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362" r:id="rId3"/>
    <p:sldId id="540" r:id="rId4"/>
    <p:sldId id="582" r:id="rId5"/>
    <p:sldId id="578" r:id="rId6"/>
    <p:sldId id="583" r:id="rId7"/>
    <p:sldId id="584" r:id="rId8"/>
    <p:sldId id="585" r:id="rId9"/>
    <p:sldId id="586" r:id="rId10"/>
    <p:sldId id="587" r:id="rId11"/>
    <p:sldId id="55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B9"/>
    <a:srgbClr val="E1FFFF"/>
    <a:srgbClr val="CFECCA"/>
    <a:srgbClr val="BFE6B8"/>
    <a:srgbClr val="006600"/>
    <a:srgbClr val="FF603B"/>
    <a:srgbClr val="FF5229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49" d="100"/>
          <a:sy n="49" d="100"/>
        </p:scale>
        <p:origin x="54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21.11.2020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JPG"/><Relationship Id="rId7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1.JPG"/><Relationship Id="rId7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Квадратный корень (алгебраический подход)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2794160"/>
            <a:chOff x="194038" y="2147263"/>
            <a:chExt cx="4680000" cy="373026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3456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Каков математический смысл слова «корень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»? 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корень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обозначается?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Каковы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его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свойства?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Для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решения каких задач он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применяется?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связано понятие корня с развитием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математики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?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908" y="1529075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Стр.82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79512" y="1291032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Пусть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площадь квадрата равна 36 см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Чему равна его сторона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772816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778640" y="2262063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Bookman Old Style" pitchFamily="18" charset="0"/>
              </a:rPr>
              <a:t>x</a:t>
            </a:r>
            <a:endParaRPr lang="ru-RU" sz="2400" i="1" dirty="0">
              <a:latin typeface="Bookman Old Style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5776" y="2224442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Bookman Old Style" pitchFamily="18" charset="0"/>
              </a:rPr>
              <a:t>x</a:t>
            </a:r>
            <a:r>
              <a:rPr lang="en-US" sz="2400" i="1" baseline="30000" dirty="0" smtClean="0">
                <a:latin typeface="Bookman Old Style" pitchFamily="18" charset="0"/>
              </a:rPr>
              <a:t>2</a:t>
            </a:r>
            <a:r>
              <a:rPr lang="en-US" sz="2400" i="1" dirty="0" smtClean="0">
                <a:latin typeface="Bookman Old Style" pitchFamily="18" charset="0"/>
              </a:rPr>
              <a:t> = 36</a:t>
            </a:r>
            <a:endParaRPr lang="ru-RU" sz="2400" i="1" dirty="0">
              <a:latin typeface="Bookman Old Style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2078" y="2214439"/>
            <a:ext cx="56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Bookman Old Style" pitchFamily="18" charset="0"/>
              </a:rPr>
              <a:t>36</a:t>
            </a:r>
            <a:endParaRPr lang="ru-RU" sz="2400" i="1" dirty="0"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23928" y="1691142"/>
            <a:ext cx="5112568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В </a:t>
            </a:r>
            <a:r>
              <a:rPr lang="ru-RU" sz="2000" dirty="0">
                <a:latin typeface="Bookman Old Style" pitchFamily="18" charset="0"/>
              </a:rPr>
              <a:t>соответствии со смыслом задачи ответом может служить только положительный корень уравнения, 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ru-RU" sz="2000" dirty="0" smtClean="0">
                <a:latin typeface="Bookman Old Style" pitchFamily="18" charset="0"/>
              </a:rPr>
              <a:t>т</a:t>
            </a:r>
            <a:r>
              <a:rPr lang="ru-RU" sz="2000" dirty="0">
                <a:latin typeface="Bookman Old Style" pitchFamily="18" charset="0"/>
              </a:rPr>
              <a:t>. е. число 6. 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ru-RU" sz="2000" dirty="0">
                <a:latin typeface="Bookman Old Style" pitchFamily="18" charset="0"/>
              </a:rPr>
              <a:t>У</a:t>
            </a:r>
            <a:r>
              <a:rPr lang="ru-RU" sz="2000" dirty="0" smtClean="0">
                <a:latin typeface="Bookman Old Style" pitchFamily="18" charset="0"/>
              </a:rPr>
              <a:t>равнению </a:t>
            </a:r>
            <a:r>
              <a:rPr lang="ru-RU" sz="2000" i="1" dirty="0">
                <a:latin typeface="Bookman Old Style" pitchFamily="18" charset="0"/>
              </a:rPr>
              <a:t>х</a:t>
            </a:r>
            <a:r>
              <a:rPr lang="ru-RU" sz="2000" i="1" baseline="30000" dirty="0">
                <a:latin typeface="Bookman Old Style" pitchFamily="18" charset="0"/>
              </a:rPr>
              <a:t>2</a:t>
            </a:r>
            <a:r>
              <a:rPr lang="ru-RU" sz="2000" i="1" dirty="0">
                <a:latin typeface="Bookman Old Style" pitchFamily="18" charset="0"/>
              </a:rPr>
              <a:t> = </a:t>
            </a:r>
            <a:r>
              <a:rPr lang="ru-RU" sz="2000" dirty="0">
                <a:latin typeface="Bookman Old Style" pitchFamily="18" charset="0"/>
              </a:rPr>
              <a:t>36 вместе с числом 6 удовлетворяет и число -6.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528" y="3789040"/>
            <a:ext cx="871296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Оба </a:t>
            </a:r>
            <a:r>
              <a:rPr lang="ru-RU" sz="2000" dirty="0">
                <a:latin typeface="Bookman Old Style" pitchFamily="18" charset="0"/>
              </a:rPr>
              <a:t>корня уравнения </a:t>
            </a:r>
            <a:r>
              <a:rPr lang="ru-RU" sz="2000" i="1" dirty="0">
                <a:latin typeface="Bookman Old Style" pitchFamily="18" charset="0"/>
              </a:rPr>
              <a:t>х</a:t>
            </a:r>
            <a:r>
              <a:rPr lang="ru-RU" sz="2000" i="1" baseline="30000" dirty="0">
                <a:latin typeface="Bookman Old Style" pitchFamily="18" charset="0"/>
              </a:rPr>
              <a:t>2</a:t>
            </a:r>
            <a:r>
              <a:rPr lang="ru-RU" sz="2000" i="1" dirty="0">
                <a:latin typeface="Bookman Old Style" pitchFamily="18" charset="0"/>
              </a:rPr>
              <a:t> </a:t>
            </a:r>
            <a:r>
              <a:rPr lang="ru-RU" sz="2000" dirty="0">
                <a:latin typeface="Bookman Old Style" pitchFamily="18" charset="0"/>
              </a:rPr>
              <a:t>= 36, т. е. числа 6 и -6, квадраты которых равны 36, называют </a:t>
            </a:r>
            <a:r>
              <a:rPr lang="ru-RU" sz="2000" i="1" dirty="0">
                <a:latin typeface="Bookman Old Style" pitchFamily="18" charset="0"/>
              </a:rPr>
              <a:t>квадратными корнями </a:t>
            </a:r>
            <a:r>
              <a:rPr lang="ru-RU" sz="2000" dirty="0">
                <a:latin typeface="Bookman Old Style" pitchFamily="18" charset="0"/>
              </a:rPr>
              <a:t>из 36.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528" y="4653136"/>
            <a:ext cx="4032448" cy="13234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Всякое </a:t>
            </a:r>
            <a:r>
              <a:rPr lang="ru-RU" sz="2000" dirty="0">
                <a:latin typeface="Bookman Old Style" pitchFamily="18" charset="0"/>
              </a:rPr>
              <a:t>число, являющееся корнем </a:t>
            </a:r>
            <a:r>
              <a:rPr lang="ru-RU" sz="2000" dirty="0" smtClean="0">
                <a:latin typeface="Bookman Old Style" pitchFamily="18" charset="0"/>
              </a:rPr>
              <a:t>уравнения </a:t>
            </a:r>
            <a:r>
              <a:rPr lang="en-US" sz="2000" i="1" dirty="0">
                <a:latin typeface="Bookman Old Style" pitchFamily="18" charset="0"/>
              </a:rPr>
              <a:t>x</a:t>
            </a:r>
            <a:r>
              <a:rPr lang="en-US" sz="2000" i="1" baseline="30000" dirty="0">
                <a:latin typeface="Bookman Old Style" pitchFamily="18" charset="0"/>
              </a:rPr>
              <a:t>2</a:t>
            </a:r>
            <a:r>
              <a:rPr lang="en-US" sz="2000" i="1" dirty="0">
                <a:latin typeface="Bookman Old Style" pitchFamily="18" charset="0"/>
              </a:rPr>
              <a:t> = </a:t>
            </a:r>
            <a:r>
              <a:rPr lang="ru-RU" sz="2000" i="1" dirty="0" smtClean="0">
                <a:latin typeface="Bookman Old Style" pitchFamily="18" charset="0"/>
              </a:rPr>
              <a:t>а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>
                <a:latin typeface="Bookman Old Style" pitchFamily="18" charset="0"/>
              </a:rPr>
              <a:t>называют </a:t>
            </a:r>
            <a:r>
              <a:rPr lang="ru-RU" sz="2000" i="1" dirty="0">
                <a:latin typeface="Bookman Old Style" pitchFamily="18" charset="0"/>
              </a:rPr>
              <a:t>квадратным корнем из числа а.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27984" y="4653136"/>
            <a:ext cx="4499992" cy="132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Bookman Old Style" pitchFamily="18" charset="0"/>
              </a:rPr>
              <a:t>Ч</a:t>
            </a:r>
            <a:r>
              <a:rPr lang="ru-RU" sz="2000" dirty="0" smtClean="0">
                <a:latin typeface="Bookman Old Style" pitchFamily="18" charset="0"/>
              </a:rPr>
              <a:t>исло </a:t>
            </a:r>
            <a:r>
              <a:rPr lang="en-US" sz="2000" i="1" dirty="0" smtClean="0">
                <a:latin typeface="Bookman Old Style" pitchFamily="18" charset="0"/>
              </a:rPr>
              <a:t>b</a:t>
            </a:r>
            <a:r>
              <a:rPr lang="ru-RU" sz="2000" i="1" dirty="0" smtClean="0">
                <a:latin typeface="Bookman Old Style" pitchFamily="18" charset="0"/>
              </a:rPr>
              <a:t> </a:t>
            </a:r>
            <a:r>
              <a:rPr lang="ru-RU" sz="2000" dirty="0">
                <a:latin typeface="Bookman Old Style" pitchFamily="18" charset="0"/>
              </a:rPr>
              <a:t>называют квадратным корнем из числа </a:t>
            </a:r>
            <a:r>
              <a:rPr lang="en-US" sz="2000" i="1" dirty="0" smtClean="0">
                <a:latin typeface="Bookman Old Style" pitchFamily="18" charset="0"/>
              </a:rPr>
              <a:t>a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>
                <a:latin typeface="Bookman Old Style" pitchFamily="18" charset="0"/>
              </a:rPr>
              <a:t>если </a:t>
            </a:r>
            <a:r>
              <a:rPr lang="en-US" sz="2000" i="1" dirty="0" smtClean="0">
                <a:latin typeface="Bookman Old Style" pitchFamily="18" charset="0"/>
              </a:rPr>
              <a:t>b</a:t>
            </a:r>
            <a:r>
              <a:rPr lang="ru-RU" sz="2000" i="1" baseline="30000" dirty="0" smtClean="0">
                <a:latin typeface="Bookman Old Style" pitchFamily="18" charset="0"/>
              </a:rPr>
              <a:t>2</a:t>
            </a:r>
            <a:r>
              <a:rPr lang="ru-RU" sz="2000" i="1" dirty="0" smtClean="0">
                <a:latin typeface="Bookman Old Style" pitchFamily="18" charset="0"/>
              </a:rPr>
              <a:t> </a:t>
            </a:r>
            <a:r>
              <a:rPr lang="ru-RU" sz="2000" dirty="0">
                <a:latin typeface="Bookman Old Style" pitchFamily="18" charset="0"/>
              </a:rPr>
              <a:t>= </a:t>
            </a:r>
            <a:r>
              <a:rPr lang="ru-RU" sz="2000" i="1" dirty="0">
                <a:latin typeface="Bookman Old Style" pitchFamily="18" charset="0"/>
              </a:rPr>
              <a:t>а</a:t>
            </a:r>
            <a:r>
              <a:rPr lang="ru-RU" sz="2000" dirty="0" smtClean="0">
                <a:latin typeface="Bookman Old Style" pitchFamily="18" charset="0"/>
              </a:rPr>
              <a:t>.</a:t>
            </a:r>
            <a:endParaRPr lang="en-US" sz="2000" dirty="0" smtClean="0">
              <a:latin typeface="Bookman Old Style" pitchFamily="18" charset="0"/>
            </a:endParaRPr>
          </a:p>
          <a:p>
            <a:endParaRPr lang="en-US" sz="2000" dirty="0">
              <a:latin typeface="Bookman Old Style" pitchFamily="18" charset="0"/>
            </a:endParaRPr>
          </a:p>
          <a:p>
            <a:endParaRPr lang="ru-RU" sz="2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Стр.84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79512" y="1340768"/>
            <a:ext cx="468052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Bookman Old Style" pitchFamily="18" charset="0"/>
              </a:rPr>
              <a:t>Если </a:t>
            </a:r>
            <a:r>
              <a:rPr lang="ru-RU" sz="2000" i="1" dirty="0">
                <a:latin typeface="Bookman Old Style" pitchFamily="18" charset="0"/>
              </a:rPr>
              <a:t>а </a:t>
            </a:r>
            <a:r>
              <a:rPr lang="en-US" sz="2000" dirty="0" smtClean="0">
                <a:latin typeface="Bookman Old Style" pitchFamily="18" charset="0"/>
              </a:rPr>
              <a:t>&gt; 0</a:t>
            </a:r>
            <a:r>
              <a:rPr lang="ru-RU" sz="2000" i="1" dirty="0" smtClean="0">
                <a:latin typeface="Bookman Old Style" pitchFamily="18" charset="0"/>
              </a:rPr>
              <a:t>, </a:t>
            </a:r>
            <a:r>
              <a:rPr lang="ru-RU" sz="2000" i="1" dirty="0">
                <a:latin typeface="Bookman Old Style" pitchFamily="18" charset="0"/>
              </a:rPr>
              <a:t>то существуют два квадратных корня из а. </a:t>
            </a:r>
            <a:endParaRPr lang="ru-RU" sz="2000" i="1" dirty="0" smtClean="0">
              <a:latin typeface="Bookman Old Style" pitchFamily="18" charset="0"/>
            </a:endParaRPr>
          </a:p>
          <a:p>
            <a:endParaRPr lang="ru-RU" sz="2000" i="1" dirty="0">
              <a:latin typeface="Bookman Old Style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336" y="1017634"/>
            <a:ext cx="3521968" cy="40678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060848"/>
            <a:ext cx="1596000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8" name="Прямоугольник 27"/>
          <p:cNvSpPr/>
          <p:nvPr/>
        </p:nvSpPr>
        <p:spPr>
          <a:xfrm>
            <a:off x="185404" y="2708920"/>
            <a:ext cx="468052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Bookman Old Style" pitchFamily="18" charset="0"/>
              </a:rPr>
              <a:t>Если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i="1" dirty="0">
                <a:latin typeface="Bookman Old Style" pitchFamily="18" charset="0"/>
              </a:rPr>
              <a:t>а </a:t>
            </a:r>
            <a:r>
              <a:rPr lang="ru-RU" sz="2000" dirty="0">
                <a:latin typeface="Bookman Old Style" pitchFamily="18" charset="0"/>
              </a:rPr>
              <a:t>= </a:t>
            </a:r>
            <a:r>
              <a:rPr lang="ru-RU" sz="2000" dirty="0" smtClean="0">
                <a:latin typeface="Bookman Old Style" pitchFamily="18" charset="0"/>
              </a:rPr>
              <a:t>0, то </a:t>
            </a:r>
            <a:r>
              <a:rPr lang="ru-RU" sz="2000" i="1" dirty="0" smtClean="0">
                <a:latin typeface="Bookman Old Style" pitchFamily="18" charset="0"/>
              </a:rPr>
              <a:t>квадратный </a:t>
            </a:r>
            <a:r>
              <a:rPr lang="ru-RU" sz="2000" i="1" dirty="0">
                <a:latin typeface="Bookman Old Style" pitchFamily="18" charset="0"/>
              </a:rPr>
              <a:t>корень из нуля единственный, и он </a:t>
            </a:r>
            <a:endParaRPr lang="ru-RU" sz="2000" i="1" dirty="0" smtClean="0">
              <a:latin typeface="Bookman Old Style" pitchFamily="18" charset="0"/>
            </a:endParaRPr>
          </a:p>
          <a:p>
            <a:r>
              <a:rPr lang="ru-RU" sz="2000" i="1" dirty="0" smtClean="0">
                <a:latin typeface="Bookman Old Style" pitchFamily="18" charset="0"/>
              </a:rPr>
              <a:t>равен </a:t>
            </a:r>
            <a:r>
              <a:rPr lang="ru-RU" sz="2000" dirty="0">
                <a:latin typeface="Bookman Old Style" pitchFamily="18" charset="0"/>
              </a:rPr>
              <a:t>0.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79512" y="4069844"/>
            <a:ext cx="4680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2000" i="1" dirty="0" smtClean="0">
                <a:latin typeface="Bookman Old Style" pitchFamily="18" charset="0"/>
              </a:rPr>
              <a:t>Если </a:t>
            </a:r>
            <a:r>
              <a:rPr lang="en-US" sz="2000" i="1" dirty="0" smtClean="0">
                <a:latin typeface="Bookman Old Style" pitchFamily="18" charset="0"/>
              </a:rPr>
              <a:t>a &lt; 0</a:t>
            </a:r>
            <a:r>
              <a:rPr lang="ru-RU" sz="2000" i="1" dirty="0" smtClean="0">
                <a:latin typeface="Bookman Old Style" pitchFamily="18" charset="0"/>
              </a:rPr>
              <a:t>, то квадратный </a:t>
            </a:r>
            <a:r>
              <a:rPr lang="ru-RU" sz="2000" i="1" dirty="0">
                <a:latin typeface="Bookman Old Style" pitchFamily="18" charset="0"/>
              </a:rPr>
              <a:t>корень из отрицательного числа не существует</a:t>
            </a:r>
            <a:r>
              <a:rPr lang="ru-RU" sz="2000" i="1" dirty="0" smtClean="0">
                <a:latin typeface="Bookman Old Style" pitchFamily="18" charset="0"/>
              </a:rPr>
              <a:t>.</a:t>
            </a:r>
            <a:endParaRPr lang="ru-RU" sz="2000" i="1" dirty="0">
              <a:latin typeface="Bookman Old Style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1208"/>
            <a:ext cx="9144000" cy="8595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6698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Стр. 33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000"/>
            <a:ext cx="9144000" cy="632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№290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, 292</a:t>
              </a: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8000"/>
            <a:ext cx="9144000" cy="10241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6000"/>
            <a:ext cx="9144000" cy="9784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0" name="Скругленный прямоугольник 19"/>
          <p:cNvSpPr/>
          <p:nvPr/>
        </p:nvSpPr>
        <p:spPr>
          <a:xfrm>
            <a:off x="1516344" y="49293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5536" y="4850908"/>
                <a:ext cx="991706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1;−1;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850908"/>
                <a:ext cx="991706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Скругленный прямоугольник 21"/>
          <p:cNvSpPr/>
          <p:nvPr/>
        </p:nvSpPr>
        <p:spPr>
          <a:xfrm>
            <a:off x="3707904" y="49293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03120" y="4850908"/>
                <a:ext cx="775682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0;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120" y="4850908"/>
                <a:ext cx="775682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кругленный прямоугольник 23"/>
          <p:cNvSpPr/>
          <p:nvPr/>
        </p:nvSpPr>
        <p:spPr>
          <a:xfrm>
            <a:off x="5868144" y="493177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ж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44008" y="4853291"/>
                <a:ext cx="1095034" cy="7838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i="1">
                          <a:latin typeface="Cambria Math"/>
                          <a:ea typeface="Cambria Math"/>
                        </a:rPr>
                        <m:t>;−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i="1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853291"/>
                <a:ext cx="1095034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кругленный прямоугольник 28"/>
          <p:cNvSpPr/>
          <p:nvPr/>
        </p:nvSpPr>
        <p:spPr>
          <a:xfrm>
            <a:off x="8244408" y="49293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з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948264" y="4850908"/>
                <a:ext cx="1167042" cy="7838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;−</m:t>
                      </m:r>
                      <m:f>
                        <m:fPr>
                          <m:ctrlPr>
                            <a:rPr lang="ru-RU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ru-RU" sz="2400" i="1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4850908"/>
                <a:ext cx="1167042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564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8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293, 294</a:t>
              </a: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6675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0672"/>
            <a:ext cx="9144000" cy="6766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4" name="Скругленный прямоугольник 43"/>
          <p:cNvSpPr/>
          <p:nvPr/>
        </p:nvSpPr>
        <p:spPr>
          <a:xfrm>
            <a:off x="2249428" y="390786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а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215160" y="3857031"/>
                <a:ext cx="1007864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5;−5;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160" y="3857031"/>
                <a:ext cx="10078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190"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Скругленный прямоугольник 55"/>
          <p:cNvSpPr/>
          <p:nvPr/>
        </p:nvSpPr>
        <p:spPr>
          <a:xfrm>
            <a:off x="4685893" y="390786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651625" y="3857031"/>
                <a:ext cx="1007864" cy="7838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;−</m:t>
                      </m:r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625" y="3857031"/>
                <a:ext cx="1007864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Скругленный прямоугольник 57"/>
          <p:cNvSpPr/>
          <p:nvPr/>
        </p:nvSpPr>
        <p:spPr>
          <a:xfrm>
            <a:off x="7469688" y="3857032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6259504" y="3806199"/>
            <a:ext cx="1183780" cy="461665"/>
            <a:chOff x="6259504" y="3806199"/>
            <a:chExt cx="1183780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 2;−  2;</m:t>
                        </m:r>
                      </m:oMath>
                    </m:oMathPara>
                  </a14:m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00" y="3924000"/>
              <a:ext cx="342857" cy="247619"/>
            </a:xfrm>
            <a:prstGeom prst="rect">
              <a:avLst/>
            </a:prstGeom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3924000"/>
              <a:ext cx="342857" cy="247619"/>
            </a:xfrm>
            <a:prstGeom prst="rect">
              <a:avLst/>
            </a:prstGeom>
          </p:spPr>
        </p:pic>
      </p:grpSp>
      <p:sp>
        <p:nvSpPr>
          <p:cNvPr id="63" name="Скругленный прямоугольник 62"/>
          <p:cNvSpPr/>
          <p:nvPr/>
        </p:nvSpPr>
        <p:spPr>
          <a:xfrm>
            <a:off x="2070024" y="1797569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а</a:t>
            </a:r>
            <a:endParaRPr lang="ru-RU" sz="2000" dirty="0">
              <a:solidFill>
                <a:srgbClr val="8F5239"/>
              </a:solidFill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859840" y="1746736"/>
            <a:ext cx="1183780" cy="461665"/>
            <a:chOff x="6259504" y="3806199"/>
            <a:chExt cx="1183780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 3;−  3;</m:t>
                        </m:r>
                      </m:oMath>
                    </m:oMathPara>
                  </a14:m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299"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00" y="3924000"/>
              <a:ext cx="342857" cy="247619"/>
            </a:xfrm>
            <a:prstGeom prst="rect">
              <a:avLst/>
            </a:prstGeom>
          </p:spPr>
        </p:pic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3924000"/>
              <a:ext cx="342857" cy="247619"/>
            </a:xfrm>
            <a:prstGeom prst="rect">
              <a:avLst/>
            </a:prstGeom>
          </p:spPr>
        </p:pic>
      </p:grpSp>
      <p:sp>
        <p:nvSpPr>
          <p:cNvPr id="68" name="Скругленный прямоугольник 67"/>
          <p:cNvSpPr/>
          <p:nvPr/>
        </p:nvSpPr>
        <p:spPr>
          <a:xfrm>
            <a:off x="5187569" y="18200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3662682" y="1769255"/>
            <a:ext cx="1467278" cy="461665"/>
            <a:chOff x="6259504" y="3806199"/>
            <a:chExt cx="1467278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6259504" y="3806199"/>
                  <a:ext cx="1467278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 11;−  11;</m:t>
                        </m:r>
                      </m:oMath>
                    </m:oMathPara>
                  </a14:m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9504" y="3806199"/>
                  <a:ext cx="1467278" cy="461665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1235"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00" y="3924000"/>
              <a:ext cx="342857" cy="247619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750" y="3924000"/>
              <a:ext cx="342857" cy="247619"/>
            </a:xfrm>
            <a:prstGeom prst="rect">
              <a:avLst/>
            </a:prstGeom>
          </p:spPr>
        </p:pic>
      </p:grpSp>
      <p:sp>
        <p:nvSpPr>
          <p:cNvPr id="73" name="Скругленный прямоугольник 72"/>
          <p:cNvSpPr/>
          <p:nvPr/>
        </p:nvSpPr>
        <p:spPr>
          <a:xfrm>
            <a:off x="7443284" y="186453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6233100" y="1813704"/>
            <a:ext cx="1183780" cy="461665"/>
            <a:chOff x="6259504" y="3806199"/>
            <a:chExt cx="1183780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 8;−  8;</m:t>
                        </m:r>
                      </m:oMath>
                    </m:oMathPara>
                  </a14:m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b="-1299"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00" y="3924000"/>
              <a:ext cx="342857" cy="247619"/>
            </a:xfrm>
            <a:prstGeom prst="rect">
              <a:avLst/>
            </a:prstGeom>
          </p:spPr>
        </p:pic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3924000"/>
              <a:ext cx="342857" cy="24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0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4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61"/>
          <a:stretch/>
        </p:blipFill>
        <p:spPr>
          <a:xfrm>
            <a:off x="0" y="1498369"/>
            <a:ext cx="9144000" cy="1580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297</a:t>
              </a:r>
            </a:p>
          </p:txBody>
        </p:sp>
      </p:grpSp>
      <p:sp>
        <p:nvSpPr>
          <p:cNvPr id="44" name="Скругленный прямоугольник 43"/>
          <p:cNvSpPr/>
          <p:nvPr/>
        </p:nvSpPr>
        <p:spPr>
          <a:xfrm>
            <a:off x="2675897" y="3196818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1590126" y="3191465"/>
                <a:ext cx="1007864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5;−5;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126" y="3191465"/>
                <a:ext cx="1007864" cy="461665"/>
              </a:xfrm>
              <a:prstGeom prst="rect">
                <a:avLst/>
              </a:prstGeom>
              <a:blipFill>
                <a:blip r:embed="rId3"/>
                <a:stretch>
                  <a:fillRect l="-1796"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Скругленный прямоугольник 72"/>
          <p:cNvSpPr/>
          <p:nvPr/>
        </p:nvSpPr>
        <p:spPr>
          <a:xfrm>
            <a:off x="5868144" y="326282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4572000" y="3211987"/>
            <a:ext cx="1183780" cy="461665"/>
            <a:chOff x="6259504" y="3806199"/>
            <a:chExt cx="1183780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/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ru-RU" sz="2400" b="0" i="1" smtClean="0">
                            <a:latin typeface="Cambria Math"/>
                            <a:ea typeface="Cambria Math"/>
                          </a:rPr>
                          <m:t> 3;−  3;</m:t>
                        </m:r>
                      </m:oMath>
                    </m:oMathPara>
                  </a14:m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75" name="TextBox 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9504" y="3806199"/>
                  <a:ext cx="1183780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000" y="3924000"/>
              <a:ext cx="342857" cy="247619"/>
            </a:xfrm>
            <a:prstGeom prst="rect">
              <a:avLst/>
            </a:prstGeom>
          </p:spPr>
        </p:pic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000" y="3924000"/>
              <a:ext cx="342857" cy="24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48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46451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Квадратный корень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298</a:t>
              </a:r>
            </a:p>
          </p:txBody>
        </p:sp>
      </p:grpSp>
      <p:sp>
        <p:nvSpPr>
          <p:cNvPr id="44" name="Скругленный прямоугольник 43"/>
          <p:cNvSpPr/>
          <p:nvPr/>
        </p:nvSpPr>
        <p:spPr>
          <a:xfrm>
            <a:off x="2403525" y="1895495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65922" y="1844663"/>
                <a:ext cx="1512465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1,5;−0,5;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22" y="1844663"/>
                <a:ext cx="1512465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800"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кругленный прямоугольник 28"/>
          <p:cNvSpPr/>
          <p:nvPr/>
        </p:nvSpPr>
        <p:spPr>
          <a:xfrm>
            <a:off x="5255867" y="1895495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618264" y="1844663"/>
                <a:ext cx="1512465" cy="7861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;−</m:t>
                      </m:r>
                      <m:f>
                        <m:fPr>
                          <m:ctrlPr>
                            <a:rPr lang="ru-RU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16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264" y="1844663"/>
                <a:ext cx="1512465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кругленный прямоугольник 30"/>
          <p:cNvSpPr/>
          <p:nvPr/>
        </p:nvSpPr>
        <p:spPr>
          <a:xfrm>
            <a:off x="8369843" y="189549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732240" y="1844662"/>
                <a:ext cx="1512465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  <a:ea typeface="Cambria Math"/>
                        </a:rPr>
                        <m:t>4;−1;</m:t>
                      </m:r>
                    </m:oMath>
                  </m:oMathPara>
                </a14:m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844662"/>
                <a:ext cx="151246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0" b="-1299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84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46" grpId="0" animBg="1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Самостоятельная работа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1208"/>
            <a:ext cx="3709212" cy="360752"/>
            <a:chOff x="108000" y="611208"/>
            <a:chExt cx="3709212" cy="36075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1727696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ДИДАКТ.М. 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835696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Стр. 120</a:t>
              </a: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5029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76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Исторические факты…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54" y="2276872"/>
            <a:ext cx="3810000" cy="28479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692696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Вплоть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до появления электронных вычислительных устройств в 70-е годы прошлого века этот похожий на старую кофемолку прибор считался самым удобным карманным калькулятором. Изюминка устройства в том, что оно было полностью механическим.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2276872"/>
            <a:ext cx="49685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Curta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— самый компактный из всех механических карманных калькуляторов, которые когда-либо были придуманы. Аппарат весит всего 100 граммов. А вот работает он совсем по-взрослому. Первые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Curta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были 11-разрядными (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Curta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I), в 1954 г. появилась 15-разрядная модель (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Curta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II). Добавим, что эта чудо-машина умела вычислять квадратные корни и позволяла умножать на девять всего двумя поворотами рукоятки.</a:t>
            </a:r>
          </a:p>
        </p:txBody>
      </p:sp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9247</TotalTime>
  <Words>456</Words>
  <Application>Microsoft Office PowerPoint</Application>
  <PresentationFormat>Экран (4:3)</PresentationFormat>
  <Paragraphs>90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Bookman Old Style</vt:lpstr>
      <vt:lpstr>Calibri</vt:lpstr>
      <vt:lpstr>Cambria</vt:lpstr>
      <vt:lpstr>Cambria Math</vt:lpstr>
      <vt:lpstr>Tahoma</vt:lpstr>
      <vt:lpstr>Тема Office</vt:lpstr>
      <vt:lpstr>КВАДРАТНЫЕ КОРНИ</vt:lpstr>
      <vt:lpstr>Цель нашего урока</vt:lpstr>
      <vt:lpstr>Квадратный корень</vt:lpstr>
      <vt:lpstr>Квадратный корень</vt:lpstr>
      <vt:lpstr>Квадратный корень</vt:lpstr>
      <vt:lpstr>Квадратный корень</vt:lpstr>
      <vt:lpstr>Квадратный корень</vt:lpstr>
      <vt:lpstr>Квадратный корень</vt:lpstr>
      <vt:lpstr>Квадратный корень</vt:lpstr>
      <vt:lpstr>Самостоятельная работа</vt:lpstr>
      <vt:lpstr>Исторические факты…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1329</cp:revision>
  <dcterms:created xsi:type="dcterms:W3CDTF">2015-06-18T09:54:57Z</dcterms:created>
  <dcterms:modified xsi:type="dcterms:W3CDTF">2020-11-21T07:12:44Z</dcterms:modified>
</cp:coreProperties>
</file>