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sldIdLst>
    <p:sldId id="256" r:id="rId2"/>
    <p:sldId id="362" r:id="rId3"/>
    <p:sldId id="540" r:id="rId4"/>
    <p:sldId id="578" r:id="rId5"/>
    <p:sldId id="584" r:id="rId6"/>
    <p:sldId id="595" r:id="rId7"/>
    <p:sldId id="596" r:id="rId8"/>
    <p:sldId id="599" r:id="rId9"/>
    <p:sldId id="600" r:id="rId10"/>
    <p:sldId id="601" r:id="rId11"/>
    <p:sldId id="602" r:id="rId12"/>
    <p:sldId id="60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EDB9"/>
    <a:srgbClr val="E1FFFF"/>
    <a:srgbClr val="CFECCA"/>
    <a:srgbClr val="BFE6B8"/>
    <a:srgbClr val="006600"/>
    <a:srgbClr val="FF603B"/>
    <a:srgbClr val="FF5229"/>
    <a:srgbClr val="FF896D"/>
    <a:srgbClr val="2E7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65" d="100"/>
          <a:sy n="65" d="100"/>
        </p:scale>
        <p:origin x="13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28.11.2020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0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32818" y="6401076"/>
            <a:ext cx="2211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Знание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Свойства квадратных корней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КВАДРАТНЫЕ КОРНИ</a:t>
            </a:r>
            <a:endParaRPr lang="ru-RU" sz="18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3730264"/>
            <a:chOff x="194038" y="2147263"/>
            <a:chExt cx="4680000" cy="3730264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34566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Рассмотрим свойства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корней (точнее,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арифметических квадратных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корней), на основе которых выполняются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преобразования выражений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с радикалами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знать формулировки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свойств,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уметь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записывать их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 символической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форме, </a:t>
              </a:r>
              <a:endParaRPr lang="ru-RU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Проводить доказательства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653136"/>
            <a:ext cx="2190750" cy="9525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004048" y="706848"/>
            <a:ext cx="40324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Рассмотрим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свойства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арифметических квадратных корней.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Однако для краткости вместо «арифметический квадратный корень» мы будем говорить «квадратный корень» или просто «корень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».</a:t>
            </a:r>
          </a:p>
          <a:p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Важно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понимать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что при обратном преобразовании —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внесении множителя под знак корня,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под корень можно вносить только положительный множитель. А если перед корнем стоит отрицательное число, то минус там и должен остаться 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Свойства квадратных корней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Стр.91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79512" y="1406986"/>
                <a:ext cx="5112568" cy="57606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1">
                      <a:lumMod val="20000"/>
                      <a:lumOff val="80000"/>
                      <a:alpha val="6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При любом 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⩾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0 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  <a:cs typeface="Times New Roman" pitchFamily="18" charset="0"/>
                              </a:rPr>
                              <m:t>𝑎</m:t>
                            </m:r>
                          </m:e>
                        </m:rad>
                      </m:e>
                    </m:d>
                    <m:r>
                      <a:rPr lang="en-US" sz="2000" b="0" i="1" baseline="3000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2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𝑎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ru-RU" sz="20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406986"/>
                <a:ext cx="5112568" cy="576064"/>
              </a:xfrm>
              <a:prstGeom prst="rect">
                <a:avLst/>
              </a:prstGeom>
              <a:blipFill rotWithShape="1">
                <a:blip r:embed="rId3"/>
                <a:stretch>
                  <a:fillRect l="-1190" b="-3158"/>
                </a:stretch>
              </a:blipFill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179512" y="2066596"/>
                <a:ext cx="5112568" cy="143441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1">
                      <a:lumMod val="20000"/>
                      <a:lumOff val="80000"/>
                      <a:alpha val="6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Корень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из произведения неотрицательных чисел равен произведению корней из этих чисел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sz="2000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Для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любых </a:t>
                </a:r>
                <a:r>
                  <a:rPr lang="ru-RU" sz="2000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а &gt;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0 и 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0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000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&gt;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0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𝑎𝑏</m:t>
                        </m:r>
                      </m:e>
                    </m:rad>
                  </m:oMath>
                </a14:m>
                <a:r>
                  <a:rPr lang="ru-RU" sz="20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ru-RU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𝑎</m:t>
                        </m:r>
                      </m:e>
                    </m:rad>
                    <m:r>
                      <a:rPr lang="ru-RU" sz="20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∙</m:t>
                    </m:r>
                    <m:rad>
                      <m:radPr>
                        <m:degHide m:val="on"/>
                        <m:ctrlPr>
                          <a:rPr lang="ru-RU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ru-RU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0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066596"/>
                <a:ext cx="5112568" cy="1434412"/>
              </a:xfrm>
              <a:prstGeom prst="rect">
                <a:avLst/>
              </a:prstGeom>
              <a:blipFill rotWithShape="1">
                <a:blip r:embed="rId4"/>
                <a:stretch>
                  <a:fillRect l="-1190" b="-4661"/>
                </a:stretch>
              </a:blipFill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179512" y="3653408"/>
                <a:ext cx="5112568" cy="193583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accent1">
                      <a:lumMod val="20000"/>
                      <a:lumOff val="80000"/>
                      <a:alpha val="65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Корень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из частного от деления неотрицательного числа на положительное равен частному корней из этих чисел. </a:t>
                </a:r>
                <a:endParaRPr lang="en-US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Для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любых </a:t>
                </a:r>
                <a:r>
                  <a:rPr lang="ru-RU" sz="2000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а </a:t>
                </a:r>
                <a:r>
                  <a:rPr lang="ru-RU" sz="2000" i="1" dirty="0" smtClean="0">
                    <a:solidFill>
                      <a:schemeClr val="tx1"/>
                    </a:solidFill>
                    <a:latin typeface="Cambria Math"/>
                    <a:ea typeface="Cambria Math"/>
                    <a:cs typeface="Times New Roman" pitchFamily="18" charset="0"/>
                  </a:rPr>
                  <a:t>⩾</a:t>
                </a:r>
                <a:r>
                  <a:rPr lang="ru-RU" sz="20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0 и </a:t>
                </a:r>
                <a:r>
                  <a:rPr lang="en-US" sz="20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ru-RU" sz="20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000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&gt; </a:t>
                </a:r>
                <a:r>
                  <a:rPr lang="ru-RU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0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𝑏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8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8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=</a:t>
                </a:r>
                <a:r>
                  <a:rPr lang="en-US" sz="28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𝑎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sz="2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Times New Roman" pitchFamily="18" charset="0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r>
                  <a:rPr lang="ru-RU" sz="28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ru-RU" sz="28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3653408"/>
                <a:ext cx="5112568" cy="1935832"/>
              </a:xfrm>
              <a:prstGeom prst="rect">
                <a:avLst/>
              </a:prstGeom>
              <a:blipFill rotWithShape="1">
                <a:blip r:embed="rId5"/>
                <a:stretch>
                  <a:fillRect l="-1190"/>
                </a:stretch>
              </a:blipFill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160490"/>
            <a:ext cx="12096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квадратных корней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960"/>
            <a:ext cx="4448111" cy="360000"/>
            <a:chOff x="108000" y="611960"/>
            <a:chExt cx="4448111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376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574595" y="611960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Стр. 36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0424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6" y="2852936"/>
            <a:ext cx="9144000" cy="12435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672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квадратных корней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952860" y="213285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б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89568" y="2132856"/>
                <a:ext cx="774120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270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568" y="2132856"/>
                <a:ext cx="774120" cy="40011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Скругленный прямоугольник 27"/>
          <p:cNvSpPr/>
          <p:nvPr/>
        </p:nvSpPr>
        <p:spPr>
          <a:xfrm>
            <a:off x="4886388" y="213285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995936" y="2112801"/>
                <a:ext cx="74726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44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112801"/>
                <a:ext cx="747268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Скругленный прямоугольник 29"/>
          <p:cNvSpPr/>
          <p:nvPr/>
        </p:nvSpPr>
        <p:spPr>
          <a:xfrm>
            <a:off x="8460432" y="213285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е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524328" y="2132856"/>
                <a:ext cx="819276" cy="4364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2132856"/>
                <a:ext cx="819276" cy="43640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9966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1216"/>
            <a:ext cx="9144000" cy="11155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2" name="Скругленный прямоугольник 31"/>
          <p:cNvSpPr/>
          <p:nvPr/>
        </p:nvSpPr>
        <p:spPr>
          <a:xfrm>
            <a:off x="2031167" y="402983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б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67875" y="4029837"/>
                <a:ext cx="774120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120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875" y="4029837"/>
                <a:ext cx="774120" cy="40011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кругленный прямоугольник 33"/>
          <p:cNvSpPr/>
          <p:nvPr/>
        </p:nvSpPr>
        <p:spPr>
          <a:xfrm>
            <a:off x="4642475" y="402983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752023" y="4009782"/>
                <a:ext cx="74726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0,63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023" y="4009782"/>
                <a:ext cx="747268" cy="40011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Скругленный прямоугольник 35"/>
          <p:cNvSpPr/>
          <p:nvPr/>
        </p:nvSpPr>
        <p:spPr>
          <a:xfrm>
            <a:off x="7524328" y="4016441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е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588224" y="4016441"/>
                <a:ext cx="819276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0,65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4016441"/>
                <a:ext cx="819276" cy="40011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609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46" grpId="0" animBg="1"/>
      <p:bldP spid="29" grpId="0" animBg="1"/>
      <p:bldP spid="31" grpId="0" animBg="1"/>
      <p:bldP spid="33" grpId="0" animBg="1"/>
      <p:bldP spid="35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квадратных корней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952860" y="213285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б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89568" y="2132856"/>
                <a:ext cx="774120" cy="6950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568" y="2132856"/>
                <a:ext cx="774120" cy="69506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Скругленный прямоугольник 27"/>
          <p:cNvSpPr/>
          <p:nvPr/>
        </p:nvSpPr>
        <p:spPr>
          <a:xfrm>
            <a:off x="4886388" y="213285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95936" y="2112801"/>
            <a:ext cx="74726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ambria" pitchFamily="18" charset="0"/>
                <a:ea typeface="Cambria Math" pitchFamily="18" charset="0"/>
              </a:rPr>
              <a:t>0,24</a:t>
            </a:r>
            <a:endParaRPr lang="ru-RU" sz="2000" dirty="0"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460432" y="213285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е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524328" y="2132856"/>
                <a:ext cx="819276" cy="6665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328" y="2132856"/>
                <a:ext cx="819276" cy="66652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Скругленный прямоугольник 31"/>
          <p:cNvSpPr/>
          <p:nvPr/>
        </p:nvSpPr>
        <p:spPr>
          <a:xfrm>
            <a:off x="2031167" y="402983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в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67875" y="4029837"/>
                <a:ext cx="774120" cy="6665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875" y="4029837"/>
                <a:ext cx="774120" cy="66652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кругленный прямоугольник 33"/>
          <p:cNvSpPr/>
          <p:nvPr/>
        </p:nvSpPr>
        <p:spPr>
          <a:xfrm>
            <a:off x="6516216" y="4041158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625764" y="4021103"/>
                <a:ext cx="747268" cy="6950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117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5764" y="4021103"/>
                <a:ext cx="747268" cy="69506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914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2000"/>
            <a:ext cx="9144000" cy="832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807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46" grpId="0" animBg="1"/>
      <p:bldP spid="29" grpId="0" animBg="1"/>
      <p:bldP spid="31" grpId="0" animBg="1"/>
      <p:bldP spid="33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2000"/>
            <a:ext cx="9144000" cy="14721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Свойства квадратных корней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952860" y="230038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д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89568" y="2300387"/>
                <a:ext cx="774120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 pitchFamily="18" charset="0"/>
                        </a:rPr>
                        <m:t>9</m:t>
                      </m:r>
                      <m:r>
                        <a:rPr lang="ru-RU" sz="2000" b="0" i="1" smtClean="0">
                          <a:latin typeface="Cambria Math"/>
                          <a:ea typeface="Cambria Math" pitchFamily="18" charset="0"/>
                        </a:rPr>
                        <m:t>,6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568" y="2300387"/>
                <a:ext cx="774120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Скругленный прямоугольник 29"/>
          <p:cNvSpPr/>
          <p:nvPr/>
        </p:nvSpPr>
        <p:spPr>
          <a:xfrm>
            <a:off x="5999398" y="230038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е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63294" y="2300387"/>
                <a:ext cx="819276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 pitchFamily="18" charset="0"/>
                        </a:rPr>
                        <m:t>0</m:t>
                      </m:r>
                      <m:r>
                        <a:rPr lang="ru-RU" sz="2000" b="0" i="1" smtClean="0">
                          <a:latin typeface="Cambria Math"/>
                          <a:ea typeface="Cambria Math" pitchFamily="18" charset="0"/>
                        </a:rPr>
                        <m:t>,009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3294" y="2300387"/>
                <a:ext cx="819276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Скругленный прямоугольник 31"/>
          <p:cNvSpPr/>
          <p:nvPr/>
        </p:nvSpPr>
        <p:spPr>
          <a:xfrm>
            <a:off x="2031167" y="492984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67875" y="4929847"/>
                <a:ext cx="774120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 pitchFamily="18" charset="0"/>
                        </a:rPr>
                        <m:t>4</m:t>
                      </m:r>
                      <m:r>
                        <a:rPr lang="ru-RU" sz="2000" b="0" i="1" smtClean="0">
                          <a:latin typeface="Cambria Math"/>
                          <a:ea typeface="Cambria Math" pitchFamily="18" charset="0"/>
                        </a:rPr>
                        <m:t>4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875" y="4929847"/>
                <a:ext cx="774120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Скругленный прямоугольник 33"/>
          <p:cNvSpPr/>
          <p:nvPr/>
        </p:nvSpPr>
        <p:spPr>
          <a:xfrm>
            <a:off x="6118058" y="4908644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з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227606" y="4888589"/>
                <a:ext cx="747268" cy="6950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606" y="4888589"/>
                <a:ext cx="747268" cy="69506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119786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2129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46" grpId="0" animBg="1"/>
      <p:bldP spid="31" grpId="0" animBg="1"/>
      <p:bldP spid="33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Свойства квадратных корней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Стр.92-93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160490"/>
            <a:ext cx="1209675" cy="14287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6536" y="1412776"/>
            <a:ext cx="88399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Правила </a:t>
            </a:r>
            <a:r>
              <a:rPr lang="ru-RU" sz="20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умножения и деления корней:</a:t>
            </a:r>
            <a:endParaRPr lang="ru-RU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96646" y="1831843"/>
            <a:ext cx="6607602" cy="19358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20000"/>
                  <a:lumOff val="80000"/>
                  <a:alpha val="6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02" y="1994896"/>
            <a:ext cx="523875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86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Свойства квадратных корней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Стр.92-93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96646" y="1831842"/>
            <a:ext cx="8767842" cy="44054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chemeClr val="accent1">
                  <a:lumMod val="20000"/>
                  <a:lumOff val="80000"/>
                  <a:alpha val="6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716" y="1017634"/>
            <a:ext cx="213360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1908221"/>
            <a:ext cx="4286250" cy="5715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Прямоугольник 15"/>
          <p:cNvSpPr/>
          <p:nvPr/>
        </p:nvSpPr>
        <p:spPr>
          <a:xfrm>
            <a:off x="207327" y="2476593"/>
            <a:ext cx="86304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таких случаях говорят, что </a:t>
            </a:r>
            <a:r>
              <a:rPr lang="ru-RU" sz="20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множитель вынесли из-под знака корня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3185691"/>
            <a:ext cx="4286250" cy="533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4" name="Прямоугольник 23"/>
          <p:cNvSpPr/>
          <p:nvPr/>
        </p:nvSpPr>
        <p:spPr>
          <a:xfrm>
            <a:off x="219122" y="3716755"/>
            <a:ext cx="87453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Нетрудно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выполнить и обратное преобразование — </a:t>
            </a:r>
            <a:r>
              <a:rPr lang="ru-RU" sz="20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внести множитель под знак корня.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4653136"/>
            <a:ext cx="4286250" cy="4381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6" name="Прямоугольник 25"/>
          <p:cNvSpPr/>
          <p:nvPr/>
        </p:nvSpPr>
        <p:spPr>
          <a:xfrm>
            <a:off x="196646" y="5109081"/>
            <a:ext cx="87678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корень можно вносить только положительный множитель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 А если перед корнем стоит отрицательное число, то минус там и должен остаться. </a:t>
            </a:r>
          </a:p>
        </p:txBody>
      </p:sp>
    </p:spTree>
    <p:extLst>
      <p:ext uri="{BB962C8B-B14F-4D97-AF65-F5344CB8AC3E}">
        <p14:creationId xmlns:p14="http://schemas.microsoft.com/office/powerpoint/2010/main" val="185231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960"/>
            <a:ext cx="4448111" cy="360000"/>
            <a:chOff x="108000" y="611960"/>
            <a:chExt cx="4448111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376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574595" y="611960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Стр. 37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9" y="1700808"/>
            <a:ext cx="9144000" cy="25603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6689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960"/>
            <a:ext cx="4448111" cy="360000"/>
            <a:chOff x="108000" y="611960"/>
            <a:chExt cx="4448111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376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574595" y="611960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Стр. 38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21031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8000"/>
            <a:ext cx="9144000" cy="1755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8494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300"/>
          <a:stretch/>
        </p:blipFill>
        <p:spPr>
          <a:xfrm>
            <a:off x="0" y="648000"/>
            <a:ext cx="4644008" cy="3857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4326"/>
          <a:stretch/>
        </p:blipFill>
        <p:spPr>
          <a:xfrm>
            <a:off x="4644008" y="2824186"/>
            <a:ext cx="4499992" cy="357639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1635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9623</TotalTime>
  <Words>329</Words>
  <Application>Microsoft Office PowerPoint</Application>
  <PresentationFormat>Экран (4:3)</PresentationFormat>
  <Paragraphs>86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Cambria</vt:lpstr>
      <vt:lpstr>Cambria Math</vt:lpstr>
      <vt:lpstr>Tahoma</vt:lpstr>
      <vt:lpstr>Times New Roman</vt:lpstr>
      <vt:lpstr>Тема Office</vt:lpstr>
      <vt:lpstr>КВАДРАТНЫЕ КОРНИ</vt:lpstr>
      <vt:lpstr>Цель нашего урока</vt:lpstr>
      <vt:lpstr>Свойства квадратных корней</vt:lpstr>
      <vt:lpstr>Свойства квадратных корней</vt:lpstr>
      <vt:lpstr>Свойства квадратных корней</vt:lpstr>
      <vt:lpstr>Свойства квадратных корней</vt:lpstr>
      <vt:lpstr>Свойства квадратных корней</vt:lpstr>
      <vt:lpstr>Свойства квадратных корней</vt:lpstr>
      <vt:lpstr>Свойства квадратных корней</vt:lpstr>
      <vt:lpstr>Отрабатываем алгоритм</vt:lpstr>
      <vt:lpstr>Отрабатываем алгоритм</vt:lpstr>
      <vt:lpstr>Проверь себя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Tatyana</cp:lastModifiedBy>
  <cp:revision>1423</cp:revision>
  <dcterms:created xsi:type="dcterms:W3CDTF">2015-06-18T09:54:57Z</dcterms:created>
  <dcterms:modified xsi:type="dcterms:W3CDTF">2020-11-28T11:19:05Z</dcterms:modified>
</cp:coreProperties>
</file>