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256" r:id="rId2"/>
    <p:sldId id="362" r:id="rId3"/>
    <p:sldId id="600" r:id="rId4"/>
    <p:sldId id="639" r:id="rId5"/>
    <p:sldId id="641" r:id="rId6"/>
    <p:sldId id="640" r:id="rId7"/>
    <p:sldId id="644" r:id="rId8"/>
    <p:sldId id="646" r:id="rId9"/>
    <p:sldId id="647" r:id="rId10"/>
    <p:sldId id="649" r:id="rId11"/>
    <p:sldId id="650" r:id="rId12"/>
    <p:sldId id="648" r:id="rId13"/>
    <p:sldId id="65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C"/>
    <a:srgbClr val="DEE7F6"/>
    <a:srgbClr val="E1FFFF"/>
    <a:srgbClr val="CFECCA"/>
    <a:srgbClr val="FFEDB9"/>
    <a:srgbClr val="BFE6B8"/>
    <a:srgbClr val="006600"/>
    <a:srgbClr val="FF603B"/>
    <a:srgbClr val="FF5229"/>
    <a:srgbClr val="FF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6" autoAdjust="0"/>
    <p:restoredTop sz="94671" autoAdjust="0"/>
  </p:normalViewPr>
  <p:slideViewPr>
    <p:cSldViewPr>
      <p:cViewPr varScale="1">
        <p:scale>
          <a:sx n="65" d="100"/>
          <a:sy n="65" d="100"/>
        </p:scale>
        <p:origin x="105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07.11.2020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5448566" y="6401076"/>
            <a:ext cx="3695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Определение и понятие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СТЕПЕНЬ С ЦЕЛЫМ ПОКАЗАТЕЛЕМ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/>
              </a:rPr>
              <a:t>АЛГЕБРАИЧЕСКИЕ ДРОБИ</a:t>
            </a:r>
            <a:endParaRPr lang="ru-RU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3814635" cy="4738376"/>
            <a:chOff x="194038" y="2147263"/>
            <a:chExt cx="3814635" cy="473837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3814635" cy="4464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У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своение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определения степени с целым отрицательным показателем,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Ф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ормирование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умения вычислять значения выражений, содержащих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степени, на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основе этого определения, </a:t>
              </a:r>
              <a:endParaRPr lang="ru-RU" sz="2000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Использование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вычислительного опыта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для накопления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знаний о степенях, </a:t>
              </a:r>
              <a:endParaRPr lang="ru-RU" sz="2000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Овладение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рациональными </a:t>
              </a: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приёмами вычислений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.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3814635" cy="2734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55976" y="706848"/>
            <a:ext cx="4608511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курсе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алгебры и при изучении физики вам уже встречались степени с отрицательными показателями, например такие выражения,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как 10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-5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; 3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; (0,5)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-6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Вы знаете, что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выражение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10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-5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= 1/10</a:t>
            </a:r>
            <a:r>
              <a:rPr lang="ru-RU" sz="2000" baseline="30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011" y="4514866"/>
            <a:ext cx="2190750" cy="952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57750" y="2980089"/>
            <a:ext cx="4608511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Степени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 целыми показателями используются для записи больших и малых чисел в так называемом </a:t>
            </a:r>
            <a:r>
              <a:rPr lang="ru-RU" sz="20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стандартном виде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33-34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04469" y="1340136"/>
            <a:ext cx="7942012" cy="1512168"/>
            <a:chOff x="755576" y="1268760"/>
            <a:chExt cx="7942012" cy="1512168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755576" y="1268760"/>
              <a:ext cx="7942012" cy="151216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78329" y="1296000"/>
              <a:ext cx="216024" cy="147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55576" y="1656000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94353" y="1296000"/>
              <a:ext cx="1674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Определение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94353" y="1696110"/>
              <a:ext cx="7603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Для </a:t>
              </a:r>
              <a:r>
                <a:rPr lang="ru-RU" b="1" dirty="0"/>
                <a:t>любого числа </a:t>
              </a:r>
              <a:r>
                <a:rPr lang="ru-RU" sz="2000" b="1" i="1" dirty="0">
                  <a:latin typeface="Bookman Old Style" pitchFamily="18" charset="0"/>
                </a:rPr>
                <a:t>а</a:t>
              </a:r>
              <a:r>
                <a:rPr lang="ru-RU" b="1" dirty="0"/>
                <a:t>, не равного нулю, и целого отрицательного числа </a:t>
              </a:r>
              <a:r>
                <a:rPr lang="ru-RU" sz="2000" b="1" i="1" dirty="0" smtClean="0">
                  <a:latin typeface="Bookman Old Style" pitchFamily="18" charset="0"/>
                </a:rPr>
                <a:t>- </a:t>
              </a:r>
              <a:r>
                <a:rPr lang="en-US" sz="2000" b="1" i="1" dirty="0" smtClean="0">
                  <a:latin typeface="Bookman Old Style" pitchFamily="18" charset="0"/>
                </a:rPr>
                <a:t>n</a:t>
              </a:r>
              <a:endParaRPr lang="ru-RU" sz="2000" b="1" dirty="0">
                <a:latin typeface="Bookman Old Style" pitchFamily="18" charset="0"/>
              </a:endParaRPr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2207" y="2076078"/>
              <a:ext cx="1428750" cy="70485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204469" y="2868107"/>
                <a:ext cx="7942012" cy="11596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  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Обратите </a:t>
                </a:r>
                <a:r>
                  <a:rPr lang="ru-RU" sz="20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внимание: равенство </a:t>
                </a:r>
                <a:r>
                  <a:rPr lang="en-US" sz="2400" i="1" dirty="0" smtClean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a</a:t>
                </a:r>
                <a:r>
                  <a:rPr lang="en-US" sz="2400" i="1" baseline="30000" dirty="0" smtClean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-n</a:t>
                </a:r>
                <a:r>
                  <a:rPr lang="en-US" sz="2000" i="1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r>
                          <a:rPr lang="en-US" sz="3200" b="0" i="1" baseline="30000" smtClean="0">
                            <a:solidFill>
                              <a:srgbClr val="C00000"/>
                            </a:solidFill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означает</a:t>
                </a:r>
                <a:r>
                  <a:rPr lang="ru-RU" sz="20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, что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числа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i="1" dirty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a</a:t>
                </a:r>
                <a:r>
                  <a:rPr lang="en-US" sz="2400" i="1" baseline="30000" dirty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-n</a:t>
                </a:r>
                <a:r>
                  <a:rPr lang="en-US" sz="2000" i="1" dirty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и </a:t>
                </a:r>
                <a:r>
                  <a:rPr lang="en-US" sz="2400" i="1" dirty="0" smtClean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a</a:t>
                </a:r>
                <a:r>
                  <a:rPr lang="en-US" sz="2400" i="1" baseline="30000" dirty="0" smtClean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n</a:t>
                </a:r>
                <a:r>
                  <a:rPr lang="en-US" sz="2000" i="1" dirty="0" smtClean="0">
                    <a:solidFill>
                      <a:srgbClr val="C00000"/>
                    </a:solidFill>
                    <a:latin typeface="Bookman Old Style" pitchFamily="18" charset="0"/>
                    <a:cs typeface="Arial" pitchFamily="34" charset="0"/>
                  </a:rPr>
                  <a:t> </a:t>
                </a:r>
                <a:r>
                  <a:rPr lang="ru-RU" sz="2000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— </a:t>
                </a:r>
                <a:r>
                  <a:rPr lang="ru-RU" sz="2000" dirty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взаимно обратные; их произведение равно 1. </a:t>
                </a: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69" y="2868107"/>
                <a:ext cx="7942012" cy="1159676"/>
              </a:xfrm>
              <a:prstGeom prst="rect">
                <a:avLst/>
              </a:prstGeom>
              <a:blipFill rotWithShape="1">
                <a:blip r:embed="rId4"/>
                <a:stretch>
                  <a:fillRect l="-1229" b="-109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Группа 32"/>
          <p:cNvGrpSpPr/>
          <p:nvPr/>
        </p:nvGrpSpPr>
        <p:grpSpPr>
          <a:xfrm>
            <a:off x="179512" y="4149080"/>
            <a:ext cx="7942012" cy="1512168"/>
            <a:chOff x="755576" y="1268760"/>
            <a:chExt cx="7942012" cy="1512168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755576" y="1268760"/>
              <a:ext cx="7942012" cy="151216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878329" y="1296000"/>
              <a:ext cx="216024" cy="147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55576" y="1656000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94353" y="1296000"/>
              <a:ext cx="1674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Определение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94353" y="1696110"/>
              <a:ext cx="4813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/>
                <a:t>Для </a:t>
              </a:r>
              <a:r>
                <a:rPr lang="ru-RU" b="1" dirty="0"/>
                <a:t>любого числа </a:t>
              </a:r>
              <a:r>
                <a:rPr lang="ru-RU" sz="2000" b="1" i="1" dirty="0">
                  <a:latin typeface="Bookman Old Style" pitchFamily="18" charset="0"/>
                </a:rPr>
                <a:t>а</a:t>
              </a:r>
              <a:r>
                <a:rPr lang="ru-RU" b="1" dirty="0"/>
                <a:t>, не равного нулю, </a:t>
              </a:r>
              <a:r>
                <a:rPr lang="ru-RU" sz="2000" b="1" i="1" dirty="0">
                  <a:latin typeface="Bookman Old Style" pitchFamily="18" charset="0"/>
                </a:rPr>
                <a:t>а</a:t>
              </a:r>
              <a:r>
                <a:rPr lang="ru-RU" sz="2000" b="1" i="1" baseline="30000" dirty="0">
                  <a:latin typeface="Bookman Old Style" pitchFamily="18" charset="0"/>
                </a:rPr>
                <a:t>0</a:t>
              </a:r>
              <a:r>
                <a:rPr lang="ru-RU" b="1" dirty="0"/>
                <a:t> = 1.</a:t>
              </a:r>
              <a:endParaRPr lang="ru-RU" sz="2000" b="1" dirty="0">
                <a:latin typeface="Bookman Old Style" pitchFamily="18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322786" y="644951"/>
            <a:ext cx="1703104" cy="519351"/>
          </a:xfrm>
          <a:prstGeom prst="wedgeEllipseCallout">
            <a:avLst>
              <a:gd name="adj1" fmla="val -72444"/>
              <a:gd name="adj2" fmla="val 81162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69972" y="5790974"/>
            <a:ext cx="1703104" cy="519351"/>
          </a:xfrm>
          <a:prstGeom prst="wedgeEllipseCallout">
            <a:avLst>
              <a:gd name="adj1" fmla="val -82836"/>
              <a:gd name="adj2" fmla="val -7218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08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5976168" cy="360000"/>
            <a:chOff x="108000" y="611960"/>
            <a:chExt cx="4070533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2126813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14, №39(б), №40(б)</a:t>
              </a:r>
              <a:endParaRPr lang="ru-RU" sz="20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23408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6000"/>
            <a:ext cx="9144000" cy="19751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78622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5760144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15, №№41-43(б)</a:t>
              </a:r>
              <a:endParaRPr lang="ru-RU" sz="20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3533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6000"/>
            <a:ext cx="9144000" cy="16367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6000"/>
            <a:ext cx="9144000" cy="18470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2232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9326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2000"/>
            <a:ext cx="5328096" cy="360000"/>
            <a:chOff x="108000" y="612000"/>
            <a:chExt cx="5328096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3888432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106(</a:t>
              </a:r>
              <a:r>
                <a:rPr lang="ru-RU" sz="2000" b="1" dirty="0" err="1" smtClean="0">
                  <a:solidFill>
                    <a:schemeClr val="bg1"/>
                  </a:solidFill>
                </a:rPr>
                <a:t>а,д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), 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107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(</a:t>
              </a:r>
              <a:r>
                <a:rPr lang="ru-RU" sz="2000" b="1" dirty="0" err="1" smtClean="0">
                  <a:solidFill>
                    <a:schemeClr val="bg1"/>
                  </a:solidFill>
                </a:rPr>
                <a:t>б,г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)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485828" y="2060848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54598" y="2060848"/>
                <a:ext cx="1044968" cy="67056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 pitchFamily="18" charset="0"/>
                            </a:rPr>
                            <m:t>𝑎</m:t>
                          </m:r>
                          <m:r>
                            <a:rPr lang="en-US" sz="2000" b="0" i="1" baseline="30000" smtClean="0">
                              <a:latin typeface="Cambria Math"/>
                              <a:ea typeface="Cambria Math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598" y="2060848"/>
                <a:ext cx="1044968" cy="6705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Группа 21"/>
          <p:cNvGrpSpPr/>
          <p:nvPr/>
        </p:nvGrpSpPr>
        <p:grpSpPr>
          <a:xfrm>
            <a:off x="109426" y="3135975"/>
            <a:ext cx="2879824" cy="360000"/>
            <a:chOff x="108000" y="612000"/>
            <a:chExt cx="287982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547664" y="61200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10</a:t>
              </a:r>
              <a:r>
                <a:rPr lang="en-US" sz="2000" b="1" dirty="0">
                  <a:solidFill>
                    <a:schemeClr val="bg1"/>
                  </a:solidFill>
                </a:rPr>
                <a:t>7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Скругленный прямоугольник 34"/>
          <p:cNvSpPr/>
          <p:nvPr/>
        </p:nvSpPr>
        <p:spPr>
          <a:xfrm>
            <a:off x="830589" y="4005064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б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299358" y="4005064"/>
                <a:ext cx="2696577" cy="61638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ru-RU" sz="2400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  <a:ea typeface="Cambria Math" pitchFamily="18" charset="0"/>
                          </a:rPr>
                          <m:t>81</m:t>
                        </m:r>
                      </m:den>
                    </m:f>
                  </m:oMath>
                </a14:m>
                <a:r>
                  <a:rPr lang="ru-RU" sz="2400" dirty="0" smtClean="0">
                    <a:latin typeface="Cambria Math" pitchFamily="18" charset="0"/>
                    <a:ea typeface="Cambria Math" pitchFamily="18" charset="0"/>
                  </a:rPr>
                  <a:t> ;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  <a:ea typeface="Cambria Math" pitchFamily="18" charset="0"/>
                          </a:rPr>
                          <m:t>125</m:t>
                        </m:r>
                      </m:den>
                    </m:f>
                  </m:oMath>
                </a14:m>
                <a:r>
                  <a:rPr lang="ru-RU" sz="2400" dirty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ru-RU" sz="2400" dirty="0" smtClean="0">
                    <a:latin typeface="Cambria Math" pitchFamily="18" charset="0"/>
                    <a:ea typeface="Cambria Math" pitchFamily="18" charset="0"/>
                  </a:rPr>
                  <a:t>;</a:t>
                </a:r>
                <a:r>
                  <a:rPr lang="ru-RU" sz="2400" dirty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ru-RU" sz="2400" i="1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400" b="0" i="1" smtClean="0">
                            <a:latin typeface="Cambria Math"/>
                            <a:ea typeface="Cambria Math" pitchFamily="18" charset="0"/>
                          </a:rPr>
                          <m:t>64</m:t>
                        </m:r>
                      </m:den>
                    </m:f>
                  </m:oMath>
                </a14:m>
                <a:r>
                  <a:rPr lang="ru-RU" sz="2400" dirty="0">
                    <a:latin typeface="Cambria Math" pitchFamily="18" charset="0"/>
                    <a:ea typeface="Cambria Math" pitchFamily="18" charset="0"/>
                  </a:rPr>
                  <a:t> </a:t>
                </a:r>
                <a:r>
                  <a:rPr lang="ru-RU" sz="2400" dirty="0" smtClean="0">
                    <a:latin typeface="Cambria Math" pitchFamily="18" charset="0"/>
                    <a:ea typeface="Cambria Math" pitchFamily="18" charset="0"/>
                  </a:rPr>
                  <a:t>;</a:t>
                </a:r>
                <a:endParaRPr lang="ru-RU" sz="2400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358" y="4005064"/>
                <a:ext cx="2696577" cy="616387"/>
              </a:xfrm>
              <a:prstGeom prst="rect">
                <a:avLst/>
              </a:prstGeom>
              <a:blipFill rotWithShape="1">
                <a:blip r:embed="rId4"/>
                <a:stretch>
                  <a:fillRect b="-679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Скругленный прямоугольник 36"/>
          <p:cNvSpPr/>
          <p:nvPr/>
        </p:nvSpPr>
        <p:spPr>
          <a:xfrm>
            <a:off x="4364452" y="2060848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д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833222" y="2060848"/>
                <a:ext cx="1044968" cy="615874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  <m:t>𝑎</m:t>
                        </m:r>
                        <m:r>
                          <a:rPr lang="en-US" sz="2400" b="0" i="1" baseline="30000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Cambria Math" pitchFamily="18" charset="0"/>
                    <a:ea typeface="Cambria Math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 pitchFamily="18" charset="0"/>
                          </a:rPr>
                          <m:t>𝑏</m:t>
                        </m:r>
                        <m:r>
                          <a:rPr lang="en-US" sz="2400" b="0" i="1" baseline="30000" smtClean="0">
                            <a:latin typeface="Cambria Math"/>
                            <a:ea typeface="Cambria Math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ru-RU" sz="2400" dirty="0">
                  <a:latin typeface="Cambria Math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22" y="2060848"/>
                <a:ext cx="1044968" cy="615874"/>
              </a:xfrm>
              <a:prstGeom prst="rect">
                <a:avLst/>
              </a:prstGeom>
              <a:blipFill rotWithShape="1">
                <a:blip r:embed="rId5"/>
                <a:stretch>
                  <a:fillRect b="-679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Скругленный прямоугольник 38"/>
          <p:cNvSpPr/>
          <p:nvPr/>
        </p:nvSpPr>
        <p:spPr>
          <a:xfrm>
            <a:off x="5266418" y="4005064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92604" y="4005064"/>
            <a:ext cx="273983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1,   1,   1.</a:t>
            </a:r>
            <a:endParaRPr lang="ru-RU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5224"/>
            <a:ext cx="9144000" cy="9875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36938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9" grpId="0" animBg="1"/>
      <p:bldP spid="36" grpId="0" animBg="1"/>
      <p:bldP spid="38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2000"/>
            <a:ext cx="3035220" cy="360000"/>
            <a:chOff x="108000" y="612000"/>
            <a:chExt cx="303522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1595556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112,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120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Скругленный прямоугольник 38"/>
          <p:cNvSpPr/>
          <p:nvPr/>
        </p:nvSpPr>
        <p:spPr>
          <a:xfrm>
            <a:off x="8506430" y="1772816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7544" y="1693602"/>
            <a:ext cx="7344816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-1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-2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-3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-4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-5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  10</a:t>
            </a:r>
            <a:r>
              <a:rPr lang="ru-RU" sz="2400" baseline="30000" dirty="0" smtClean="0">
                <a:latin typeface="Cambria Math" pitchFamily="18" charset="0"/>
                <a:ea typeface="Cambria Math" pitchFamily="18" charset="0"/>
              </a:rPr>
              <a:t>-6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.</a:t>
            </a:r>
            <a:endParaRPr lang="ru-RU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6400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6000"/>
            <a:ext cx="9144000" cy="11704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2014470" y="4797152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3124" y="4746320"/>
            <a:ext cx="1368152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mbria Math" pitchFamily="18" charset="0"/>
                <a:ea typeface="Cambria Math" pitchFamily="18" charset="0"/>
              </a:rPr>
              <a:t>1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,5;</a:t>
            </a:r>
            <a:endParaRPr lang="ru-RU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881828" y="4854641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б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80420" y="4797152"/>
            <a:ext cx="150760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ambria Math" pitchFamily="18" charset="0"/>
                <a:ea typeface="Cambria Math" pitchFamily="18" charset="0"/>
              </a:rPr>
              <a:t>2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;</a:t>
            </a:r>
            <a:endParaRPr lang="ru-RU" sz="2400" dirty="0"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6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2000" y="576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С.20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188"/>
            <a:ext cx="9144000" cy="38496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0" y="2636912"/>
            <a:ext cx="1703104" cy="519351"/>
          </a:xfrm>
          <a:prstGeom prst="wedgeEllipseCallout">
            <a:avLst>
              <a:gd name="adj1" fmla="val 73039"/>
              <a:gd name="adj2" fmla="val 49924"/>
            </a:avLst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5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34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04469" y="1340136"/>
            <a:ext cx="7942012" cy="1512168"/>
            <a:chOff x="755576" y="1268760"/>
            <a:chExt cx="7942012" cy="1512168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755576" y="1268760"/>
              <a:ext cx="7942012" cy="151216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78329" y="1296000"/>
              <a:ext cx="216024" cy="147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55576" y="1656000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94353" y="1296000"/>
              <a:ext cx="1674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Определение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94353" y="1696110"/>
              <a:ext cx="74131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Стандартным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видом числа называют его запись в виде произведения </a:t>
              </a:r>
              <a:r>
                <a:rPr lang="ru-RU" sz="2000" i="1" dirty="0" smtClean="0">
                  <a:latin typeface="Bookman Old Style" pitchFamily="18" charset="0"/>
                  <a:cs typeface="Arial" pitchFamily="34" charset="0"/>
                </a:rPr>
                <a:t>а</a:t>
              </a:r>
              <a:r>
                <a:rPr lang="ru-RU" sz="2000" i="1" dirty="0" smtClean="0">
                  <a:latin typeface="Cambria Math"/>
                  <a:ea typeface="Cambria Math"/>
                  <a:cs typeface="Arial" pitchFamily="34" charset="0"/>
                </a:rPr>
                <a:t>∙</a:t>
              </a:r>
              <a:r>
                <a:rPr lang="ru-RU" sz="2000" i="1" dirty="0" smtClean="0">
                  <a:latin typeface="Bookman Old Style" pitchFamily="18" charset="0"/>
                  <a:ea typeface="Cambria Math"/>
                  <a:cs typeface="Arial" pitchFamily="34" charset="0"/>
                </a:rPr>
                <a:t>10</a:t>
              </a:r>
              <a:r>
                <a:rPr lang="en-US" sz="2000" i="1" baseline="30000" dirty="0" smtClean="0">
                  <a:latin typeface="Bookman Old Style" pitchFamily="18" charset="0"/>
                  <a:ea typeface="Cambria Math"/>
                  <a:cs typeface="Arial" pitchFamily="34" charset="0"/>
                </a:rPr>
                <a:t>n</a:t>
              </a:r>
              <a:r>
                <a:rPr lang="ru-RU" sz="2000" dirty="0" smtClean="0">
                  <a:latin typeface="Arial" pitchFamily="34" charset="0"/>
                  <a:cs typeface="Arial" pitchFamily="34" charset="0"/>
                </a:rPr>
                <a:t>,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где 1 &lt; </a:t>
              </a:r>
              <a:r>
                <a:rPr lang="ru-RU" sz="2000" i="1" dirty="0">
                  <a:latin typeface="Bookman Old Style" pitchFamily="18" charset="0"/>
                  <a:cs typeface="Arial" pitchFamily="34" charset="0"/>
                </a:rPr>
                <a:t>а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 &lt; 10 и </a:t>
              </a:r>
              <a:r>
                <a:rPr lang="en-US" sz="2000" i="1" dirty="0" smtClean="0">
                  <a:latin typeface="Bookman Old Style" pitchFamily="18" charset="0"/>
                  <a:cs typeface="Arial" pitchFamily="34" charset="0"/>
                </a:rPr>
                <a:t>n</a:t>
              </a:r>
              <a:r>
                <a:rPr lang="ru-RU" sz="2000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dirty="0">
                  <a:latin typeface="Arial" pitchFamily="34" charset="0"/>
                  <a:cs typeface="Arial" pitchFamily="34" charset="0"/>
                </a:rPr>
                <a:t>— целое число. </a:t>
              </a:r>
              <a:endParaRPr lang="ru-RU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4469" y="2852304"/>
            <a:ext cx="876001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Например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масса Земли и масса атома водорода, записанные в стандартном виде, соответственно равны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5,98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кг и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1,67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27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кг. Если эти массы представить в десятичной записи, то получатся такие «длинные» числа: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5,98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кг = 5 980 000 000 000 000 000 000 000 кг,</a:t>
            </a:r>
          </a:p>
          <a:p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1,67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2000" baseline="300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27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кг = 0,00000000000000000000000000167 кг.</a:t>
            </a:r>
          </a:p>
        </p:txBody>
      </p:sp>
      <p:sp>
        <p:nvSpPr>
          <p:cNvPr id="9" name="Овал 8"/>
          <p:cNvSpPr/>
          <p:nvPr/>
        </p:nvSpPr>
        <p:spPr>
          <a:xfrm>
            <a:off x="6804248" y="4365104"/>
            <a:ext cx="1872208" cy="1872208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4469" y="5145239"/>
            <a:ext cx="6278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Представьте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десятичной записи число, записанное в стандартном виде: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5,9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000" baseline="30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-5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9,1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ea typeface="Cambria Math"/>
                <a:cs typeface="Arial" pitchFamily="34" charset="0"/>
              </a:rPr>
              <a:t>∙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2000" baseline="30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6313" y="541934"/>
            <a:ext cx="1703104" cy="519351"/>
          </a:xfrm>
          <a:prstGeom prst="wedgeEllipseCallout">
            <a:avLst>
              <a:gd name="adj1" fmla="val -100155"/>
              <a:gd name="adj2" fmla="val 10388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тетрадь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81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1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6</a:t>
              </a:r>
              <a:endParaRPr lang="ru-RU" sz="20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9659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84685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8379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Степень с целым показателем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2000"/>
            <a:ext cx="3035220" cy="360000"/>
            <a:chOff x="108000" y="612000"/>
            <a:chExt cx="303522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1595556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1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23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,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 125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6000"/>
            <a:ext cx="9144000" cy="138074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53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Большие и малые величины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388"/>
            <a:ext cx="9144000" cy="5221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429000"/>
            <a:ext cx="24669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4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80" y="836712"/>
            <a:ext cx="8897416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0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35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9955</TotalTime>
  <Words>442</Words>
  <Application>Microsoft Office PowerPoint</Application>
  <PresentationFormat>Экран (4:3)</PresentationFormat>
  <Paragraphs>83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Bookman Old Style</vt:lpstr>
      <vt:lpstr>Calibri</vt:lpstr>
      <vt:lpstr>Cambria Math</vt:lpstr>
      <vt:lpstr>Tahoma</vt:lpstr>
      <vt:lpstr>Times New Roman</vt:lpstr>
      <vt:lpstr>Тема Office</vt:lpstr>
      <vt:lpstr>АЛГЕБРАИЧЕСКИЕ ДРОБИ</vt:lpstr>
      <vt:lpstr>Цель нашего урока</vt:lpstr>
      <vt:lpstr>Степень с целым показателем</vt:lpstr>
      <vt:lpstr>Степень с целым показателем</vt:lpstr>
      <vt:lpstr>Степень с целым показателем</vt:lpstr>
      <vt:lpstr>Степень с целым показателем</vt:lpstr>
      <vt:lpstr>Степень с целым показателем</vt:lpstr>
      <vt:lpstr>Проверь себя</vt:lpstr>
      <vt:lpstr>Степень с целым показателем</vt:lpstr>
      <vt:lpstr>Степень с целым показателем</vt:lpstr>
      <vt:lpstr>Степень с целым показателем</vt:lpstr>
      <vt:lpstr>Большие и малые величины</vt:lpstr>
      <vt:lpstr>Самостоятельная работа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1443</cp:revision>
  <dcterms:created xsi:type="dcterms:W3CDTF">2015-06-18T09:54:57Z</dcterms:created>
  <dcterms:modified xsi:type="dcterms:W3CDTF">2020-11-07T03:21:06Z</dcterms:modified>
</cp:coreProperties>
</file>