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0"/>
  </p:notesMasterIdLst>
  <p:sldIdLst>
    <p:sldId id="256" r:id="rId2"/>
    <p:sldId id="362" r:id="rId3"/>
    <p:sldId id="540" r:id="rId4"/>
    <p:sldId id="574" r:id="rId5"/>
    <p:sldId id="539" r:id="rId6"/>
    <p:sldId id="575" r:id="rId7"/>
    <p:sldId id="576" r:id="rId8"/>
    <p:sldId id="51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B9"/>
    <a:srgbClr val="E1FFFF"/>
    <a:srgbClr val="CFECCA"/>
    <a:srgbClr val="BFE6B8"/>
    <a:srgbClr val="006600"/>
    <a:srgbClr val="FF603B"/>
    <a:srgbClr val="FF5229"/>
    <a:srgbClr val="FF896D"/>
    <a:srgbClr val="2E7047"/>
    <a:srgbClr val="21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65" d="100"/>
          <a:sy n="65" d="100"/>
        </p:scale>
        <p:origin x="13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14.11.2020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6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Знание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Теорема Пифагора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КОРНИ</a:t>
            </a:r>
            <a:endParaRPr lang="ru-RU" sz="18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4392487"/>
            <a:chOff x="194038" y="2147263"/>
            <a:chExt cx="4680000" cy="439248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4118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Как применяются квадратные корни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для решения ряда практических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задач на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нахождение длин отрезков,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выражаемых иррациональными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числами, и задач на построение отрезков </a:t>
              </a:r>
              <a:r>
                <a:rPr lang="ru-RU" sz="2000" dirty="0" smtClean="0">
                  <a:solidFill>
                    <a:schemeClr val="accent6">
                      <a:lumMod val="50000"/>
                    </a:schemeClr>
                  </a:solidFill>
                </a:rPr>
                <a:t>с иррациональными </a:t>
              </a:r>
              <a:r>
                <a:rPr lang="ru-RU" sz="2000" dirty="0">
                  <a:solidFill>
                    <a:schemeClr val="accent6">
                      <a:lumMod val="50000"/>
                    </a:schemeClr>
                  </a:solidFill>
                </a:rPr>
                <a:t>длинами.</a:t>
              </a:r>
              <a:endParaRPr lang="ru-RU" sz="2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4046" y="706848"/>
            <a:ext cx="3960441" cy="3785652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Теорема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Пифагора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— одно из самых знаменитых положений геометрии. Хотя она и названа именем великого древнегреческого математика и философа, жившего более 25 веков тому назад, история её началась задолго до самого Пифагора. Известно, что эта теорема в той или иной форме использовалась всеми древними народами.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01" y="5098735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Теорема Пифагора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Стр.76-77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179512" y="1346052"/>
            <a:ext cx="8784976" cy="1512168"/>
            <a:chOff x="755576" y="1268760"/>
            <a:chExt cx="8784976" cy="1512168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755576" y="1268760"/>
              <a:ext cx="8784976" cy="151216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878329" y="1296000"/>
              <a:ext cx="216024" cy="147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755576" y="1398708"/>
              <a:ext cx="3312368" cy="3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79456" y="1437019"/>
              <a:ext cx="71607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прямоугольном треугольнике квадрат гипотенузы равен </a:t>
              </a:r>
              <a:endParaRPr lang="ru-RU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сумме </a:t>
              </a:r>
              <a:r>
                <a:rPr lang="ru-RU" sz="2000" dirty="0">
                  <a:latin typeface="Arial" panose="020B0604020202020204" pitchFamily="34" charset="0"/>
                  <a:cs typeface="Arial" panose="020B0604020202020204" pitchFamily="34" charset="0"/>
                </a:rPr>
                <a:t>квадратов катетов </a:t>
              </a:r>
              <a:endParaRPr lang="ru-RU"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102136"/>
            <a:ext cx="1990725" cy="12954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79" y="2236185"/>
            <a:ext cx="2028825" cy="3048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598" y="2996537"/>
            <a:ext cx="2381250" cy="24003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Теорема Пифагора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Стр.78-79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88599"/>
            <a:ext cx="6264696" cy="294858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01665"/>
            <a:ext cx="1633870" cy="96325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189605"/>
            <a:ext cx="2057400" cy="21431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3" name="Прямоугольник 22"/>
          <p:cNvSpPr/>
          <p:nvPr/>
        </p:nvSpPr>
        <p:spPr>
          <a:xfrm>
            <a:off x="179512" y="4609906"/>
            <a:ext cx="6120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Прямоугольный </a:t>
            </a:r>
            <a:r>
              <a:rPr lang="ru-RU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треугольник со сторонами 3, 4 и 5 использовался для построения прямого угла ещё в Древнем </a:t>
            </a:r>
            <a:r>
              <a:rPr lang="ru-RU" sz="2000" dirty="0" smtClean="0">
                <a:solidFill>
                  <a:srgbClr val="C00000"/>
                </a:solidFill>
                <a:latin typeface="Bookman Old Style" panose="02050604050505020204" pitchFamily="18" charset="0"/>
              </a:rPr>
              <a:t>Египте, </a:t>
            </a:r>
            <a:r>
              <a:rPr lang="ru-RU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поэтому его называют </a:t>
            </a:r>
            <a:r>
              <a:rPr lang="ru-RU" sz="2000" i="1" dirty="0">
                <a:solidFill>
                  <a:srgbClr val="C00000"/>
                </a:solidFill>
                <a:latin typeface="Bookman Old Style" panose="02050604050505020204" pitchFamily="18" charset="0"/>
              </a:rPr>
              <a:t>египетским треугольником.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16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Теорема Пифагора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272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30358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2712623" y="4140161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а</a:t>
            </a:r>
            <a:endParaRPr lang="ru-RU" sz="2400" dirty="0">
              <a:solidFill>
                <a:srgbClr val="8F5239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488252" y="4117134"/>
            <a:ext cx="2188241" cy="461665"/>
            <a:chOff x="488252" y="4117134"/>
            <a:chExt cx="2188241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488252" y="4117134"/>
                  <a:ext cx="2188241" cy="46166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400" dirty="0" smtClean="0">
                      <a:latin typeface="Cambria Math" pitchFamily="18" charset="0"/>
                      <a:ea typeface="Cambria Math" pitchFamily="18" charset="0"/>
                    </a:rPr>
                    <a:t>  117; </a:t>
                  </a:r>
                  <a14:m>
                    <m:oMath xmlns:m="http://schemas.openxmlformats.org/officeDocument/2006/math">
                      <m:r>
                        <a:rPr lang="ru-RU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</m:oMath>
                  </a14:m>
                  <a:r>
                    <a:rPr lang="ru-RU" sz="2400" dirty="0" smtClean="0">
                      <a:latin typeface="Cambria Math" pitchFamily="18" charset="0"/>
                      <a:ea typeface="Cambria Math" pitchFamily="18" charset="0"/>
                    </a:rPr>
                    <a:t>10,82;</a:t>
                  </a:r>
                  <a:endParaRPr lang="ru-RU" sz="2400" dirty="0">
                    <a:latin typeface="Cambria" pitchFamily="18" charset="0"/>
                    <a:ea typeface="Cambria Math" pitchFamily="18" charset="0"/>
                  </a:endParaRPr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252" y="4117134"/>
                  <a:ext cx="2188241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t="-8974" b="-26923"/>
                  </a:stretch>
                </a:blip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3" name="Рисунок 22"/>
            <p:cNvPicPr>
              <a:picLocks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252" y="4153723"/>
              <a:ext cx="343039" cy="396000"/>
            </a:xfrm>
            <a:prstGeom prst="rect">
              <a:avLst/>
            </a:prstGeom>
          </p:spPr>
        </p:pic>
      </p:grpSp>
      <p:sp>
        <p:nvSpPr>
          <p:cNvPr id="24" name="Скругленный прямоугольник 23"/>
          <p:cNvSpPr/>
          <p:nvPr/>
        </p:nvSpPr>
        <p:spPr>
          <a:xfrm>
            <a:off x="6300192" y="4140161"/>
            <a:ext cx="506395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а</a:t>
            </a:r>
            <a:endParaRPr lang="ru-RU" sz="2400" dirty="0">
              <a:solidFill>
                <a:srgbClr val="8F5239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64088" y="4117134"/>
            <a:ext cx="89997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Cambria Math" pitchFamily="18" charset="0"/>
                <a:ea typeface="Cambria Math" pitchFamily="18" charset="0"/>
              </a:rPr>
              <a:t>  25;</a:t>
            </a:r>
            <a:endParaRPr lang="ru-RU" sz="2400" dirty="0">
              <a:latin typeface="Cambria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24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Теорема Пифагора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274</a:t>
              </a:r>
            </a:p>
          </p:txBody>
        </p:sp>
      </p:grpSp>
      <p:sp>
        <p:nvSpPr>
          <p:cNvPr id="24" name="Скругленный прямоугольник 23"/>
          <p:cNvSpPr/>
          <p:nvPr/>
        </p:nvSpPr>
        <p:spPr>
          <a:xfrm>
            <a:off x="7956377" y="4590429"/>
            <a:ext cx="432048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?</a:t>
            </a:r>
            <a:endParaRPr lang="ru-RU" sz="2400" dirty="0">
              <a:solidFill>
                <a:srgbClr val="8F5239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34381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15" name="Группа 14"/>
          <p:cNvGrpSpPr/>
          <p:nvPr/>
        </p:nvGrpSpPr>
        <p:grpSpPr>
          <a:xfrm>
            <a:off x="5148064" y="4575009"/>
            <a:ext cx="2664295" cy="461665"/>
            <a:chOff x="5148064" y="4575009"/>
            <a:chExt cx="2664295" cy="461665"/>
          </a:xfrm>
        </p:grpSpPr>
        <p:sp>
          <p:nvSpPr>
            <p:cNvPr id="29" name="TextBox 28"/>
            <p:cNvSpPr txBox="1"/>
            <p:nvPr/>
          </p:nvSpPr>
          <p:spPr>
            <a:xfrm>
              <a:off x="5148064" y="4575009"/>
              <a:ext cx="2664295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latin typeface="Cambria Math" pitchFamily="18" charset="0"/>
                  <a:ea typeface="Cambria Math" pitchFamily="18" charset="0"/>
                </a:rPr>
                <a:t>  2   5 + 1,1 (м);</a:t>
              </a:r>
              <a:endParaRPr lang="ru-RU" sz="2400" dirty="0">
                <a:latin typeface="Cambria" pitchFamily="18" charset="0"/>
                <a:ea typeface="Cambria Math" pitchFamily="18" charset="0"/>
              </a:endParaRPr>
            </a:p>
          </p:txBody>
        </p:sp>
        <p:pic>
          <p:nvPicPr>
            <p:cNvPr id="28" name="Рисунок 27"/>
            <p:cNvPicPr>
              <a:picLocks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4604674"/>
              <a:ext cx="343039" cy="39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04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8595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Теорема Пифагора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08000" y="611208"/>
            <a:ext cx="3455889" cy="360752"/>
            <a:chOff x="108000" y="611208"/>
            <a:chExt cx="3455889" cy="36075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582373" y="611208"/>
              <a:ext cx="1981516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276</a:t>
              </a:r>
            </a:p>
          </p:txBody>
        </p:sp>
      </p:grpSp>
      <p:sp>
        <p:nvSpPr>
          <p:cNvPr id="24" name="Скругленный прямоугольник 23"/>
          <p:cNvSpPr/>
          <p:nvPr/>
        </p:nvSpPr>
        <p:spPr>
          <a:xfrm>
            <a:off x="8100392" y="1687536"/>
            <a:ext cx="432048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?</a:t>
            </a:r>
            <a:endParaRPr lang="ru-RU" sz="2400" dirty="0">
              <a:solidFill>
                <a:srgbClr val="8F5239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580112" y="1672116"/>
            <a:ext cx="2376262" cy="461665"/>
            <a:chOff x="5436097" y="4575009"/>
            <a:chExt cx="2376262" cy="461665"/>
          </a:xfrm>
        </p:grpSpPr>
        <p:sp>
          <p:nvSpPr>
            <p:cNvPr id="29" name="TextBox 28"/>
            <p:cNvSpPr txBox="1"/>
            <p:nvPr/>
          </p:nvSpPr>
          <p:spPr>
            <a:xfrm>
              <a:off x="5436097" y="4575009"/>
              <a:ext cx="2376262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sz="2400" dirty="0" smtClean="0">
                  <a:latin typeface="Cambria Math" pitchFamily="18" charset="0"/>
                  <a:ea typeface="Cambria Math" pitchFamily="18" charset="0"/>
                </a:rPr>
                <a:t>    21   (м);</a:t>
              </a:r>
              <a:endParaRPr lang="ru-RU" sz="2400" dirty="0">
                <a:latin typeface="Cambria" pitchFamily="18" charset="0"/>
                <a:ea typeface="Cambria Math" pitchFamily="18" charset="0"/>
              </a:endParaRPr>
            </a:p>
          </p:txBody>
        </p:sp>
        <p:pic>
          <p:nvPicPr>
            <p:cNvPr id="28" name="Рисунок 27"/>
            <p:cNvPicPr>
              <a:picLocks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4604674"/>
              <a:ext cx="343039" cy="396000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108000" y="2265642"/>
            <a:ext cx="4247975" cy="360752"/>
            <a:chOff x="108000" y="611208"/>
            <a:chExt cx="4247975" cy="36075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08000" y="612000"/>
              <a:ext cx="1439664" cy="3599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 </a:t>
              </a:r>
              <a:endParaRPr lang="ru-RU" sz="2000" b="1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582372" y="611208"/>
              <a:ext cx="2773603" cy="360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>
                  <a:solidFill>
                    <a:schemeClr val="bg1"/>
                  </a:solidFill>
                </a:rPr>
                <a:t>№</a:t>
              </a:r>
              <a:r>
                <a:rPr lang="ru-RU" sz="2000" b="1" dirty="0">
                  <a:solidFill>
                    <a:schemeClr val="bg1"/>
                  </a:solidFill>
                </a:rPr>
                <a:t> 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282(продвинутым)</a:t>
              </a: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0000"/>
            <a:ext cx="9144000" cy="31638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5940152" y="5663314"/>
            <a:ext cx="432048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8F5239"/>
                </a:solidFill>
              </a:rPr>
              <a:t>?</a:t>
            </a:r>
            <a:endParaRPr lang="ru-RU" sz="24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419872" y="5647894"/>
                <a:ext cx="2376262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mbria Math" pitchFamily="18" charset="0"/>
                    <a:ea typeface="Cambria Math" pitchFamily="18" charset="0"/>
                  </a:rPr>
                  <a:t>r</a:t>
                </a:r>
                <a:r>
                  <a:rPr lang="en-US" sz="2400" dirty="0" smtClean="0">
                    <a:latin typeface="Cambria Math" pitchFamily="18" charset="0"/>
                    <a:ea typeface="Cambria Math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4,2</m:t>
                    </m:r>
                  </m:oMath>
                </a14:m>
                <a:r>
                  <a:rPr lang="ru-RU" sz="2400" dirty="0" smtClean="0">
                    <a:latin typeface="Cambria Math" pitchFamily="18" charset="0"/>
                    <a:ea typeface="Cambria Math" pitchFamily="18" charset="0"/>
                  </a:rPr>
                  <a:t>   (</a:t>
                </a:r>
                <a:r>
                  <a:rPr lang="en-US" sz="2400" dirty="0" smtClean="0">
                    <a:latin typeface="Cambria Math" pitchFamily="18" charset="0"/>
                    <a:ea typeface="Cambria Math" pitchFamily="18" charset="0"/>
                  </a:rPr>
                  <a:t>c</a:t>
                </a:r>
                <a:r>
                  <a:rPr lang="ru-RU" sz="2400" dirty="0" smtClean="0">
                    <a:latin typeface="Cambria Math" pitchFamily="18" charset="0"/>
                    <a:ea typeface="Cambria Math" pitchFamily="18" charset="0"/>
                  </a:rPr>
                  <a:t>м);</a:t>
                </a:r>
                <a:endParaRPr lang="ru-RU" sz="24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5647894"/>
                <a:ext cx="2376262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3571" t="-8974" b="-26923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351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Готовимся к ОГЭ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8000"/>
            <a:ext cx="9144000" cy="28803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9034</TotalTime>
  <Words>215</Words>
  <Application>Microsoft Office PowerPoint</Application>
  <PresentationFormat>Экран (4:3)</PresentationFormat>
  <Paragraphs>44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Bookman Old Style</vt:lpstr>
      <vt:lpstr>Calibri</vt:lpstr>
      <vt:lpstr>Cambria</vt:lpstr>
      <vt:lpstr>Cambria Math</vt:lpstr>
      <vt:lpstr>Tahoma</vt:lpstr>
      <vt:lpstr>Тема Office</vt:lpstr>
      <vt:lpstr>КВАДРАТНЫЕ КОРНИ</vt:lpstr>
      <vt:lpstr>Цель нашего урока</vt:lpstr>
      <vt:lpstr>Теорема Пифагора</vt:lpstr>
      <vt:lpstr>Теорема Пифагора</vt:lpstr>
      <vt:lpstr>Теорема Пифагора</vt:lpstr>
      <vt:lpstr>Теорема Пифагора</vt:lpstr>
      <vt:lpstr>Теорема Пифагора</vt:lpstr>
      <vt:lpstr>Готовимся к ОГЭ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1278</cp:revision>
  <dcterms:created xsi:type="dcterms:W3CDTF">2015-06-18T09:54:57Z</dcterms:created>
  <dcterms:modified xsi:type="dcterms:W3CDTF">2020-11-14T08:27:04Z</dcterms:modified>
</cp:coreProperties>
</file>