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5"/>
  </p:notesMasterIdLst>
  <p:sldIdLst>
    <p:sldId id="256" r:id="rId2"/>
    <p:sldId id="362" r:id="rId3"/>
    <p:sldId id="540" r:id="rId4"/>
    <p:sldId id="557" r:id="rId5"/>
    <p:sldId id="560" r:id="rId6"/>
    <p:sldId id="561" r:id="rId7"/>
    <p:sldId id="562" r:id="rId8"/>
    <p:sldId id="563" r:id="rId9"/>
    <p:sldId id="564" r:id="rId10"/>
    <p:sldId id="565" r:id="rId11"/>
    <p:sldId id="566" r:id="rId12"/>
    <p:sldId id="515" r:id="rId13"/>
    <p:sldId id="5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B9"/>
    <a:srgbClr val="E1FFFF"/>
    <a:srgbClr val="CFECCA"/>
    <a:srgbClr val="BFE6B8"/>
    <a:srgbClr val="006600"/>
    <a:srgbClr val="FF603B"/>
    <a:srgbClr val="FF5229"/>
    <a:srgbClr val="FF896D"/>
    <a:srgbClr val="2E7047"/>
    <a:srgbClr val="214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6" autoAdjust="0"/>
    <p:restoredTop sz="94671" autoAdjust="0"/>
  </p:normalViewPr>
  <p:slideViewPr>
    <p:cSldViewPr>
      <p:cViewPr varScale="1">
        <p:scale>
          <a:sx n="49" d="100"/>
          <a:sy n="49" d="100"/>
        </p:scale>
        <p:origin x="60" y="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98811-A731-4BA0-901E-773D873299CD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8B569-EB4A-4734-A3DC-2CED7F90C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56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484784"/>
            <a:ext cx="9144000" cy="1470025"/>
          </a:xfrm>
        </p:spPr>
        <p:txBody>
          <a:bodyPr/>
          <a:lstStyle>
            <a:lvl1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7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0" y="6648"/>
            <a:ext cx="913254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24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28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270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.JPG"/><Relationship Id="rId7" Type="http://schemas.openxmlformats.org/officeDocument/2006/relationships/image" Target="../media/image14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70.pn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945" y="548680"/>
            <a:ext cx="3333750" cy="42862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Прямоугольник 5"/>
          <p:cNvSpPr/>
          <p:nvPr userDrawn="1"/>
        </p:nvSpPr>
        <p:spPr>
          <a:xfrm>
            <a:off x="-36000" y="900000"/>
            <a:ext cx="9216000" cy="821890"/>
          </a:xfrm>
          <a:prstGeom prst="rect">
            <a:avLst/>
          </a:prstGeom>
          <a:solidFill>
            <a:schemeClr val="accent6">
              <a:lumMod val="75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D5CA8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7160445" y="6401076"/>
            <a:ext cx="19835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/>
              <a:t>Метапредмет </a:t>
            </a:r>
            <a:r>
              <a:rPr lang="ru-RU" sz="1600" smtClean="0"/>
              <a:t>– Знак</a:t>
            </a:r>
            <a:endParaRPr lang="ru-RU" sz="1600" dirty="0"/>
          </a:p>
        </p:txBody>
      </p:sp>
      <p:sp>
        <p:nvSpPr>
          <p:cNvPr id="16" name="TextBox 14"/>
          <p:cNvSpPr txBox="1"/>
          <p:nvPr/>
        </p:nvSpPr>
        <p:spPr>
          <a:xfrm>
            <a:off x="10790" y="900000"/>
            <a:ext cx="8978264" cy="830997"/>
          </a:xfrm>
          <a:prstGeom prst="rect">
            <a:avLst/>
          </a:prstGeom>
          <a:solidFill>
            <a:srgbClr val="44A786">
              <a:alpha val="0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Задача о нахождении стороны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квадрата</a:t>
            </a:r>
          </a:p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Иррациональные числа</a:t>
            </a:r>
            <a:endParaRPr lang="ru-RU" sz="2400" dirty="0"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FF"/>
                </a:glow>
              </a:effectLst>
              <a:latin typeface="Arial Black" pitchFamily="34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0" y="414133"/>
            <a:ext cx="9144000" cy="5487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КВАДРАТНЫЕ КОРНИ</a:t>
            </a:r>
            <a:endParaRPr lang="ru-RU" sz="18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1895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81301" y="706848"/>
            <a:ext cx="3454595" cy="4392487"/>
            <a:chOff x="194038" y="2147263"/>
            <a:chExt cx="4680000" cy="4392487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94038" y="2420887"/>
              <a:ext cx="4680000" cy="41188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2000" b="1" dirty="0">
                  <a:solidFill>
                    <a:schemeClr val="accent6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Вы узнаете </a:t>
              </a:r>
              <a:endParaRPr lang="ru-RU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</a:rPr>
                <a:t>Каков  математический  смысл  слова  «корень</a:t>
              </a: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»;  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Как  </a:t>
              </a: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</a:rPr>
                <a:t>корень  </a:t>
              </a: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обознача­ется;  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Каковы  </a:t>
              </a: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</a:rPr>
                <a:t>его  свойства  и  для  решения  каких  задач  он  </a:t>
              </a: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применя­ется;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</a:rPr>
                <a:t>К</a:t>
              </a: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ак  </a:t>
              </a: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</a:rPr>
                <a:t>связано  понятие  корня  с  развитием  </a:t>
              </a: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математики</a:t>
              </a: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,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</a:rPr>
                <a:t>Познакомимся с иррациональными числами,</a:t>
              </a:r>
            </a:p>
            <a:p>
              <a:pPr marL="342900" indent="-342900">
                <a:buFont typeface="Arial" pitchFamily="34" charset="0"/>
                <a:buChar char="•"/>
              </a:pPr>
              <a:endParaRPr lang="ru-RU" sz="20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94038" y="2147263"/>
              <a:ext cx="4680000" cy="27362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923928" y="706848"/>
            <a:ext cx="5040559" cy="163121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известна длина стороны квадрата, то можно найти его площадь. В то же время приходится решать и обратную задачу — по известной площади квадрата находить его сторону.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Цель нашего урока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целеполагание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51" y="5156192"/>
            <a:ext cx="2190750" cy="9525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918581" y="2488737"/>
            <a:ext cx="5011959" cy="378565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Термины 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рациональное число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иррациональное число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происходят от латинского слова </a:t>
            </a:r>
            <a:r>
              <a:rPr lang="ru-RU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— разум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(буквальный перевод: «рациональное число — разумное число», «иррациональное число — неразумное число»; впрочем, так говорят и в реальной жизни: «он поступил рационально» — это значит, что он поступил разумно; «так действовать нерационально» — это значит, что так действовать неразумно).</a:t>
            </a:r>
          </a:p>
        </p:txBody>
      </p:sp>
    </p:spTree>
    <p:extLst>
      <p:ext uri="{BB962C8B-B14F-4D97-AF65-F5344CB8AC3E}">
        <p14:creationId xmlns:p14="http://schemas.microsoft.com/office/powerpoint/2010/main" val="221377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Задача о нахождении стороны квадрата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Стр.64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9" name="Рисунок 8"/>
          <p:cNvPicPr>
            <a:picLocks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0000"/>
            <a:ext cx="9144000" cy="244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0000"/>
            <a:ext cx="9144000" cy="2592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31" y="873454"/>
            <a:ext cx="847417" cy="117663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00" y="3456001"/>
            <a:ext cx="847417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58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108000" y="611999"/>
            <a:ext cx="4391992" cy="434039"/>
            <a:chOff x="108000" y="612000"/>
            <a:chExt cx="3058686" cy="36000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108000" y="612000"/>
              <a:ext cx="1799704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Проверить устно</a:t>
              </a:r>
              <a:endParaRPr lang="ru-RU" sz="2000" b="1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979712" y="612000"/>
              <a:ext cx="1186974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Стр. 26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9144000" cy="259689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8612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108000" y="612000"/>
            <a:ext cx="3058686" cy="360000"/>
            <a:chOff x="108000" y="612000"/>
            <a:chExt cx="3058686" cy="36000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108000" y="612000"/>
              <a:ext cx="1799704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РАБ. ТЕТРАДЬ</a:t>
              </a:r>
              <a:endParaRPr lang="ru-RU" sz="2000" b="1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979712" y="612000"/>
              <a:ext cx="1186974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Стр. 26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288036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8177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108000" y="612000"/>
            <a:ext cx="3058686" cy="360000"/>
            <a:chOff x="108000" y="612000"/>
            <a:chExt cx="3058686" cy="36000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108000" y="612000"/>
              <a:ext cx="1799704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РАБ. ТЕТРАДЬ</a:t>
              </a:r>
              <a:endParaRPr lang="ru-RU" sz="2000" b="1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979712" y="612000"/>
              <a:ext cx="1186974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Стр. 26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40416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7452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Вычислите 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1207"/>
            <a:ext cx="5832152" cy="468579"/>
            <a:chOff x="108000" y="611208"/>
            <a:chExt cx="2951832" cy="360752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1439664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582373" y="611208"/>
              <a:ext cx="1477459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234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– 236 (устно)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000"/>
            <a:ext cx="9144000" cy="24871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3688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" y="4568354"/>
            <a:ext cx="8964000" cy="123255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Иррациональные числа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Стр.68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69" y="1358017"/>
            <a:ext cx="1428750" cy="151447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108000" y="1358017"/>
            <a:ext cx="468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1. 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1905719" y="1358017"/>
                <a:ext cx="7238281" cy="16542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000" dirty="0" smtClean="0">
                    <a:latin typeface="Arial" pitchFamily="34" charset="0"/>
                    <a:cs typeface="Arial" pitchFamily="34" charset="0"/>
                  </a:rPr>
                  <a:t>Чему </a:t>
                </a:r>
                <a:r>
                  <a:rPr lang="ru-RU" sz="2000" dirty="0">
                    <a:latin typeface="Arial" pitchFamily="34" charset="0"/>
                    <a:cs typeface="Arial" pitchFamily="34" charset="0"/>
                  </a:rPr>
                  <a:t>равна длина стороны этого квадрата</a:t>
                </a:r>
                <a:r>
                  <a:rPr lang="ru-RU" sz="2000" dirty="0" smtClean="0">
                    <a:latin typeface="Arial" pitchFamily="34" charset="0"/>
                    <a:cs typeface="Arial" pitchFamily="34" charset="0"/>
                  </a:rPr>
                  <a:t>?</a:t>
                </a:r>
              </a:p>
              <a:p>
                <a:r>
                  <a:rPr lang="ru-RU" sz="2000" dirty="0" smtClean="0">
                    <a:latin typeface="Arial" pitchFamily="34" charset="0"/>
                    <a:cs typeface="Arial" pitchFamily="34" charset="0"/>
                  </a:rPr>
                  <a:t>Нет </a:t>
                </a:r>
                <a:r>
                  <a:rPr lang="ru-RU" sz="2000" dirty="0">
                    <a:latin typeface="Arial" pitchFamily="34" charset="0"/>
                    <a:cs typeface="Arial" pitchFamily="34" charset="0"/>
                  </a:rPr>
                  <a:t>ни целого, ни дробного числа, квадрат которого </a:t>
                </a:r>
                <a:endParaRPr lang="ru-RU" sz="2000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ru-RU" sz="2000" dirty="0" smtClean="0">
                    <a:latin typeface="Arial" pitchFamily="34" charset="0"/>
                    <a:cs typeface="Arial" pitchFamily="34" charset="0"/>
                  </a:rPr>
                  <a:t>равен </a:t>
                </a:r>
                <a:r>
                  <a:rPr lang="ru-RU" sz="2000" dirty="0">
                    <a:latin typeface="Arial" pitchFamily="34" charset="0"/>
                    <a:cs typeface="Arial" pitchFamily="34" charset="0"/>
                  </a:rPr>
                  <a:t>2</a:t>
                </a:r>
                <a:r>
                  <a:rPr lang="ru-RU" sz="20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r>
                  <a:rPr lang="ru-RU" sz="2000" dirty="0" smtClean="0">
                    <a:latin typeface="Arial" pitchFamily="34" charset="0"/>
                    <a:cs typeface="Arial" pitchFamily="34" charset="0"/>
                  </a:rPr>
                  <a:t>Длина </a:t>
                </a:r>
                <a:r>
                  <a:rPr lang="ru-RU" sz="2000" dirty="0">
                    <a:latin typeface="Arial" pitchFamily="34" charset="0"/>
                    <a:cs typeface="Arial" pitchFamily="34" charset="0"/>
                  </a:rPr>
                  <a:t>стороны квадрата, площадь которого равна 2, выражается иррациональным </a:t>
                </a:r>
                <a:r>
                  <a:rPr lang="ru-RU" sz="2000" dirty="0" smtClean="0">
                    <a:latin typeface="Arial" pitchFamily="34" charset="0"/>
                    <a:cs typeface="Arial" pitchFamily="34" charset="0"/>
                  </a:rPr>
                  <a:t>числом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(</a:t>
                </a:r>
                <a:r>
                  <a:rPr lang="en-US" sz="2000" i="1" dirty="0" smtClean="0">
                    <a:latin typeface="Bookman Old Style" pitchFamily="18" charset="0"/>
                    <a:cs typeface="Arial" pitchFamily="34" charset="0"/>
                  </a:rPr>
                  <a:t>a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=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  <a:ea typeface="Cambria Math"/>
                        <a:cs typeface="Arial" pitchFamily="34" charset="0"/>
                      </a:rPr>
                      <m:t>2  )</m:t>
                    </m:r>
                  </m:oMath>
                </a14:m>
                <a:endParaRPr lang="ru-RU" sz="20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719" y="1358017"/>
                <a:ext cx="7238281" cy="1654235"/>
              </a:xfrm>
              <a:prstGeom prst="rect">
                <a:avLst/>
              </a:prstGeom>
              <a:blipFill rotWithShape="1">
                <a:blip r:embed="rId5"/>
                <a:stretch>
                  <a:fillRect l="-927" t="-1476" b="-47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rrowheads="1"/>
          </p:cNvPicPr>
          <p:nvPr/>
        </p:nvPicPr>
        <p:blipFill>
          <a:blip r:embed="rId6">
            <a:clrChange>
              <a:clrFrom>
                <a:srgbClr val="ED1C24"/>
              </a:clrFrom>
              <a:clrTo>
                <a:srgbClr val="ED1C2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000" y="2628000"/>
            <a:ext cx="3429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719" y="3012251"/>
            <a:ext cx="5828309" cy="5040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5" name="Прямоугольник 24"/>
          <p:cNvSpPr/>
          <p:nvPr/>
        </p:nvSpPr>
        <p:spPr>
          <a:xfrm>
            <a:off x="1905718" y="3645024"/>
            <a:ext cx="72382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сли </a:t>
            </a:r>
            <a:r>
              <a:rPr lang="ru-RU" dirty="0">
                <a:latin typeface="Arial" pitchFamily="34" charset="0"/>
                <a:cs typeface="Arial" pitchFamily="34" charset="0"/>
              </a:rPr>
              <a:t>положительное число </a:t>
            </a:r>
            <a:r>
              <a:rPr lang="ru-RU" i="1" dirty="0">
                <a:latin typeface="Bookman Old Style" pitchFamily="18" charset="0"/>
                <a:cs typeface="Arial" pitchFamily="34" charset="0"/>
              </a:rPr>
              <a:t>а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не является квадратом натурального или дробного числа,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то  </a:t>
            </a:r>
            <a:r>
              <a:rPr lang="ru-RU" i="1" dirty="0">
                <a:latin typeface="Bookman Old Style" pitchFamily="18" charset="0"/>
                <a:cs typeface="Arial" pitchFamily="34" charset="0"/>
              </a:rPr>
              <a:t>а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— число иррациональное.</a:t>
            </a:r>
          </a:p>
        </p:txBody>
      </p:sp>
      <p:pic>
        <p:nvPicPr>
          <p:cNvPr id="27" name="Picture 2"/>
          <p:cNvPicPr>
            <a:picLocks noChangeArrowheads="1"/>
          </p:cNvPicPr>
          <p:nvPr/>
        </p:nvPicPr>
        <p:blipFill>
          <a:blip r:embed="rId6">
            <a:clrChange>
              <a:clrFrom>
                <a:srgbClr val="ED1C24"/>
              </a:clrFrom>
              <a:clrTo>
                <a:srgbClr val="ED1C2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000" y="3944689"/>
            <a:ext cx="3429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08000" y="4568354"/>
            <a:ext cx="468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2. 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82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" y="3708000"/>
            <a:ext cx="8964000" cy="128185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" y="1260000"/>
            <a:ext cx="8964000" cy="146113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Иррациональные числа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Стр.71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08000" y="1260000"/>
            <a:ext cx="468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3. 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8000" y="3708000"/>
            <a:ext cx="468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4. 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38797" y="2826899"/>
            <a:ext cx="3033203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l-GR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 Math"/>
                <a:ea typeface="Cambria Math"/>
              </a:rPr>
              <a:t>π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ea typeface="Cambria Math"/>
              </a:rPr>
              <a:t> = 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3,14159265…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" y="5112000"/>
            <a:ext cx="8964000" cy="94122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668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Иррациональные числа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1208"/>
            <a:ext cx="3455889" cy="360752"/>
            <a:chOff x="108000" y="611208"/>
            <a:chExt cx="3455889" cy="360752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1439664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582373" y="611208"/>
              <a:ext cx="1981516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252, 253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000"/>
            <a:ext cx="9144000" cy="373075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60000"/>
            <a:ext cx="9144000" cy="149961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5969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Иррациональные числа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1208"/>
            <a:ext cx="3455889" cy="360752"/>
            <a:chOff x="108000" y="611208"/>
            <a:chExt cx="3455889" cy="360752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1439664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582373" y="611208"/>
              <a:ext cx="1981516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260, 262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102412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8" name="Скругленный прямоугольник 17"/>
          <p:cNvSpPr/>
          <p:nvPr/>
        </p:nvSpPr>
        <p:spPr>
          <a:xfrm>
            <a:off x="2333517" y="2202528"/>
            <a:ext cx="506395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8F5239"/>
                </a:solidFill>
              </a:rPr>
              <a:t>б</a:t>
            </a:r>
            <a:endParaRPr lang="ru-RU" sz="2400" dirty="0">
              <a:solidFill>
                <a:srgbClr val="8F5239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7180" y="2186409"/>
            <a:ext cx="206056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mbria Math" pitchFamily="18" charset="0"/>
                <a:ea typeface="Cambria Math" pitchFamily="18" charset="0"/>
              </a:rPr>
              <a:t>положительным</a:t>
            </a:r>
            <a:endParaRPr lang="ru-RU" dirty="0">
              <a:latin typeface="Cambria" pitchFamily="18" charset="0"/>
              <a:ea typeface="Cambria Math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118649" y="2218647"/>
            <a:ext cx="506395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8F5239"/>
                </a:solidFill>
              </a:rPr>
              <a:t>г</a:t>
            </a:r>
            <a:endParaRPr lang="ru-RU" sz="2400" dirty="0">
              <a:solidFill>
                <a:srgbClr val="8F5239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92312" y="2202528"/>
            <a:ext cx="206056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mbria Math" pitchFamily="18" charset="0"/>
                <a:ea typeface="Cambria Math" pitchFamily="18" charset="0"/>
              </a:rPr>
              <a:t>положительным</a:t>
            </a:r>
            <a:endParaRPr lang="ru-RU" dirty="0">
              <a:latin typeface="Cambria" pitchFamily="18" charset="0"/>
              <a:ea typeface="Cambria Math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994481" y="2202528"/>
            <a:ext cx="506395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8F5239"/>
                </a:solidFill>
              </a:rPr>
              <a:t>е</a:t>
            </a:r>
            <a:endParaRPr lang="ru-RU" sz="2400" dirty="0">
              <a:solidFill>
                <a:srgbClr val="8F5239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68144" y="2186409"/>
            <a:ext cx="206056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mbria Math" pitchFamily="18" charset="0"/>
                <a:ea typeface="Cambria Math" pitchFamily="18" charset="0"/>
              </a:rPr>
              <a:t>положительным</a:t>
            </a:r>
            <a:endParaRPr lang="ru-RU" dirty="0">
              <a:latin typeface="Cambria" pitchFamily="18" charset="0"/>
              <a:ea typeface="Cambria Math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0000"/>
            <a:ext cx="9144000" cy="233172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1" name="Скругленный прямоугольник 30"/>
          <p:cNvSpPr/>
          <p:nvPr/>
        </p:nvSpPr>
        <p:spPr>
          <a:xfrm>
            <a:off x="2217502" y="5610653"/>
            <a:ext cx="506395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8F5239"/>
                </a:solidFill>
              </a:rPr>
              <a:t>а</a:t>
            </a:r>
            <a:endParaRPr lang="ru-RU" sz="2400" dirty="0">
              <a:solidFill>
                <a:srgbClr val="8F5239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3567" y="5594534"/>
            <a:ext cx="1468161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ambria Math" pitchFamily="18" charset="0"/>
                <a:ea typeface="Cambria Math" pitchFamily="18" charset="0"/>
              </a:rPr>
              <a:t>54 </a:t>
            </a:r>
            <a:r>
              <a:rPr lang="ru-RU" sz="2400" dirty="0" err="1" smtClean="0">
                <a:latin typeface="Cambria Math" pitchFamily="18" charset="0"/>
                <a:ea typeface="Cambria Math" pitchFamily="18" charset="0"/>
              </a:rPr>
              <a:t>кв.ед</a:t>
            </a:r>
            <a:r>
              <a:rPr lang="ru-RU" sz="2400" dirty="0" smtClean="0">
                <a:latin typeface="Cambria Math" pitchFamily="18" charset="0"/>
                <a:ea typeface="Cambria Math" pitchFamily="18" charset="0"/>
              </a:rPr>
              <a:t>.</a:t>
            </a:r>
            <a:endParaRPr lang="ru-RU" sz="2400" dirty="0">
              <a:latin typeface="Cambria" pitchFamily="18" charset="0"/>
              <a:ea typeface="Cambria Math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002634" y="5626772"/>
            <a:ext cx="506395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8F5239"/>
                </a:solidFill>
              </a:rPr>
              <a:t>г</a:t>
            </a:r>
            <a:endParaRPr lang="ru-RU" sz="2400" dirty="0">
              <a:solidFill>
                <a:srgbClr val="8F5239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347865" y="5610653"/>
            <a:ext cx="1588996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ambria Math" pitchFamily="18" charset="0"/>
                <a:ea typeface="Cambria Math" pitchFamily="18" charset="0"/>
              </a:rPr>
              <a:t>48 </a:t>
            </a:r>
            <a:r>
              <a:rPr lang="ru-RU" sz="2400" dirty="0" err="1">
                <a:latin typeface="Cambria Math" pitchFamily="18" charset="0"/>
                <a:ea typeface="Cambria Math" pitchFamily="18" charset="0"/>
              </a:rPr>
              <a:t>кв.ед</a:t>
            </a:r>
            <a:r>
              <a:rPr lang="ru-RU" sz="2400" dirty="0">
                <a:latin typeface="Cambria Math" pitchFamily="18" charset="0"/>
                <a:ea typeface="Cambria Math" pitchFamily="18" charset="0"/>
              </a:rPr>
              <a:t>.</a:t>
            </a:r>
            <a:endParaRPr lang="ru-RU" sz="2400" dirty="0">
              <a:latin typeface="Cambria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01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19" grpId="0" animBg="1"/>
      <p:bldP spid="28" grpId="0" animBg="1"/>
      <p:bldP spid="30" grpId="0" animBg="1"/>
      <p:bldP spid="32" grpId="0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Самостоятельная работа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76965" y="612000"/>
            <a:ext cx="2963104" cy="360000"/>
            <a:chOff x="96896" y="1886832"/>
            <a:chExt cx="2963104" cy="36000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96896" y="1886832"/>
              <a:ext cx="1584000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ДИДАКТ. М</a:t>
              </a:r>
              <a:endParaRPr lang="ru-RU" sz="2000" b="1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1728000" y="1886832"/>
              <a:ext cx="1332000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С.119  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6424"/>
            <a:ext cx="9144000" cy="464515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9561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107504" y="692696"/>
            <a:ext cx="8856985" cy="5616624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14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марта в мире отмечается один из самых необычных праздников — Международный день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числа </a:t>
            </a:r>
            <a:r>
              <a:rPr lang="el-GR" sz="2800" dirty="0" smtClean="0">
                <a:solidFill>
                  <a:schemeClr val="accent6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π</a:t>
            </a:r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  <a:cs typeface="Arial" pitchFamily="34" charset="0"/>
              </a:rPr>
              <a:t>.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Впервые он был отмечен в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1988г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в научно-популярном музее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Эксплораториум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в Сан-Франциско.</a:t>
            </a:r>
          </a:p>
          <a:p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Если быть точнее, то поздравлять окружающих с Днём «пи» нужно 3-го месяца 14-го дня в 1:59:26, в соответствии с цифрами числа «пи» — 3,1415926...</a:t>
            </a:r>
          </a:p>
          <a:p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Примечательно, что Международный день числа «пи», случайно или умышленно, совпадает с днём рождения одного из наиболее выдающихся физиков современности — днём рождения Альберта Эйнштейна.</a:t>
            </a:r>
          </a:p>
          <a:p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день числа «пи» едят пирог, играют в игры, содержащие слог «пи», вспоминают историю вычисления этого числа, читают стихи. 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Это интересно!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Подведение итогов, рефлексия,  домашнее задание.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3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8781</TotalTime>
  <Words>398</Words>
  <Application>Microsoft Office PowerPoint</Application>
  <PresentationFormat>Экран (4:3)</PresentationFormat>
  <Paragraphs>80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Bookman Old Style</vt:lpstr>
      <vt:lpstr>Calibri</vt:lpstr>
      <vt:lpstr>Cambria</vt:lpstr>
      <vt:lpstr>Cambria Math</vt:lpstr>
      <vt:lpstr>Tahoma</vt:lpstr>
      <vt:lpstr>Тема Office</vt:lpstr>
      <vt:lpstr>КВАДРАТНЫЕ КОРНИ</vt:lpstr>
      <vt:lpstr>Цель нашего урока</vt:lpstr>
      <vt:lpstr>Задача о нахождении стороны квадрата</vt:lpstr>
      <vt:lpstr>Отрабатываем алгоритм</vt:lpstr>
      <vt:lpstr>Отрабатываем алгоритм</vt:lpstr>
      <vt:lpstr>Отрабатываем алгоритм</vt:lpstr>
      <vt:lpstr>Вычислите </vt:lpstr>
      <vt:lpstr>Иррациональные числа</vt:lpstr>
      <vt:lpstr>Иррациональные числа</vt:lpstr>
      <vt:lpstr>Иррациональные числа</vt:lpstr>
      <vt:lpstr>Иррациональные числа</vt:lpstr>
      <vt:lpstr>Самостоятельная работа</vt:lpstr>
      <vt:lpstr>Это интересно!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svg</dc:creator>
  <cp:lastModifiedBy>Tatyana</cp:lastModifiedBy>
  <cp:revision>1223</cp:revision>
  <dcterms:created xsi:type="dcterms:W3CDTF">2015-06-18T09:54:57Z</dcterms:created>
  <dcterms:modified xsi:type="dcterms:W3CDTF">2020-11-14T07:26:47Z</dcterms:modified>
</cp:coreProperties>
</file>