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3"/>
  </p:notesMasterIdLst>
  <p:sldIdLst>
    <p:sldId id="256" r:id="rId2"/>
    <p:sldId id="362" r:id="rId3"/>
    <p:sldId id="566" r:id="rId4"/>
    <p:sldId id="555" r:id="rId5"/>
    <p:sldId id="540" r:id="rId6"/>
    <p:sldId id="577" r:id="rId7"/>
    <p:sldId id="578" r:id="rId8"/>
    <p:sldId id="557" r:id="rId9"/>
    <p:sldId id="579" r:id="rId10"/>
    <p:sldId id="580" r:id="rId11"/>
    <p:sldId id="539" r:id="rId12"/>
    <p:sldId id="581" r:id="rId13"/>
    <p:sldId id="582" r:id="rId14"/>
    <p:sldId id="583" r:id="rId15"/>
    <p:sldId id="584" r:id="rId16"/>
    <p:sldId id="585" r:id="rId17"/>
    <p:sldId id="515" r:id="rId18"/>
    <p:sldId id="586" r:id="rId19"/>
    <p:sldId id="587" r:id="rId20"/>
    <p:sldId id="588" r:id="rId21"/>
    <p:sldId id="55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BFD"/>
    <a:srgbClr val="E1FFFF"/>
    <a:srgbClr val="CFECCA"/>
    <a:srgbClr val="FFEDB9"/>
    <a:srgbClr val="BFE6B8"/>
    <a:srgbClr val="006600"/>
    <a:srgbClr val="FF603B"/>
    <a:srgbClr val="FF5229"/>
    <a:srgbClr val="FF896D"/>
    <a:srgbClr val="2E7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88" d="100"/>
          <a:sy n="88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26.09.2020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4.JP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</a:t>
            </a:r>
            <a:r>
              <a:rPr lang="ru-RU" sz="1600" smtClean="0"/>
              <a:t>– Знание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361690" y="19240"/>
            <a:ext cx="4784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Сенина Г.Н., Сенин В.Г., МБОУ «СОШ №4», г. Корсаков</a:t>
            </a:r>
            <a:endParaRPr lang="ru-RU" sz="1400" dirty="0">
              <a:solidFill>
                <a:schemeClr val="accent3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Основное свойство дроби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АЛГЕБРАИЧЕСКИЕ ДРОБИ</a:t>
            </a:r>
            <a:endParaRPr lang="ru-RU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1459" y="5112000"/>
            <a:ext cx="87849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задание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с.11-12 – читать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;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№ 20(б), 21(а, б), 23(а, в, д), 24(а, б).</a:t>
            </a: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3814635" cy="4392487"/>
            <a:chOff x="194038" y="2147263"/>
            <a:chExt cx="3814635" cy="43924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3814635" cy="411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rgbClr val="006600"/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выполнять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действия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 алгебраическими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дробями, действия со степенями с целыми показателями;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решать текстовые задачи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алгебраическим методом.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3814635" cy="2734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55976" y="706848"/>
            <a:ext cx="4608511" cy="440120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Источником правил действий с алгебраическими дробями являются известные из арифметики правила действий с обыкновенными дробями. Это легко объяснимо: буквы в алгебре — обобщённые обозначения конкретных чисел, законы алгебры соответствуют законам арифметики. Поэтому действия с алгебраическими дробями, любые преобразования этих дробей проводятся по тем же правилам, что и с обыкновенными дробями.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820134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Что сделано дома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08000" y="612000"/>
            <a:ext cx="2652896" cy="360000"/>
            <a:chOff x="108000" y="612000"/>
            <a:chExt cx="2652896" cy="36000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08000" y="612000"/>
              <a:ext cx="14289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prstClr val="white"/>
                  </a:solidFill>
                </a:rPr>
                <a:t>УЧЕБНИК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573922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prstClr val="white"/>
                  </a:solidFill>
                </a:rPr>
                <a:t>№ 7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2844000" y="612000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584773" y="1583655"/>
                <a:ext cx="5402547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б) с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ru-RU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  <m:r>
                      <a:rPr lang="ru-RU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5</m:t>
                    </m:r>
                  </m:oMath>
                </a14:m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   с</a:t>
                </a:r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</m:oMath>
                </a14:m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 </a:t>
                </a:r>
                <a:r>
                  <a:rPr lang="ru-RU" sz="2400" i="1" dirty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</a:t>
                </a:r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 </a:t>
                </a:r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г) а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ru-RU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  <m:r>
                      <a:rPr lang="ru-RU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±</m:t>
                    </m:r>
                    <m:r>
                      <a:rPr lang="ru-RU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6</m:t>
                    </m:r>
                  </m:oMath>
                </a14:m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 е) </a:t>
                </a:r>
                <a:r>
                  <a:rPr lang="en-US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ru-RU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−0,5</m:t>
                    </m:r>
                  </m:oMath>
                </a14:m>
                <a:r>
                  <a:rPr lang="ru-RU" sz="2400" i="1" dirty="0" smtClean="0">
                    <a:solidFill>
                      <a:prstClr val="black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;</a:t>
                </a:r>
                <a:endParaRPr lang="ru-RU" sz="2400" i="1" dirty="0">
                  <a:solidFill>
                    <a:prstClr val="black"/>
                  </a:solidFill>
                  <a:latin typeface="Times New Roman" pitchFamily="18" charset="0"/>
                  <a:ea typeface="Cambria Math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773" y="1583655"/>
                <a:ext cx="5402547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577" t="-8974" r="-676" b="-26923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Группа 39"/>
          <p:cNvGrpSpPr/>
          <p:nvPr/>
        </p:nvGrpSpPr>
        <p:grpSpPr>
          <a:xfrm>
            <a:off x="120197" y="1600381"/>
            <a:ext cx="2652896" cy="360000"/>
            <a:chOff x="108000" y="612000"/>
            <a:chExt cx="2652896" cy="360000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108000" y="612000"/>
              <a:ext cx="14289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prstClr val="white"/>
                  </a:solidFill>
                </a:rPr>
                <a:t>УЧЕБНИК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1573922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prstClr val="white"/>
                  </a:solidFill>
                </a:rPr>
                <a:t>№ 13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43" name="Скругленный прямоугольник 42"/>
          <p:cNvSpPr/>
          <p:nvPr/>
        </p:nvSpPr>
        <p:spPr>
          <a:xfrm>
            <a:off x="2856197" y="1600381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128069" y="2200812"/>
            <a:ext cx="2652896" cy="360000"/>
            <a:chOff x="108000" y="612000"/>
            <a:chExt cx="2652896" cy="36000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108000" y="612000"/>
              <a:ext cx="142896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prstClr val="white"/>
                  </a:solidFill>
                </a:rPr>
                <a:t>УЧЕБНИК</a:t>
              </a:r>
              <a:endParaRPr lang="ru-RU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573922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16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Скругленный прямоугольник 47"/>
          <p:cNvSpPr/>
          <p:nvPr/>
        </p:nvSpPr>
        <p:spPr>
          <a:xfrm>
            <a:off x="2864069" y="2200812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83957" y="2200812"/>
            <a:ext cx="540254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х</a:t>
            </a: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=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0 – </a:t>
            </a:r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не имеет; х = 1 – не имеет;</a:t>
            </a:r>
          </a:p>
          <a:p>
            <a:r>
              <a:rPr lang="ru-RU" sz="2400" i="1" dirty="0" smtClean="0">
                <a:solidFill>
                  <a:prstClr val="black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х = - 1 – не имеет; х = ½ - имеет; 1;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765" y="602056"/>
            <a:ext cx="5505165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0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23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0000"/>
            <a:ext cx="9144000" cy="1828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0000"/>
            <a:ext cx="9144000" cy="21945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850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517740"/>
            <a:ext cx="9144000" cy="120032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rgbClr val="F9FBFD"/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       Если </a:t>
            </a:r>
            <a:r>
              <a:rPr lang="ru-RU" sz="2400" dirty="0"/>
              <a:t>числитель и знаменатель алгебраической дроби умножить или разделить на один и тот же ненулевой многочлен, то получится дробь, равная данной.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Стр.11-12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3405" y="993637"/>
            <a:ext cx="1152244" cy="160948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545" y="3598894"/>
            <a:ext cx="4416910" cy="9606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" y="936000"/>
            <a:ext cx="9144000" cy="24323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867" y="252000"/>
            <a:ext cx="1993565" cy="118272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" y="3456000"/>
            <a:ext cx="9144000" cy="286207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4267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7532"/>
            <a:ext cx="9144000" cy="52029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8058269" y="5827142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44000" y="4824000"/>
            <a:ext cx="2952328" cy="108012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25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562974" cy="360000"/>
            <a:chOff x="108000" y="612000"/>
            <a:chExt cx="3562974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230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484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2808"/>
            <a:ext cx="9144000" cy="307238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612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562974" cy="360000"/>
            <a:chOff x="108000" y="612000"/>
            <a:chExt cx="3562974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230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484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08"/>
            <a:ext cx="9144000" cy="352958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2321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Основное свойство дроби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562974" cy="360000"/>
            <a:chOff x="108000" y="612000"/>
            <a:chExt cx="3562974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230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484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3060"/>
            <a:ext cx="9144000" cy="361188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6320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3562974" cy="360000"/>
            <a:chOff x="108000" y="612000"/>
            <a:chExt cx="3562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стр.13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484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20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26" y="612000"/>
            <a:ext cx="4857750" cy="12096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3670974" y="1884201"/>
            <a:ext cx="4924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Для восстановления цепочки при рассмотрении каждой следующей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дроби надо возвращаться к исходному выражению.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00" y="1635419"/>
            <a:ext cx="249957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91109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21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3759577" y="3039954"/>
            <a:ext cx="4924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Каждый раз определяем дополнительный множитель.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00" y="2715955"/>
            <a:ext cx="2499577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6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ru-RU" sz="2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129844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611560" y="262327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1560" y="3050379"/>
            <a:ext cx="562988" cy="46166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4х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84306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051720" y="3050028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3050028"/>
                <a:ext cx="936104" cy="7862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кругленный прямоугольник 30"/>
          <p:cNvSpPr/>
          <p:nvPr/>
        </p:nvSpPr>
        <p:spPr>
          <a:xfrm>
            <a:off x="4355976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23390" y="3050028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390" y="3050028"/>
                <a:ext cx="936104" cy="7862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6413164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80578" y="3050028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78" y="3050028"/>
                <a:ext cx="936104" cy="7862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22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32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3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585570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2984" y="3050028"/>
                <a:ext cx="936104" cy="787973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984" y="3050028"/>
                <a:ext cx="936104" cy="78797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Скругленный прямоугольник 30"/>
          <p:cNvSpPr/>
          <p:nvPr/>
        </p:nvSpPr>
        <p:spPr>
          <a:xfrm>
            <a:off x="3923928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791342" y="3050028"/>
                <a:ext cx="936104" cy="78624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342" y="3050028"/>
                <a:ext cx="936104" cy="7862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6841804" y="2622923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09218" y="3050028"/>
                <a:ext cx="936104" cy="787075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218" y="3050028"/>
                <a:ext cx="936104" cy="7870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435608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070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3" grpId="0" animBg="1"/>
      <p:bldP spid="32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96926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en-US" sz="2000" b="1" dirty="0">
                  <a:solidFill>
                    <a:schemeClr val="bg1"/>
                  </a:solidFill>
                </a:rPr>
                <a:t>4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Скругленный прямоугольник 30"/>
          <p:cNvSpPr/>
          <p:nvPr/>
        </p:nvSpPr>
        <p:spPr>
          <a:xfrm>
            <a:off x="4644008" y="190526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11422" y="2332369"/>
                <a:ext cx="936104" cy="826316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422" y="2332369"/>
                <a:ext cx="936104" cy="82631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Скругленный прямоугольник 32"/>
          <p:cNvSpPr/>
          <p:nvPr/>
        </p:nvSpPr>
        <p:spPr>
          <a:xfrm>
            <a:off x="7164288" y="1935220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031702" y="2362325"/>
                <a:ext cx="936104" cy="793743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702" y="2362325"/>
                <a:ext cx="936104" cy="793743"/>
              </a:xfrm>
              <a:prstGeom prst="rect">
                <a:avLst/>
              </a:prstGeom>
              <a:blipFill rotWithShape="0">
                <a:blip r:embed="rId4"/>
                <a:stretch>
                  <a:fillRect r="-7692"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Группа 23"/>
          <p:cNvGrpSpPr/>
          <p:nvPr/>
        </p:nvGrpSpPr>
        <p:grpSpPr>
          <a:xfrm>
            <a:off x="108000" y="3134392"/>
            <a:ext cx="2554974" cy="360000"/>
            <a:chOff x="108000" y="612000"/>
            <a:chExt cx="2554974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00"/>
            <a:ext cx="9144000" cy="113385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36" name="Скругленный прямоугольник 35"/>
          <p:cNvSpPr/>
          <p:nvPr/>
        </p:nvSpPr>
        <p:spPr>
          <a:xfrm>
            <a:off x="4950008" y="4681786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17422" y="5108891"/>
                <a:ext cx="936104" cy="793615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7422" y="5108891"/>
                <a:ext cx="936104" cy="79361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Скругленный прямоугольник 37"/>
          <p:cNvSpPr/>
          <p:nvPr/>
        </p:nvSpPr>
        <p:spPr>
          <a:xfrm>
            <a:off x="7186693" y="4694372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054107" y="5121477"/>
                <a:ext cx="936104" cy="731034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4107" y="5121477"/>
                <a:ext cx="936104" cy="7310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58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7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400507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Применяем алгебру </a:t>
            </a:r>
            <a:r>
              <a:rPr lang="en-US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-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продвинутым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2000"/>
            <a:ext cx="2554974" cy="360000"/>
            <a:chOff x="108000" y="612000"/>
            <a:chExt cx="2554974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296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476000" y="612000"/>
              <a:ext cx="1186974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35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Скругленный прямоугольник 35"/>
          <p:cNvSpPr/>
          <p:nvPr/>
        </p:nvSpPr>
        <p:spPr>
          <a:xfrm>
            <a:off x="8172400" y="4833870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15510" y="4785710"/>
                <a:ext cx="936104" cy="7936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510" y="4785710"/>
                <a:ext cx="936104" cy="7936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211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себя!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4440"/>
            <a:ext cx="9144000" cy="438912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себя!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4440"/>
            <a:ext cx="9144000" cy="438912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3734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себя!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523951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356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себя!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000"/>
            <a:ext cx="9144000" cy="183794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8244408" y="2899944"/>
            <a:ext cx="612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2564903"/>
            <a:ext cx="4320480" cy="46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2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23528" y="632959"/>
            <a:ext cx="5400599" cy="252028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Без дробей на свете жить сложней…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686040"/>
            <a:ext cx="46805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Подумайте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в какой жизненной ситуации можно встретить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основное свойство дроби?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Придумайте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подобную задачу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жизни.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153239"/>
            <a:ext cx="1428750" cy="23812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8929</TotalTime>
  <Words>520</Words>
  <Application>Microsoft Office PowerPoint</Application>
  <PresentationFormat>Экран (4:3)</PresentationFormat>
  <Paragraphs>121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АЛГЕБРАИЧЕСКИЕ ДРОБИ</vt:lpstr>
      <vt:lpstr>Цель нашего урока</vt:lpstr>
      <vt:lpstr>Что сделано дома</vt:lpstr>
      <vt:lpstr>Математическая разминка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</vt:lpstr>
      <vt:lpstr>Основное свойство дроби</vt:lpstr>
      <vt:lpstr>Отрабатываем алгоритм</vt:lpstr>
      <vt:lpstr>Отрабатываем алгоритм</vt:lpstr>
      <vt:lpstr>Отрабатываем алгоритм</vt:lpstr>
      <vt:lpstr>Отрабатываем алгоритм</vt:lpstr>
      <vt:lpstr>Отрабатываем алгоритм</vt:lpstr>
      <vt:lpstr>Применяем алгебру - продвинутым</vt:lpstr>
      <vt:lpstr>Проверь себя!</vt:lpstr>
      <vt:lpstr>Проверь себя!</vt:lpstr>
      <vt:lpstr>Проверь себя!</vt:lpstr>
      <vt:lpstr>Проверь себя!</vt:lpstr>
      <vt:lpstr>Без дробей на свете жить сложней…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Ивановна</cp:lastModifiedBy>
  <cp:revision>1247</cp:revision>
  <dcterms:created xsi:type="dcterms:W3CDTF">2015-06-18T09:54:57Z</dcterms:created>
  <dcterms:modified xsi:type="dcterms:W3CDTF">2020-09-26T04:50:04Z</dcterms:modified>
</cp:coreProperties>
</file>