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8"/>
  </p:notesMasterIdLst>
  <p:sldIdLst>
    <p:sldId id="256" r:id="rId2"/>
    <p:sldId id="362" r:id="rId3"/>
    <p:sldId id="566" r:id="rId4"/>
    <p:sldId id="555" r:id="rId5"/>
    <p:sldId id="540" r:id="rId6"/>
    <p:sldId id="590" r:id="rId7"/>
    <p:sldId id="591" r:id="rId8"/>
    <p:sldId id="557" r:id="rId9"/>
    <p:sldId id="539" r:id="rId10"/>
    <p:sldId id="592" r:id="rId11"/>
    <p:sldId id="593" r:id="rId12"/>
    <p:sldId id="594" r:id="rId13"/>
    <p:sldId id="595" r:id="rId14"/>
    <p:sldId id="596" r:id="rId15"/>
    <p:sldId id="515" r:id="rId16"/>
    <p:sldId id="55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FFFF"/>
    <a:srgbClr val="CFECCA"/>
    <a:srgbClr val="FFEDB9"/>
    <a:srgbClr val="BFE6B8"/>
    <a:srgbClr val="006600"/>
    <a:srgbClr val="FF603B"/>
    <a:srgbClr val="FF5229"/>
    <a:srgbClr val="FF896D"/>
    <a:srgbClr val="2E7047"/>
    <a:srgbClr val="21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88" d="100"/>
          <a:sy n="88" d="100"/>
        </p:scale>
        <p:origin x="-13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6.JP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932818" y="6401076"/>
            <a:ext cx="2211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</a:t>
            </a:r>
            <a:r>
              <a:rPr lang="ru-RU" sz="1600" smtClean="0"/>
              <a:t>– Знание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361690" y="19240"/>
            <a:ext cx="4784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Сенина Г.Н., Сенин В.Г., МБОУ «СОШ №4», г. Корсаков</a:t>
            </a:r>
            <a:endParaRPr lang="ru-RU" sz="1400" dirty="0">
              <a:solidFill>
                <a:schemeClr val="accent3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Основное свойство дроби (часть 2)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АЛГЕБРАИЧЕСКИЕ ДРОБИ</a:t>
            </a:r>
            <a:endParaRPr lang="ru-RU" sz="1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1459" y="5112000"/>
            <a:ext cx="878497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Домашнее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задание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      У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параграф 1.2;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№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27(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а, в, д), 28(а, б), 29(б, г), 30(в), 36(д).</a:t>
            </a: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3814635" cy="4392487"/>
            <a:chOff x="194038" y="2147263"/>
            <a:chExt cx="3814635" cy="439248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3814635" cy="41188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b="1" dirty="0">
                  <a:solidFill>
                    <a:srgbClr val="006600"/>
                  </a:solidFill>
                  <a:latin typeface="Arial" pitchFamily="34" charset="0"/>
                  <a:cs typeface="Arial" pitchFamily="34" charset="0"/>
                </a:rPr>
                <a:t>Вы узнаете </a:t>
              </a:r>
              <a:endParaRPr lang="ru-RU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выполнять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действия 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с алгебраическими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дробями, действия со степенями с целыми показателями;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решать текстовые задачи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алгебраическим методом.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3814635" cy="27341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355976" y="706848"/>
            <a:ext cx="4608511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Вам известно основное свойство обыкновенной дроби, согласно которому при умножении или делении числителя и знаменателя дроби на одно и то же отличное от нуля число получается дробь, равная </a:t>
            </a:r>
            <a:r>
              <a:rPr lang="ru-RU" sz="2000">
                <a:latin typeface="Arial" pitchFamily="34" charset="0"/>
                <a:cs typeface="Arial" pitchFamily="34" charset="0"/>
              </a:rPr>
              <a:t>данной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013308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Что сделано дома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prstClr val="black"/>
                </a:solidFill>
              </a:rPr>
              <a:t>Вхождение в тему урока и создание условий для осознанного восприятия нового материала.</a:t>
            </a:r>
            <a:endParaRPr 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109554" y="664089"/>
            <a:ext cx="2652896" cy="360000"/>
            <a:chOff x="108000" y="612000"/>
            <a:chExt cx="2652896" cy="360000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108000" y="612000"/>
              <a:ext cx="142896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prstClr val="white"/>
                  </a:solidFill>
                </a:rPr>
                <a:t>УЧЕБНИК</a:t>
              </a:r>
              <a:endParaRPr lang="ru-RU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573922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 23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8" name="Скругленный прямоугольник 47"/>
          <p:cNvSpPr/>
          <p:nvPr/>
        </p:nvSpPr>
        <p:spPr>
          <a:xfrm>
            <a:off x="2865623" y="648000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585511" y="648000"/>
                <a:ext cx="5402546" cy="6242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a)b; </a:t>
                </a:r>
                <a:r>
                  <a:rPr lang="ru-RU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в)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𝑎𝑐</m:t>
                        </m:r>
                      </m:den>
                    </m:f>
                  </m:oMath>
                </a14:m>
                <a:r>
                  <a:rPr lang="en-US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; </a:t>
                </a:r>
                <a:r>
                  <a:rPr lang="ru-RU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д)</a:t>
                </a:r>
                <a:r>
                  <a:rPr lang="en-US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>
                            <a:solidFill>
                              <a:prstClr val="black"/>
                            </a:solidFill>
                            <a:latin typeface="Cambria Math"/>
                            <a:ea typeface="Cambria Math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𝑧</m:t>
                        </m:r>
                        <m:r>
                          <a:rPr lang="en-US" sz="2400" b="0" i="1" baseline="300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400" b="0" i="1" baseline="300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; </a:t>
                </a:r>
                <a:endParaRPr lang="ru-RU" sz="2400" i="1" dirty="0" smtClean="0">
                  <a:solidFill>
                    <a:prstClr val="black"/>
                  </a:solidFill>
                  <a:latin typeface="Times New Roman" pitchFamily="18" charset="0"/>
                  <a:ea typeface="Cambria Math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511" y="648000"/>
                <a:ext cx="5402546" cy="624273"/>
              </a:xfrm>
              <a:prstGeom prst="rect">
                <a:avLst/>
              </a:prstGeom>
              <a:blipFill rotWithShape="0">
                <a:blip r:embed="rId2"/>
                <a:stretch>
                  <a:fillRect l="-1577" b="-6667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Группа 30"/>
          <p:cNvGrpSpPr/>
          <p:nvPr/>
        </p:nvGrpSpPr>
        <p:grpSpPr>
          <a:xfrm>
            <a:off x="111894" y="1500873"/>
            <a:ext cx="2652896" cy="360000"/>
            <a:chOff x="108000" y="612000"/>
            <a:chExt cx="2652896" cy="360000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108000" y="612000"/>
              <a:ext cx="142896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prstClr val="white"/>
                  </a:solidFill>
                </a:rPr>
                <a:t>УЧЕБНИК</a:t>
              </a:r>
              <a:endParaRPr lang="ru-RU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573922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 2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4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Скругленный прямоугольник 33"/>
          <p:cNvSpPr/>
          <p:nvPr/>
        </p:nvSpPr>
        <p:spPr>
          <a:xfrm>
            <a:off x="2867963" y="1484784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587851" y="1484784"/>
                <a:ext cx="5402546" cy="6242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>
                            <a:solidFill>
                              <a:prstClr val="black"/>
                            </a:solidFill>
                            <a:latin typeface="Cambria Math"/>
                            <a:ea typeface="Cambria Math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4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; </a:t>
                </a:r>
                <a:r>
                  <a:rPr lang="ru-RU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б)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itchFamily="18" charset="0"/>
                            <a:cs typeface="Times New Roman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;</a:t>
                </a:r>
                <a:endParaRPr lang="ru-RU" sz="2400" i="1" dirty="0" smtClean="0">
                  <a:solidFill>
                    <a:prstClr val="black"/>
                  </a:solidFill>
                  <a:latin typeface="Times New Roman" pitchFamily="18" charset="0"/>
                  <a:ea typeface="Cambria Math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851" y="1484784"/>
                <a:ext cx="5402546" cy="624273"/>
              </a:xfrm>
              <a:prstGeom prst="rect">
                <a:avLst/>
              </a:prstGeom>
              <a:blipFill rotWithShape="0">
                <a:blip r:embed="rId3"/>
                <a:stretch>
                  <a:fillRect l="-1689" b="-6731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50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49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Математическая разминка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prstClr val="black"/>
                </a:solidFill>
              </a:rPr>
              <a:t>Вхождение в тему урока и создание условий для осознанного восприятия нового материала.</a:t>
            </a:r>
            <a:endParaRPr 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16747"/>
            <a:ext cx="4857750" cy="105727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35622"/>
            <a:ext cx="4857750" cy="105727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6573"/>
            <a:ext cx="9144000" cy="95097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5156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000"/>
            <a:ext cx="9144000" cy="1298448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Стр.1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2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3405" y="900000"/>
            <a:ext cx="1152244" cy="160948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5808"/>
            <a:ext cx="9144000" cy="78638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8000"/>
            <a:ext cx="9144000" cy="107899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Стр.1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2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000"/>
            <a:ext cx="9144000" cy="518464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323528" y="1372867"/>
            <a:ext cx="15151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i="1" dirty="0" smtClean="0">
                <a:solidFill>
                  <a:srgbClr val="FF0000"/>
                </a:solidFill>
                <a:latin typeface="Mistral" panose="03090702030407020403" pitchFamily="66" charset="0"/>
              </a:rPr>
              <a:t>Пример</a:t>
            </a:r>
            <a:endParaRPr lang="ru-RU" sz="4400" i="1" dirty="0">
              <a:solidFill>
                <a:srgbClr val="FF0000"/>
              </a:solidFill>
              <a:latin typeface="Mistral" panose="03090702030407020403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3528" y="2952398"/>
            <a:ext cx="15151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i="1" dirty="0" smtClean="0">
                <a:solidFill>
                  <a:srgbClr val="FF0000"/>
                </a:solidFill>
                <a:latin typeface="Mistral" panose="03090702030407020403" pitchFamily="66" charset="0"/>
              </a:rPr>
              <a:t>Пример</a:t>
            </a:r>
            <a:endParaRPr lang="ru-RU" sz="4400" i="1" dirty="0">
              <a:solidFill>
                <a:srgbClr val="FF0000"/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78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Вопросы и задания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Стр.1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2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7148"/>
            <a:ext cx="9144000" cy="2203704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400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108000" y="612000"/>
            <a:ext cx="3562974" cy="360000"/>
            <a:chOff x="108000" y="612000"/>
            <a:chExt cx="3562974" cy="36000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08000" y="612000"/>
              <a:ext cx="230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</a:t>
              </a:r>
              <a:endParaRPr lang="ru-RU" sz="2000" b="1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484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6000"/>
            <a:ext cx="9144000" cy="5660136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8612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27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6000"/>
            <a:ext cx="9144000" cy="178308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22" name="Скругленный прямоугольник 21"/>
          <p:cNvSpPr/>
          <p:nvPr/>
        </p:nvSpPr>
        <p:spPr>
          <a:xfrm>
            <a:off x="864000" y="2726004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31414" y="3153109"/>
                <a:ext cx="936104" cy="799899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US" sz="2400" b="0" i="1" baseline="300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414" y="3153109"/>
                <a:ext cx="936104" cy="7998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Скругленный прямоугольник 23"/>
          <p:cNvSpPr/>
          <p:nvPr/>
        </p:nvSpPr>
        <p:spPr>
          <a:xfrm>
            <a:off x="4165223" y="2726004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032637" y="3153109"/>
                <a:ext cx="936104" cy="786241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637" y="3153109"/>
                <a:ext cx="936104" cy="7862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Скругленный прямоугольник 28"/>
          <p:cNvSpPr/>
          <p:nvPr/>
        </p:nvSpPr>
        <p:spPr>
          <a:xfrm>
            <a:off x="7657964" y="2726004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25378" y="3153109"/>
                <a:ext cx="936104" cy="786241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sz="2400" b="0" i="1" baseline="300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5378" y="3153109"/>
                <a:ext cx="936104" cy="78624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324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3" grpId="0" animBg="1"/>
      <p:bldP spid="28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03327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8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Скругленный прямоугольник 23"/>
          <p:cNvSpPr/>
          <p:nvPr/>
        </p:nvSpPr>
        <p:spPr>
          <a:xfrm>
            <a:off x="4281063" y="2029011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148477" y="2456116"/>
                <a:ext cx="936104" cy="763158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477" y="2456116"/>
                <a:ext cx="936104" cy="76315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Скругленный прямоугольник 28"/>
          <p:cNvSpPr/>
          <p:nvPr/>
        </p:nvSpPr>
        <p:spPr>
          <a:xfrm>
            <a:off x="7680277" y="2027431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47691" y="2454536"/>
                <a:ext cx="936104" cy="787973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691" y="2454536"/>
                <a:ext cx="936104" cy="78797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Группа 24"/>
          <p:cNvGrpSpPr/>
          <p:nvPr/>
        </p:nvGrpSpPr>
        <p:grpSpPr>
          <a:xfrm>
            <a:off x="108000" y="3219274"/>
            <a:ext cx="2554974" cy="360000"/>
            <a:chOff x="108000" y="612000"/>
            <a:chExt cx="2554974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</a:t>
              </a:r>
              <a:r>
                <a:rPr lang="en-US" sz="2000" b="1" dirty="0">
                  <a:solidFill>
                    <a:schemeClr val="bg1"/>
                  </a:solidFill>
                </a:rPr>
                <a:t>9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2000"/>
            <a:ext cx="9144000" cy="141732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31" name="Скругленный прямоугольник 30"/>
          <p:cNvSpPr/>
          <p:nvPr/>
        </p:nvSpPr>
        <p:spPr>
          <a:xfrm>
            <a:off x="1098000" y="5002046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65414" y="5429151"/>
                <a:ext cx="936104" cy="461665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414" y="5429151"/>
                <a:ext cx="936104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0390"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Скругленный прямоугольник 32"/>
          <p:cNvSpPr/>
          <p:nvPr/>
        </p:nvSpPr>
        <p:spPr>
          <a:xfrm>
            <a:off x="4342826" y="5005506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210240" y="5432611"/>
                <a:ext cx="936104" cy="724878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240" y="5432611"/>
                <a:ext cx="936104" cy="72487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Скругленный прямоугольник 34"/>
          <p:cNvSpPr/>
          <p:nvPr/>
        </p:nvSpPr>
        <p:spPr>
          <a:xfrm>
            <a:off x="7499579" y="4997681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366993" y="5424786"/>
                <a:ext cx="936104" cy="461665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</m:t>
                      </m:r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993" y="5424786"/>
                <a:ext cx="936104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175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2" grpId="0" animBg="1"/>
      <p:bldP spid="34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30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Скругленный прямоугольник 28"/>
          <p:cNvSpPr/>
          <p:nvPr/>
        </p:nvSpPr>
        <p:spPr>
          <a:xfrm>
            <a:off x="8250390" y="2060298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98941" y="2084393"/>
                <a:ext cx="936104" cy="787973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941" y="2084393"/>
                <a:ext cx="936104" cy="78797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Группа 24"/>
          <p:cNvGrpSpPr/>
          <p:nvPr/>
        </p:nvGrpSpPr>
        <p:grpSpPr>
          <a:xfrm>
            <a:off x="108000" y="2849596"/>
            <a:ext cx="2554974" cy="360000"/>
            <a:chOff x="108000" y="612000"/>
            <a:chExt cx="2554974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31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96012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3281949"/>
            <a:ext cx="4857750" cy="230505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4965750" y="3234375"/>
            <a:ext cx="41782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Рассматривая цепочку равенств можно подчеркнуть, что дробь </a:t>
            </a:r>
            <a:r>
              <a:rPr lang="ru-RU" sz="2400" dirty="0" smtClean="0"/>
              <a:t>каждый </a:t>
            </a:r>
            <a:r>
              <a:rPr lang="ru-RU" sz="2400" dirty="0"/>
              <a:t>раз заменяется равной ей с помощью двух минусов, один из которых может быть записан перед дробью.</a:t>
            </a:r>
          </a:p>
        </p:txBody>
      </p:sp>
    </p:spTree>
    <p:extLst>
      <p:ext uri="{BB962C8B-B14F-4D97-AF65-F5344CB8AC3E}">
        <p14:creationId xmlns:p14="http://schemas.microsoft.com/office/powerpoint/2010/main" val="285424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34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3779912" y="3080808"/>
            <a:ext cx="56192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Если перед дробью ставится знак «минус», то, чтобы получить равное</a:t>
            </a:r>
          </a:p>
          <a:p>
            <a:r>
              <a:rPr lang="ru-RU" sz="2400" dirty="0"/>
              <a:t>выражение, нужно записать ещё один минус в числителе или в знаменателе.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000"/>
            <a:ext cx="9144000" cy="189280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1394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дроби</a:t>
            </a:r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– продвинутым 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3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6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Скругленный прямоугольник 20"/>
          <p:cNvSpPr/>
          <p:nvPr/>
        </p:nvSpPr>
        <p:spPr>
          <a:xfrm>
            <a:off x="792000" y="2435775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59414" y="2862880"/>
                <a:ext cx="936104" cy="461665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414" y="2862880"/>
                <a:ext cx="936104" cy="461665"/>
              </a:xfrm>
              <a:prstGeom prst="rect">
                <a:avLst/>
              </a:prstGeom>
              <a:blipFill rotWithShape="0">
                <a:blip r:embed="rId2"/>
                <a:stretch>
                  <a:fillRect b="-10390"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Скругленный прямоугольник 22"/>
          <p:cNvSpPr/>
          <p:nvPr/>
        </p:nvSpPr>
        <p:spPr>
          <a:xfrm>
            <a:off x="3563888" y="2435775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431302" y="2862880"/>
                <a:ext cx="936104" cy="793551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302" y="2862880"/>
                <a:ext cx="936104" cy="79355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1044000"/>
            <a:ext cx="7620000" cy="124777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5873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44475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дроби</a:t>
            </a:r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– продвинутым 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3</a:t>
              </a:r>
              <a:r>
                <a:rPr lang="en-US" sz="2000" b="1" dirty="0">
                  <a:solidFill>
                    <a:schemeClr val="bg1"/>
                  </a:solidFill>
                </a:rPr>
                <a:t>8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Скругленный прямоугольник 22"/>
          <p:cNvSpPr/>
          <p:nvPr/>
        </p:nvSpPr>
        <p:spPr>
          <a:xfrm>
            <a:off x="4211960" y="2589285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079374" y="3016390"/>
                <a:ext cx="936104" cy="769378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374" y="3016390"/>
                <a:ext cx="936104" cy="76937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Скругленный прямоугольник 24"/>
          <p:cNvSpPr/>
          <p:nvPr/>
        </p:nvSpPr>
        <p:spPr>
          <a:xfrm>
            <a:off x="1098000" y="2589285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65414" y="3016390"/>
                <a:ext cx="936104" cy="731034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414" y="3016390"/>
                <a:ext cx="936104" cy="7310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774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Самостоятельная работа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76965" y="612000"/>
            <a:ext cx="2963104" cy="360000"/>
            <a:chOff x="96896" y="1886832"/>
            <a:chExt cx="2963104" cy="36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6896" y="1886832"/>
              <a:ext cx="158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ДИДАКТ. М</a:t>
              </a:r>
              <a:endParaRPr lang="ru-RU" sz="2000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728000" y="1886832"/>
              <a:ext cx="133200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С.114 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5044"/>
            <a:ext cx="9144000" cy="386791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9561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563888" y="643943"/>
            <a:ext cx="5400599" cy="3660137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Медицина и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07904" y="697025"/>
            <a:ext cx="52565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Фармацевтам,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сделать необходимое лекарство для больного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необходимо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соблюсти пропорции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препарата.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Особое значение у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фармацевтов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 дроби, с их помощью удобнее и быстрее отмерять нужные лекарства, но дробями нужно уметь пользоваться!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74011"/>
            <a:ext cx="2857500" cy="325755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022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9031</TotalTime>
  <Words>444</Words>
  <Application>Microsoft Office PowerPoint</Application>
  <PresentationFormat>Экран (4:3)</PresentationFormat>
  <Paragraphs>104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АЛГЕБРАИЧЕСКИЕ ДРОБИ</vt:lpstr>
      <vt:lpstr>Цель нашего урока</vt:lpstr>
      <vt:lpstr>Что сделано дома</vt:lpstr>
      <vt:lpstr>Математическая разминка</vt:lpstr>
      <vt:lpstr>Основное свойство дроби</vt:lpstr>
      <vt:lpstr>Основное свойство дроби</vt:lpstr>
      <vt:lpstr>Вопросы и задания</vt:lpstr>
      <vt:lpstr>Основное свойство дроби</vt:lpstr>
      <vt:lpstr>Основное свойство дроби</vt:lpstr>
      <vt:lpstr>Основное свойство дроби</vt:lpstr>
      <vt:lpstr>Основное свойство дроби</vt:lpstr>
      <vt:lpstr>Основное свойство дроби</vt:lpstr>
      <vt:lpstr>Основное свойство дроби – продвинутым </vt:lpstr>
      <vt:lpstr>Основное свойство дроби – продвинутым </vt:lpstr>
      <vt:lpstr>Самостоятельная работа</vt:lpstr>
      <vt:lpstr>Медицина и дроби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Татьяна Ивановна</cp:lastModifiedBy>
  <cp:revision>1268</cp:revision>
  <dcterms:created xsi:type="dcterms:W3CDTF">2015-06-18T09:54:57Z</dcterms:created>
  <dcterms:modified xsi:type="dcterms:W3CDTF">2020-09-30T09:45:00Z</dcterms:modified>
</cp:coreProperties>
</file>