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68" r:id="rId6"/>
    <p:sldId id="269" r:id="rId7"/>
    <p:sldId id="270" r:id="rId8"/>
    <p:sldId id="267" r:id="rId9"/>
    <p:sldId id="271" r:id="rId10"/>
    <p:sldId id="272" r:id="rId11"/>
    <p:sldId id="275" r:id="rId12"/>
    <p:sldId id="273" r:id="rId13"/>
    <p:sldId id="276" r:id="rId14"/>
    <p:sldId id="277" r:id="rId15"/>
    <p:sldId id="258" r:id="rId16"/>
    <p:sldId id="259" r:id="rId17"/>
    <p:sldId id="280" r:id="rId18"/>
    <p:sldId id="282" r:id="rId19"/>
    <p:sldId id="28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0652"/>
    <a:srgbClr val="0000FF"/>
    <a:srgbClr val="8F2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72" autoAdjust="0"/>
  </p:normalViewPr>
  <p:slideViewPr>
    <p:cSldViewPr>
      <p:cViewPr varScale="1">
        <p:scale>
          <a:sx n="61" d="100"/>
          <a:sy n="61" d="100"/>
        </p:scale>
        <p:origin x="157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10B78-E764-41A4-9DF8-750D41649161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7AAE3-FCB9-4A0F-9090-14262E49B8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0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Типы данных и, отводимое под них место, могут различаться в разных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версиях Паскаля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891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Текст появляется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Кнопки «Далее» -   переходы на два скрытых слайда  с примерами трассировочных таблиц (выбирается на усмотрение учителя)</a:t>
            </a:r>
          </a:p>
          <a:p>
            <a:r>
              <a:rPr lang="ru-RU" dirty="0" smtClean="0"/>
              <a:t>Пробел / щелчок на поле – переход на 14-й слайд</a:t>
            </a:r>
            <a:endParaRPr lang="en-US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761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3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Задание 20 из Демоверсии ЕГЭ-2017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3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Задание 20 из ЕГЭ-2017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3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Задание 8 из ЕГЭ-2017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97AAE3-FCB9-4A0F-9090-14262E49B86A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33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155222" y="0"/>
            <a:ext cx="7020000" cy="6858000"/>
          </a:xfrm>
          <a:prstGeom prst="rect">
            <a:avLst/>
          </a:prstGeom>
          <a:solidFill>
            <a:srgbClr val="00B0F0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2155708" y="2285992"/>
            <a:ext cx="7020000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214546" y="857233"/>
            <a:ext cx="6572296" cy="3214709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214546" y="4214818"/>
            <a:ext cx="6572296" cy="164307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000768"/>
            <a:ext cx="2071670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4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11 класс</a:t>
            </a:r>
            <a:endParaRPr lang="ru-RU" sz="34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6572264" y="214290"/>
            <a:ext cx="221457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b="0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Информатика</a:t>
            </a:r>
            <a:endParaRPr lang="ru-RU" sz="2400" b="0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Ирина\фото\Выпускной\логотип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5929330"/>
            <a:ext cx="2075784" cy="678995"/>
          </a:xfrm>
          <a:prstGeom prst="rect">
            <a:avLst/>
          </a:prstGeom>
          <a:noFill/>
        </p:spPr>
      </p:pic>
      <p:pic>
        <p:nvPicPr>
          <p:cNvPr id="4" name="Picture 2" descr="D:\Documents and Settings\Администратор.HOME-FDD52612A3\Рабочий стол\Ирина_Раб стол\10 Презентации для Босовой\11 класс\11кл_лого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8" y="2285992"/>
            <a:ext cx="215857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5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071670" y="2285992"/>
            <a:ext cx="7072330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071670" y="857233"/>
            <a:ext cx="6715172" cy="3214709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071670" y="4214818"/>
            <a:ext cx="6715172" cy="164307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2285992"/>
            <a:ext cx="2071670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065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539552" y="260648"/>
            <a:ext cx="835292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Самое главное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58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Autofit/>
          </a:bodyPr>
          <a:lstStyle>
            <a:lvl1pPr marL="342900" indent="-342900">
              <a:buFont typeface="Wingdings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539552" y="260648"/>
            <a:ext cx="835292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Ключевые слова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85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352928" cy="562074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9641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310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18120" y="1052736"/>
            <a:ext cx="1533600" cy="5805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552817" y="1196751"/>
            <a:ext cx="1498904" cy="1408223"/>
            <a:chOff x="552817" y="1196751"/>
            <a:chExt cx="1498904" cy="1408223"/>
          </a:xfrm>
        </p:grpSpPr>
        <p:sp>
          <p:nvSpPr>
            <p:cNvPr id="6" name="TextBox 5"/>
            <p:cNvSpPr txBox="1"/>
            <p:nvPr/>
          </p:nvSpPr>
          <p:spPr>
            <a:xfrm>
              <a:off x="552817" y="2204864"/>
              <a:ext cx="1498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Pascal</a:t>
              </a:r>
              <a:endParaRPr lang="ru-RU" sz="2000" dirty="0"/>
            </a:p>
          </p:txBody>
        </p:sp>
        <p:pic>
          <p:nvPicPr>
            <p:cNvPr id="7" name="Picture 7" descr="D:\Documents and Settings\Администратор.HOME-FDD52612A3\Рабочий стол\Ирина_Раб стол\10 Презентации для Босовой\11 класс\7-1-1\Рисунок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264" y="1196751"/>
              <a:ext cx="108446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6198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1052736"/>
            <a:ext cx="5976664" cy="540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52816" y="1052736"/>
            <a:ext cx="2146976" cy="54004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 userDrawn="1"/>
        </p:nvSpPr>
        <p:spPr>
          <a:xfrm>
            <a:off x="555875" y="2272953"/>
            <a:ext cx="2146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Pascal ABC</a:t>
            </a:r>
            <a:endParaRPr lang="ru-RU" dirty="0"/>
          </a:p>
        </p:txBody>
      </p:sp>
      <p:pic>
        <p:nvPicPr>
          <p:cNvPr id="6" name="Picture 7" descr="D:\Documents and Settings\Администратор.HOME-FDD52612A3\Рабочий стол\Ирина_Раб стол\10 Презентации для Босовой\11 класс\7-1-1\Рисунок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97" y="1196752"/>
            <a:ext cx="1045793" cy="107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hlinkClick r:id="rId3" action="ppaction://hlinksldjump"/>
          </p:cNvPr>
          <p:cNvSpPr/>
          <p:nvPr userDrawn="1"/>
        </p:nvSpPr>
        <p:spPr>
          <a:xfrm>
            <a:off x="611560" y="3336201"/>
            <a:ext cx="2016224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/>
              <a:t>Элементы</a:t>
            </a:r>
            <a:endParaRPr lang="ru-RU" sz="2000" b="1" dirty="0"/>
          </a:p>
        </p:txBody>
      </p:sp>
      <p:sp>
        <p:nvSpPr>
          <p:cNvPr id="8" name="Прямоугольник 7">
            <a:hlinkClick r:id="rId3" action="ppaction://hlinksldjump"/>
          </p:cNvPr>
          <p:cNvSpPr/>
          <p:nvPr userDrawn="1"/>
        </p:nvSpPr>
        <p:spPr>
          <a:xfrm>
            <a:off x="611560" y="3830014"/>
            <a:ext cx="2016224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/>
              <a:t>Идентификаторы</a:t>
            </a:r>
            <a:endParaRPr lang="ru-RU" sz="2000" b="1" dirty="0"/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 userDrawn="1"/>
        </p:nvSpPr>
        <p:spPr>
          <a:xfrm>
            <a:off x="611560" y="5311453"/>
            <a:ext cx="2016224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/>
              <a:t>Структура</a:t>
            </a:r>
            <a:endParaRPr lang="ru-RU" sz="2000" b="1" dirty="0"/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 userDrawn="1"/>
        </p:nvSpPr>
        <p:spPr>
          <a:xfrm>
            <a:off x="618192" y="4817640"/>
            <a:ext cx="2016224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/>
              <a:t>Операции</a:t>
            </a:r>
            <a:endParaRPr lang="ru-RU" sz="2000" b="1" dirty="0"/>
          </a:p>
        </p:txBody>
      </p:sp>
      <p:sp>
        <p:nvSpPr>
          <p:cNvPr id="11" name="Прямоугольник 10">
            <a:hlinkClick r:id="rId3" action="ppaction://hlinksldjump"/>
          </p:cNvPr>
          <p:cNvSpPr/>
          <p:nvPr userDrawn="1"/>
        </p:nvSpPr>
        <p:spPr>
          <a:xfrm>
            <a:off x="618192" y="5805264"/>
            <a:ext cx="2016224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/>
              <a:t>Операторы</a:t>
            </a:r>
            <a:endParaRPr lang="ru-RU" sz="2000" b="1" dirty="0"/>
          </a:p>
        </p:txBody>
      </p:sp>
      <p:sp>
        <p:nvSpPr>
          <p:cNvPr id="12" name="Прямоугольник 11">
            <a:hlinkClick r:id="rId3" action="ppaction://hlinksldjump"/>
          </p:cNvPr>
          <p:cNvSpPr/>
          <p:nvPr userDrawn="1"/>
        </p:nvSpPr>
        <p:spPr>
          <a:xfrm>
            <a:off x="618349" y="4323827"/>
            <a:ext cx="2016224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000" b="1" dirty="0" smtClean="0"/>
              <a:t>Типы данных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058599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9552" y="1620490"/>
            <a:ext cx="4040188" cy="483284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472" y="980728"/>
            <a:ext cx="4032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88472" y="1620490"/>
            <a:ext cx="4032000" cy="483284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8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43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3" name="Объект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900" y="150790"/>
            <a:ext cx="810838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0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17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28092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052736"/>
            <a:ext cx="8280920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TextBox 3"/>
          <p:cNvSpPr txBox="1"/>
          <p:nvPr userDrawn="1"/>
        </p:nvSpPr>
        <p:spPr>
          <a:xfrm>
            <a:off x="642910" y="0"/>
            <a:ext cx="700120" cy="107722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00" dirty="0" smtClean="0">
                <a:solidFill>
                  <a:schemeClr val="bg1"/>
                </a:solidFill>
              </a:rPr>
              <a:t>МК</a:t>
            </a:r>
            <a:endParaRPr lang="ru-RU" sz="1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357158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285992"/>
            <a:ext cx="357158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61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4" r:id="rId4"/>
    <p:sldLayoutId id="2147483662" r:id="rId5"/>
    <p:sldLayoutId id="2147483650" r:id="rId6"/>
    <p:sldLayoutId id="2147483667" r:id="rId7"/>
    <p:sldLayoutId id="2147483666" r:id="rId8"/>
    <p:sldLayoutId id="2147483653" r:id="rId9"/>
    <p:sldLayoutId id="2147483654" r:id="rId10"/>
    <p:sldLayoutId id="2147483663" r:id="rId11"/>
    <p:sldLayoutId id="2147483655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ЗАПИСЬ АЛГОРИТМОВ </a:t>
            </a:r>
            <a:r>
              <a:rPr lang="ru-RU" dirty="0" smtClean="0"/>
              <a:t>НА ЯЗЫКАХ ПРОГРАММИРОВАНИЯ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ОСНОВНЫЕ СВЕДЕНИЯ ОБ </a:t>
            </a:r>
            <a:r>
              <a:rPr lang="ru-RU" dirty="0" smtClean="0"/>
              <a:t>АЛГОРИТМАХ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02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языки программирования</a:t>
            </a:r>
          </a:p>
          <a:p>
            <a:r>
              <a:rPr lang="ru-RU" dirty="0" smtClean="0"/>
              <a:t>данные</a:t>
            </a:r>
          </a:p>
          <a:p>
            <a:r>
              <a:rPr lang="ru-RU" dirty="0" smtClean="0"/>
              <a:t>структура данных </a:t>
            </a:r>
          </a:p>
          <a:p>
            <a:r>
              <a:rPr lang="ru-RU" dirty="0" smtClean="0"/>
              <a:t>идентификаторы</a:t>
            </a:r>
          </a:p>
          <a:p>
            <a:r>
              <a:rPr lang="ru-RU" dirty="0" smtClean="0"/>
              <a:t>операторы</a:t>
            </a:r>
          </a:p>
          <a:p>
            <a:r>
              <a:rPr lang="ru-RU" dirty="0" smtClean="0"/>
              <a:t>трассировочные таблицы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33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D:\Documents and Settings\Администратор.HOME-FDD52612A3\Рабочий стол\Ирина_Раб стол\10 Презентации для Босовой\11 класс\7-1-1\02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637" y="4149004"/>
            <a:ext cx="3169828" cy="23353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Язык программирования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2952328"/>
          </a:xfrm>
        </p:spPr>
        <p:txBody>
          <a:bodyPr/>
          <a:lstStyle/>
          <a:p>
            <a:pPr algn="just"/>
            <a:r>
              <a:rPr lang="ru-RU" b="1" dirty="0"/>
              <a:t>Язык программирования </a:t>
            </a:r>
            <a:r>
              <a:rPr lang="ru-RU" dirty="0" smtClean="0"/>
              <a:t>– </a:t>
            </a:r>
            <a:r>
              <a:rPr lang="ru-RU" dirty="0"/>
              <a:t>формальная знаковая система</a:t>
            </a:r>
            <a:r>
              <a:rPr lang="ru-RU" dirty="0" smtClean="0"/>
              <a:t>, предназначенная </a:t>
            </a:r>
            <a:r>
              <a:rPr lang="ru-RU" dirty="0"/>
              <a:t>для записи компьютерных программ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Компьютерную программу можно считать </a:t>
            </a:r>
            <a:r>
              <a:rPr lang="ru-RU" dirty="0" smtClean="0"/>
              <a:t>последовательностью </a:t>
            </a:r>
            <a:r>
              <a:rPr lang="ru-RU" dirty="0"/>
              <a:t>строк символов некоторого алфавита. Современные </a:t>
            </a:r>
            <a:r>
              <a:rPr lang="ru-RU" dirty="0" smtClean="0"/>
              <a:t>системы </a:t>
            </a:r>
            <a:r>
              <a:rPr lang="ru-RU" dirty="0" err="1" smtClean="0"/>
              <a:t>програм-мирования</a:t>
            </a:r>
            <a:r>
              <a:rPr lang="ru-RU" dirty="0" smtClean="0"/>
              <a:t> </a:t>
            </a:r>
            <a:r>
              <a:rPr lang="ru-RU" dirty="0"/>
              <a:t>допускают использование визуальных </a:t>
            </a:r>
            <a:r>
              <a:rPr lang="ru-RU" dirty="0" smtClean="0"/>
              <a:t>элементов </a:t>
            </a:r>
            <a:r>
              <a:rPr lang="ru-RU" dirty="0"/>
              <a:t>(окон, иконок и др.) для построения </a:t>
            </a:r>
            <a:r>
              <a:rPr lang="ru-RU" dirty="0" smtClean="0"/>
              <a:t>программ, в частности, для создания </a:t>
            </a:r>
            <a:r>
              <a:rPr lang="ru-RU" dirty="0"/>
              <a:t>интерфейса пользователя. Такое </a:t>
            </a:r>
            <a:r>
              <a:rPr lang="ru-RU" dirty="0" smtClean="0"/>
              <a:t>программирование называют </a:t>
            </a:r>
            <a:r>
              <a:rPr lang="ru-RU" i="1" dirty="0"/>
              <a:t>визуальным</a:t>
            </a:r>
            <a:r>
              <a:rPr lang="ru-RU" dirty="0"/>
              <a:t>. Тем не менее, основная, </a:t>
            </a:r>
            <a:r>
              <a:rPr lang="ru-RU" dirty="0" smtClean="0"/>
              <a:t>алгоритмическая часть </a:t>
            </a:r>
            <a:r>
              <a:rPr lang="ru-RU" dirty="0"/>
              <a:t>любой программы строится с использованием </a:t>
            </a:r>
            <a:r>
              <a:rPr lang="ru-RU" dirty="0" smtClean="0"/>
              <a:t>символьных средств</a:t>
            </a:r>
            <a:r>
              <a:rPr lang="ru-RU" dirty="0"/>
              <a:t>.</a:t>
            </a:r>
          </a:p>
        </p:txBody>
      </p:sp>
      <p:pic>
        <p:nvPicPr>
          <p:cNvPr id="1026" name="Picture 2" descr="D:\Documents and Settings\Администратор.HOME-FDD52612A3\Рабочий стол\Ирина_Раб стол\10 Презентации для Босовой\11 класс\7-1-1\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31728"/>
            <a:ext cx="3211883" cy="23526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3351436" y="4001988"/>
            <a:ext cx="2444700" cy="2444700"/>
            <a:chOff x="3351436" y="4001988"/>
            <a:chExt cx="2444700" cy="24447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Овал 7"/>
            <p:cNvSpPr/>
            <p:nvPr/>
          </p:nvSpPr>
          <p:spPr>
            <a:xfrm>
              <a:off x="3351436" y="4001988"/>
              <a:ext cx="2444700" cy="24447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Picture 6" descr="C:\Documents and Settings\Администратор.HOME-FDD52612A3\Рабочий стол\Ирина_Раб стол\10-8\9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402521" y="4131729"/>
              <a:ext cx="2262224" cy="22597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" name="TextBox 4"/>
          <p:cNvSpPr txBox="1"/>
          <p:nvPr/>
        </p:nvSpPr>
        <p:spPr>
          <a:xfrm>
            <a:off x="5567962" y="5985284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PascalABC.NET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5985284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ln w="1905"/>
                <a:solidFill>
                  <a:srgbClr val="1A065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КуМир</a:t>
            </a:r>
            <a:endParaRPr lang="ru-RU" b="1" dirty="0">
              <a:ln w="1905"/>
              <a:solidFill>
                <a:srgbClr val="1A065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23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﻿</a:t>
            </a:r>
            <a:r>
              <a:rPr lang="ru-RU" dirty="0" smtClean="0"/>
              <a:t>Структурная организация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144016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Информация, представленная в виде, пригодном для </a:t>
            </a:r>
            <a:r>
              <a:rPr lang="ru-RU" dirty="0" smtClean="0"/>
              <a:t>автоматизирован-ной </a:t>
            </a:r>
            <a:r>
              <a:rPr lang="ru-RU" dirty="0"/>
              <a:t>обработки, называется </a:t>
            </a:r>
            <a:r>
              <a:rPr lang="ru-RU" b="1" dirty="0"/>
              <a:t>данными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Компьютер оперирует </a:t>
            </a:r>
            <a:r>
              <a:rPr lang="ru-RU" dirty="0"/>
              <a:t>только одним видом данных </a:t>
            </a:r>
            <a:r>
              <a:rPr lang="ru-RU" dirty="0" smtClean="0"/>
              <a:t>– </a:t>
            </a:r>
            <a:r>
              <a:rPr lang="ru-RU" dirty="0"/>
              <a:t>отдельными битами, </a:t>
            </a:r>
            <a:r>
              <a:rPr lang="ru-RU" dirty="0" smtClean="0"/>
              <a:t>или двоичными </a:t>
            </a:r>
            <a:r>
              <a:rPr lang="ru-RU" dirty="0"/>
              <a:t>цифрами.</a:t>
            </a:r>
          </a:p>
        </p:txBody>
      </p:sp>
      <p:sp>
        <p:nvSpPr>
          <p:cNvPr id="4" name="Подзаголовок 5"/>
          <p:cNvSpPr txBox="1">
            <a:spLocks/>
          </p:cNvSpPr>
          <p:nvPr/>
        </p:nvSpPr>
        <p:spPr>
          <a:xfrm>
            <a:off x="1331640" y="2604382"/>
            <a:ext cx="7526639" cy="78267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lvl="0" algn="just">
              <a:spcBef>
                <a:spcPct val="20000"/>
              </a:spcBef>
              <a:defRPr sz="2000" b="1">
                <a:cs typeface="Arial" pitchFamily="34" charset="0"/>
              </a:defRPr>
            </a:lvl1pPr>
          </a:lstStyle>
          <a:p>
            <a:r>
              <a:rPr lang="ru-RU" b="0" dirty="0"/>
              <a:t>Под </a:t>
            </a:r>
            <a:r>
              <a:rPr lang="ru-RU" dirty="0"/>
              <a:t>структурой данных </a:t>
            </a:r>
            <a:r>
              <a:rPr lang="ru-RU" b="0" dirty="0"/>
              <a:t>в общем случае понимают множество </a:t>
            </a:r>
            <a:r>
              <a:rPr lang="ru-RU" b="0" dirty="0" smtClean="0"/>
              <a:t>эле­ментов </a:t>
            </a:r>
            <a:r>
              <a:rPr lang="ru-RU" b="0" dirty="0"/>
              <a:t>данных и множество связей между ними.</a:t>
            </a:r>
          </a:p>
        </p:txBody>
      </p:sp>
      <p:sp>
        <p:nvSpPr>
          <p:cNvPr id="5" name="Овал 4"/>
          <p:cNvSpPr/>
          <p:nvPr/>
        </p:nvSpPr>
        <p:spPr>
          <a:xfrm>
            <a:off x="541505" y="2606997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6" name="Группа 7"/>
          <p:cNvGrpSpPr/>
          <p:nvPr/>
        </p:nvGrpSpPr>
        <p:grpSpPr>
          <a:xfrm>
            <a:off x="539551" y="2564904"/>
            <a:ext cx="8280000" cy="807022"/>
            <a:chOff x="428596" y="5072074"/>
            <a:chExt cx="5929354" cy="178595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Объект 2"/>
          <p:cNvSpPr txBox="1">
            <a:spLocks/>
          </p:cNvSpPr>
          <p:nvPr/>
        </p:nvSpPr>
        <p:spPr>
          <a:xfrm>
            <a:off x="539552" y="3587950"/>
            <a:ext cx="8280920" cy="417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Различают простые и сложные структуры </a:t>
            </a:r>
            <a:r>
              <a:rPr lang="ru-RU" dirty="0" smtClean="0"/>
              <a:t>данных.</a:t>
            </a:r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57657" y="4017369"/>
            <a:ext cx="3995523" cy="26072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Простые структуры данных</a:t>
            </a:r>
            <a:r>
              <a:rPr lang="ru-RU" dirty="0"/>
              <a:t> не могут быть разделены </a:t>
            </a:r>
            <a:r>
              <a:rPr lang="ru-RU" dirty="0" smtClean="0"/>
              <a:t>на составные </a:t>
            </a:r>
            <a:r>
              <a:rPr lang="ru-RU" dirty="0"/>
              <a:t>части больше, чем бит. </a:t>
            </a:r>
            <a:endParaRPr lang="ru-RU" dirty="0" smtClean="0"/>
          </a:p>
          <a:p>
            <a:pPr algn="just"/>
            <a:r>
              <a:rPr lang="ru-RU" dirty="0" smtClean="0"/>
              <a:t>К </a:t>
            </a:r>
            <a:r>
              <a:rPr lang="ru-RU" dirty="0"/>
              <a:t>ним </a:t>
            </a:r>
            <a:r>
              <a:rPr lang="ru-RU" dirty="0" smtClean="0"/>
              <a:t>относятся: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числовые,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символьные</a:t>
            </a:r>
            <a:r>
              <a:rPr lang="ru-RU" dirty="0"/>
              <a:t>, </a:t>
            </a:r>
            <a:endParaRPr lang="ru-RU" dirty="0" smtClean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логические </a:t>
            </a:r>
            <a:r>
              <a:rPr lang="ru-RU" dirty="0"/>
              <a:t>и </a:t>
            </a:r>
            <a:r>
              <a:rPr lang="ru-RU" dirty="0" smtClean="0"/>
              <a:t>др. 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824949" y="4005064"/>
            <a:ext cx="3995523" cy="26072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0000" tIns="45720" rIns="18000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На основе простых структур строятся </a:t>
            </a:r>
            <a:r>
              <a:rPr lang="ru-RU" b="1" dirty="0" smtClean="0"/>
              <a:t>сложные структуры  данных</a:t>
            </a:r>
            <a:r>
              <a:rPr lang="ru-RU" dirty="0" smtClean="0"/>
              <a:t>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массивы,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списки,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графы,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 smtClean="0"/>
              <a:t>деревья </a:t>
            </a:r>
            <a:r>
              <a:rPr lang="ru-RU" dirty="0"/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365814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Некоторые простые типы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04906" y="4293096"/>
            <a:ext cx="6769100" cy="223202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Информация по каждому </a:t>
            </a:r>
            <a:r>
              <a:rPr lang="ru-RU" dirty="0" smtClean="0"/>
              <a:t>типу однозначно </a:t>
            </a:r>
            <a:r>
              <a:rPr lang="ru-RU" dirty="0"/>
              <a:t>определяет: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множество </a:t>
            </a:r>
            <a:r>
              <a:rPr lang="ru-RU" dirty="0"/>
              <a:t>допустимых значений, которые может иметь </a:t>
            </a:r>
            <a:r>
              <a:rPr lang="ru-RU" dirty="0" smtClean="0"/>
              <a:t>тот или </a:t>
            </a:r>
            <a:r>
              <a:rPr lang="ru-RU" dirty="0"/>
              <a:t>иной объект описываемого типа;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множество </a:t>
            </a:r>
            <a:r>
              <a:rPr lang="ru-RU" dirty="0"/>
              <a:t>допустимых операций, которые применимы к </a:t>
            </a:r>
            <a:r>
              <a:rPr lang="ru-RU" dirty="0" smtClean="0"/>
              <a:t>объекту </a:t>
            </a:r>
            <a:r>
              <a:rPr lang="ru-RU" dirty="0"/>
              <a:t>описываемого типа;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объём </a:t>
            </a:r>
            <a:r>
              <a:rPr lang="ru-RU" dirty="0"/>
              <a:t>выделенной памяти для хранения данных </a:t>
            </a:r>
            <a:r>
              <a:rPr lang="ru-RU" dirty="0" smtClean="0"/>
              <a:t>указанного типа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2177088" y="1052720"/>
            <a:ext cx="6624736" cy="2880336"/>
            <a:chOff x="2195736" y="3429000"/>
            <a:chExt cx="6624736" cy="288033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2195736" y="3429000"/>
              <a:ext cx="6624736" cy="53998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lvl="0" algn="ctr"/>
              <a:r>
                <a:rPr lang="ru-RU" sz="2000" b="1" dirty="0" smtClean="0">
                  <a:solidFill>
                    <a:sysClr val="windowText" lastClr="000000"/>
                  </a:solidFill>
                </a:rPr>
                <a:t>Некоторые простые типы данных</a:t>
              </a:r>
              <a:endParaRPr lang="ru-RU" sz="2000" b="1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195736" y="4149080"/>
              <a:ext cx="1947104" cy="72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/>
              <a:r>
                <a:rPr lang="ru-RU" sz="2000" b="1" dirty="0" smtClean="0"/>
                <a:t>логический</a:t>
              </a:r>
            </a:p>
            <a:p>
              <a:pPr lvl="0" algn="ctr"/>
              <a:r>
                <a:rPr lang="en-US" sz="2000" dirty="0" smtClean="0"/>
                <a:t>Boolean (1 </a:t>
              </a:r>
              <a:r>
                <a:rPr lang="ru-RU" sz="2000" dirty="0" smtClean="0"/>
                <a:t>байт</a:t>
              </a:r>
              <a:r>
                <a:rPr lang="en-US" sz="2000" dirty="0" smtClean="0"/>
                <a:t>)</a:t>
              </a:r>
              <a:endParaRPr lang="ru-RU" sz="20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4283968" y="4160726"/>
              <a:ext cx="1947104" cy="72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/>
              <a:r>
                <a:rPr lang="ru-RU" sz="2000" b="1" dirty="0" smtClean="0"/>
                <a:t>символьный</a:t>
              </a:r>
            </a:p>
            <a:p>
              <a:pPr lvl="0" algn="ctr"/>
              <a:r>
                <a:rPr lang="en-US" sz="2000" dirty="0" smtClean="0"/>
                <a:t>Char (1 </a:t>
              </a:r>
              <a:r>
                <a:rPr lang="ru-RU" sz="2000" dirty="0" smtClean="0"/>
                <a:t>байт</a:t>
              </a:r>
              <a:r>
                <a:rPr lang="en-US" sz="2000" dirty="0" smtClean="0"/>
                <a:t>)</a:t>
              </a:r>
              <a:endParaRPr lang="ru-RU" sz="2000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372200" y="4149080"/>
              <a:ext cx="1947104" cy="2160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lvl="0" algn="ctr"/>
              <a:r>
                <a:rPr lang="ru-RU" sz="2000" b="1" dirty="0" smtClean="0"/>
                <a:t>числовые</a:t>
              </a:r>
              <a:endParaRPr lang="ru-RU" sz="2000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6871328" y="4581128"/>
              <a:ext cx="1947104" cy="720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rIns="0"/>
            <a:lstStyle/>
            <a:p>
              <a:pPr lvl="0" algn="ctr"/>
              <a:r>
                <a:rPr lang="ru-RU" sz="2000" b="1" dirty="0" smtClean="0"/>
                <a:t>целые</a:t>
              </a:r>
            </a:p>
            <a:p>
              <a:pPr lvl="0" algn="ctr"/>
              <a:r>
                <a:rPr lang="en-US" sz="2000" dirty="0" smtClean="0"/>
                <a:t>Integer</a:t>
              </a:r>
              <a:endParaRPr lang="ru-RU" sz="20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871328" y="5434303"/>
              <a:ext cx="1947104" cy="720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rIns="0"/>
            <a:lstStyle/>
            <a:p>
              <a:pPr lvl="0" algn="ctr"/>
              <a:r>
                <a:rPr lang="ru-RU" sz="2000" b="1" dirty="0" smtClean="0"/>
                <a:t>вещественные</a:t>
              </a:r>
            </a:p>
            <a:p>
              <a:pPr lvl="0" algn="ctr"/>
              <a:r>
                <a:rPr lang="en-US" sz="2000" dirty="0" smtClean="0"/>
                <a:t>Real</a:t>
              </a:r>
              <a:r>
                <a:rPr lang="ru-RU" sz="2000" dirty="0" smtClean="0"/>
                <a:t> (</a:t>
              </a:r>
              <a:r>
                <a:rPr lang="en-US" sz="2000" dirty="0" smtClean="0"/>
                <a:t>8 </a:t>
              </a:r>
              <a:r>
                <a:rPr lang="ru-RU" sz="2000" dirty="0" smtClean="0"/>
                <a:t>байт)</a:t>
              </a:r>
              <a:endParaRPr lang="ru-RU" sz="2000" dirty="0"/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3203848" y="4005064"/>
              <a:ext cx="0" cy="144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292080" y="4005080"/>
              <a:ext cx="0" cy="144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7380312" y="4005064"/>
              <a:ext cx="0" cy="144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623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элементы языка </a:t>
            </a:r>
            <a:r>
              <a:rPr lang="en-US" dirty="0" smtClean="0"/>
              <a:t>Pascal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95736" y="1052736"/>
            <a:ext cx="6624736" cy="5400600"/>
          </a:xfrm>
        </p:spPr>
        <p:txBody>
          <a:bodyPr/>
          <a:lstStyle/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алфавит языка: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ru-RU" dirty="0" smtClean="0"/>
              <a:t>латинские буквы;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ru-RU" dirty="0" smtClean="0"/>
              <a:t>арабские цифры;</a:t>
            </a:r>
          </a:p>
          <a:p>
            <a:pPr marL="800100" lvl="1" indent="-342900" algn="just">
              <a:buFont typeface="Wingdings" pitchFamily="2" charset="2"/>
              <a:buChar char="ü"/>
            </a:pPr>
            <a:r>
              <a:rPr lang="ru-RU" dirty="0" smtClean="0"/>
              <a:t>специальные символы;</a:t>
            </a:r>
            <a:endParaRPr lang="ru-RU" dirty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служебные </a:t>
            </a:r>
            <a:r>
              <a:rPr lang="ru-RU" dirty="0"/>
              <a:t>слова, значение которых в языке </a:t>
            </a:r>
            <a:r>
              <a:rPr lang="ru-RU" dirty="0" smtClean="0"/>
              <a:t>программирования </a:t>
            </a:r>
            <a:r>
              <a:rPr lang="ru-RU" dirty="0"/>
              <a:t>строго определено;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постоянные </a:t>
            </a:r>
            <a:r>
              <a:rPr lang="ru-RU" dirty="0"/>
              <a:t>и переменные величины;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знаки операций;</a:t>
            </a:r>
            <a:endParaRPr lang="ru-RU" dirty="0"/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стандартные </a:t>
            </a:r>
            <a:r>
              <a:rPr lang="ru-RU" dirty="0"/>
              <a:t>функции;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выражения</a:t>
            </a:r>
            <a:r>
              <a:rPr lang="ru-RU" dirty="0"/>
              <a:t>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операторы </a:t>
            </a:r>
            <a:r>
              <a:rPr lang="ru-RU" dirty="0"/>
              <a:t>(языковые конструкции, с помощью которых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программах </a:t>
            </a:r>
            <a:r>
              <a:rPr lang="ru-RU" dirty="0"/>
              <a:t>записываются действия, выполняемые над </a:t>
            </a:r>
            <a:r>
              <a:rPr lang="ru-RU" dirty="0" smtClean="0"/>
              <a:t>данными </a:t>
            </a:r>
            <a:r>
              <a:rPr lang="ru-RU" dirty="0"/>
              <a:t>в процессе решения задачи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775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Идентификаторы</a:t>
            </a:r>
            <a:endParaRPr lang="ru-RU" dirty="0"/>
          </a:p>
        </p:txBody>
      </p:sp>
      <p:sp>
        <p:nvSpPr>
          <p:cNvPr id="3" name="Подзаголовок 5"/>
          <p:cNvSpPr txBox="1">
            <a:spLocks/>
          </p:cNvSpPr>
          <p:nvPr/>
        </p:nvSpPr>
        <p:spPr>
          <a:xfrm>
            <a:off x="2195735" y="1052736"/>
            <a:ext cx="5894563" cy="36004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lvl="0" algn="just">
              <a:spcBef>
                <a:spcPct val="20000"/>
              </a:spcBef>
              <a:defRPr sz="2000" b="1">
                <a:cs typeface="Arial" pitchFamily="34" charset="0"/>
              </a:defRPr>
            </a:lvl1pPr>
          </a:lstStyle>
          <a:p>
            <a:r>
              <a:rPr lang="ru-RU" b="0" dirty="0"/>
              <a:t>Все величины имеют </a:t>
            </a:r>
            <a:r>
              <a:rPr lang="ru-RU" dirty="0"/>
              <a:t>имена</a:t>
            </a:r>
            <a:r>
              <a:rPr lang="ru-RU" b="0" dirty="0"/>
              <a:t> (</a:t>
            </a:r>
            <a:r>
              <a:rPr lang="ru-RU" dirty="0"/>
              <a:t>идентификаторы</a:t>
            </a:r>
            <a:r>
              <a:rPr lang="ru-RU" b="0" dirty="0"/>
              <a:t>), формируемые </a:t>
            </a:r>
            <a:r>
              <a:rPr lang="ru-RU" b="0" dirty="0" smtClean="0"/>
              <a:t>по определённым </a:t>
            </a:r>
            <a:r>
              <a:rPr lang="ru-RU" b="0" dirty="0"/>
              <a:t>правилам: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 smtClean="0"/>
              <a:t>имя </a:t>
            </a:r>
            <a:r>
              <a:rPr lang="ru-RU" b="0" dirty="0"/>
              <a:t>может состоять из буквы или последовательности букв </a:t>
            </a:r>
            <a:r>
              <a:rPr lang="ru-RU" b="0" dirty="0" smtClean="0"/>
              <a:t>латин­ского </a:t>
            </a:r>
            <a:r>
              <a:rPr lang="ru-RU" b="0" dirty="0"/>
              <a:t>алфавита, цифр и символа подчёркивания, но </a:t>
            </a:r>
            <a:r>
              <a:rPr lang="ru-RU" b="0" dirty="0" smtClean="0"/>
              <a:t>начинаться такая </a:t>
            </a:r>
            <a:r>
              <a:rPr lang="ru-RU" b="0" dirty="0"/>
              <a:t>последовательность должна с буквы или символа </a:t>
            </a:r>
            <a:r>
              <a:rPr lang="ru-RU" b="0" dirty="0" smtClean="0"/>
              <a:t>подчёр­кивания</a:t>
            </a:r>
            <a:r>
              <a:rPr lang="ru-RU" b="0" dirty="0"/>
              <a:t>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 smtClean="0"/>
              <a:t>желательно</a:t>
            </a:r>
            <a:r>
              <a:rPr lang="ru-RU" b="0" dirty="0"/>
              <a:t>, чтобы имя отражало смысл величины;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b="0" dirty="0" smtClean="0"/>
              <a:t>имя </a:t>
            </a:r>
            <a:r>
              <a:rPr lang="ru-RU" b="0" dirty="0"/>
              <a:t>не должно совпадать ни с одним из зарезервированных слов.</a:t>
            </a:r>
          </a:p>
        </p:txBody>
      </p:sp>
      <p:sp>
        <p:nvSpPr>
          <p:cNvPr id="4" name="Овал 3"/>
          <p:cNvSpPr/>
          <p:nvPr/>
        </p:nvSpPr>
        <p:spPr>
          <a:xfrm>
            <a:off x="8090299" y="1182473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5" name="Группа 7"/>
          <p:cNvGrpSpPr/>
          <p:nvPr/>
        </p:nvGrpSpPr>
        <p:grpSpPr>
          <a:xfrm>
            <a:off x="2195735" y="1013258"/>
            <a:ext cx="6623815" cy="3783894"/>
            <a:chOff x="428596" y="5072074"/>
            <a:chExt cx="5929354" cy="1785950"/>
          </a:xfrm>
        </p:grpSpPr>
        <p:cxnSp>
          <p:nvCxnSpPr>
            <p:cNvPr id="6" name="Прямая соединительная линия 5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5312050" y="5094631"/>
            <a:ext cx="2725556" cy="13866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12N</a:t>
            </a:r>
          </a:p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Summa  X</a:t>
            </a:r>
          </a:p>
          <a:p>
            <a:r>
              <a:rPr lang="ru-RU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Факториал</a:t>
            </a:r>
            <a:endParaRPr lang="en-U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Program</a:t>
            </a:r>
            <a:endParaRPr lang="ru-RU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6484" y="5094631"/>
            <a:ext cx="2725556" cy="13866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N12</a:t>
            </a:r>
          </a:p>
          <a:p>
            <a:r>
              <a:rPr lang="en-US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Summa_X</a:t>
            </a:r>
            <a:endParaRPr lang="en-US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Factorial</a:t>
            </a:r>
            <a:endParaRPr lang="ru-RU" sz="20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MyProgram</a:t>
            </a:r>
            <a:endParaRPr lang="ru-RU" sz="2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D:\Documents and Settings\Администратор.HOME-FDD52612A3\Рабочий стол\Ирина_Раб стол\10 Презентации для Босовой\Рисунки общие\да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869160"/>
            <a:ext cx="811973" cy="8023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ocuments and Settings\Администратор.HOME-FDD52612A3\Рабочий стол\Ирина_Раб стол\10 Презентации для Босовой\Рисунки общие\нет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90" y="4953219"/>
            <a:ext cx="628102" cy="6955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0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5577908"/>
              </p:ext>
            </p:extLst>
          </p:nvPr>
        </p:nvGraphicFramePr>
        <p:xfrm>
          <a:off x="6156228" y="1061789"/>
          <a:ext cx="2664296" cy="3078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23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0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4232">
                <a:tc gridSpan="2">
                  <a:txBody>
                    <a:bodyPr/>
                    <a:lstStyle/>
                    <a:p>
                      <a:r>
                        <a:rPr lang="ru-RU" sz="2000" dirty="0" smtClean="0"/>
                        <a:t>Операции отношений</a:t>
                      </a:r>
                      <a:endParaRPr lang="ru-RU" sz="2000" dirty="0"/>
                    </a:p>
                  </a:txBody>
                  <a:tcPr marR="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=</a:t>
                      </a:r>
                      <a:endParaRPr lang="ru-RU" sz="2000" dirty="0"/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равно</a:t>
                      </a:r>
                      <a:endParaRPr lang="ru-RU" sz="2000" dirty="0"/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&lt;&gt;</a:t>
                      </a:r>
                      <a:endParaRPr lang="ru-RU" sz="2000" dirty="0"/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не равно</a:t>
                      </a:r>
                      <a:endParaRPr lang="ru-RU" sz="2000" dirty="0"/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&lt;</a:t>
                      </a:r>
                      <a:endParaRPr lang="ru-RU" sz="2000" dirty="0"/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меньше</a:t>
                      </a:r>
                      <a:endParaRPr lang="ru-RU" sz="2000" dirty="0"/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&gt;</a:t>
                      </a:r>
                      <a:endParaRPr lang="ru-RU" sz="2000" dirty="0"/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больше</a:t>
                      </a:r>
                      <a:endParaRPr lang="ru-RU" sz="2000" dirty="0"/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&lt;=</a:t>
                      </a:r>
                      <a:endParaRPr lang="ru-RU" sz="2000" dirty="0"/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меньше или равно</a:t>
                      </a:r>
                      <a:endParaRPr lang="ru-RU" sz="2000" dirty="0"/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&gt;=</a:t>
                      </a:r>
                      <a:endParaRPr lang="ru-RU" sz="2000" dirty="0"/>
                    </a:p>
                  </a:txBody>
                  <a:tcPr marR="0"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больше или равно</a:t>
                      </a:r>
                    </a:p>
                    <a:p>
                      <a:endParaRPr lang="ru-RU" sz="2000" dirty="0"/>
                    </a:p>
                  </a:txBody>
                  <a:tcPr marR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Операции</a:t>
            </a:r>
            <a:r>
              <a:rPr lang="en-US" dirty="0" smtClean="0"/>
              <a:t> </a:t>
            </a:r>
            <a:r>
              <a:rPr lang="ru-RU" dirty="0" smtClean="0"/>
              <a:t>в языке </a:t>
            </a:r>
            <a:r>
              <a:rPr lang="en-US" dirty="0" smtClean="0"/>
              <a:t>Pascal</a:t>
            </a:r>
            <a:endParaRPr lang="ru-RU" dirty="0"/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69076507"/>
              </p:ext>
            </p:extLst>
          </p:nvPr>
        </p:nvGraphicFramePr>
        <p:xfrm>
          <a:off x="2195736" y="4301653"/>
          <a:ext cx="3888432" cy="1981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57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1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 smtClean="0"/>
                        <a:t>Логические </a:t>
                      </a:r>
                      <a:r>
                        <a:rPr lang="ru-RU" sz="2000" baseline="0" dirty="0" smtClean="0"/>
                        <a:t>операции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not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логическое отрицание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and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логическое 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or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логическое ИЛИ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xor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исключающее ИЛИ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38942857"/>
              </p:ext>
            </p:extLst>
          </p:nvPr>
        </p:nvGraphicFramePr>
        <p:xfrm>
          <a:off x="6156176" y="4301653"/>
          <a:ext cx="2664400" cy="1981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450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4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 smtClean="0"/>
                        <a:t>Приоритет </a:t>
                      </a:r>
                      <a:r>
                        <a:rPr lang="ru-RU" sz="2000" baseline="0" dirty="0" smtClean="0"/>
                        <a:t>операций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not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*, /, div, mod, and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+, –, or, </a:t>
                      </a:r>
                      <a:r>
                        <a:rPr lang="en-US" sz="2000" dirty="0" err="1" smtClean="0"/>
                        <a:t>xor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=, &lt;&gt;, &gt;, &lt;, &gt;=, &lt;=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42833254"/>
              </p:ext>
            </p:extLst>
          </p:nvPr>
        </p:nvGraphicFramePr>
        <p:xfrm>
          <a:off x="2195835" y="1061789"/>
          <a:ext cx="3888234" cy="3078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8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000" dirty="0" smtClean="0"/>
                        <a:t>Арифметические </a:t>
                      </a:r>
                      <a:r>
                        <a:rPr lang="ru-RU" sz="2000" baseline="0" dirty="0" smtClean="0"/>
                        <a:t>операции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+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сложение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–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вычитание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*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умножение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/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деление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div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целочисленное деление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остаток от целочисленного деления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66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23729" y="1693165"/>
            <a:ext cx="6696743" cy="7444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2000"/>
                </a:schemeClr>
              </a:gs>
              <a:gs pos="100000">
                <a:schemeClr val="bg1">
                  <a:alpha val="48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/>
              <a:t>Блок описания</a:t>
            </a:r>
            <a:br>
              <a:rPr lang="ru-RU" sz="2000" b="1" dirty="0" smtClean="0"/>
            </a:br>
            <a:r>
              <a:rPr lang="ru-RU" sz="2000" b="1" dirty="0" smtClean="0"/>
              <a:t>данных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23729" y="2636912"/>
            <a:ext cx="6696743" cy="10423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2000"/>
                </a:schemeClr>
              </a:gs>
              <a:gs pos="100000">
                <a:schemeClr val="bg1">
                  <a:alpha val="48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/>
              <a:t>Блок описания действий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(</a:t>
            </a:r>
            <a:r>
              <a:rPr lang="ru-RU" sz="2000" b="1" dirty="0"/>
              <a:t>программный блок</a:t>
            </a:r>
            <a:r>
              <a:rPr lang="ru-RU" sz="2000" b="1" dirty="0" smtClean="0"/>
              <a:t>)</a:t>
            </a:r>
            <a:endParaRPr lang="ru-RU" sz="2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3729" y="1133797"/>
            <a:ext cx="6696743" cy="36004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2000"/>
                </a:schemeClr>
              </a:gs>
              <a:gs pos="100000">
                <a:schemeClr val="bg1">
                  <a:alpha val="48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00" b="1" dirty="0" smtClean="0"/>
              <a:t>Заголовок программы</a:t>
            </a:r>
            <a:endParaRPr lang="ru-RU" sz="2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программы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23729" y="1124743"/>
            <a:ext cx="554461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/>
              <a:t>program</a:t>
            </a:r>
            <a:r>
              <a:rPr lang="ru-RU" sz="2000" dirty="0"/>
              <a:t> &lt;имя программы</a:t>
            </a:r>
            <a:r>
              <a:rPr lang="ru-RU" sz="2000" dirty="0" smtClean="0"/>
              <a:t>&gt;;</a:t>
            </a:r>
          </a:p>
          <a:p>
            <a:endParaRPr lang="ru-RU" sz="2000" dirty="0"/>
          </a:p>
          <a:p>
            <a:r>
              <a:rPr lang="ru-RU" sz="2000" dirty="0" smtClean="0"/>
              <a:t>   </a:t>
            </a:r>
            <a:r>
              <a:rPr lang="ru-RU" sz="2000" b="1" dirty="0" err="1" smtClean="0"/>
              <a:t>var</a:t>
            </a:r>
            <a:r>
              <a:rPr lang="ru-RU" sz="2000" dirty="0" smtClean="0"/>
              <a:t> </a:t>
            </a:r>
            <a:r>
              <a:rPr lang="ru-RU" sz="2000" dirty="0"/>
              <a:t>&lt;переменные с указанием типов&gt;;</a:t>
            </a:r>
          </a:p>
          <a:p>
            <a:r>
              <a:rPr lang="ru-RU" sz="2000" b="1" dirty="0" smtClean="0"/>
              <a:t>   </a:t>
            </a:r>
            <a:r>
              <a:rPr lang="ru-RU" sz="2000" b="1" dirty="0" err="1" smtClean="0"/>
              <a:t>const</a:t>
            </a:r>
            <a:r>
              <a:rPr lang="ru-RU" sz="2000" dirty="0" smtClean="0"/>
              <a:t> </a:t>
            </a:r>
            <a:r>
              <a:rPr lang="ru-RU" sz="2000" dirty="0"/>
              <a:t>&lt;постоянные </a:t>
            </a:r>
            <a:r>
              <a:rPr lang="en-US" sz="2000" dirty="0" smtClean="0"/>
              <a:t>&lt;</a:t>
            </a:r>
            <a:r>
              <a:rPr lang="ru-RU" sz="2000" dirty="0" smtClean="0"/>
              <a:t>с </a:t>
            </a:r>
            <a:r>
              <a:rPr lang="ru-RU" sz="2000" dirty="0"/>
              <a:t>указанием </a:t>
            </a:r>
            <a:r>
              <a:rPr lang="ru-RU" sz="2000" dirty="0" smtClean="0"/>
              <a:t>типов</a:t>
            </a:r>
            <a:r>
              <a:rPr lang="en-US" sz="2000" dirty="0" smtClean="0"/>
              <a:t>&gt;</a:t>
            </a:r>
            <a:r>
              <a:rPr lang="ru-RU" sz="2000" dirty="0" smtClean="0"/>
              <a:t>&gt;;</a:t>
            </a:r>
            <a:endParaRPr lang="ru-RU" sz="2000" dirty="0"/>
          </a:p>
          <a:p>
            <a:endParaRPr lang="ru-RU" sz="2000" b="1" dirty="0" smtClean="0"/>
          </a:p>
          <a:p>
            <a:r>
              <a:rPr lang="ru-RU" sz="2000" b="1" dirty="0" err="1" smtClean="0"/>
              <a:t>begin</a:t>
            </a:r>
            <a:endParaRPr lang="ru-RU" sz="2000" b="1" dirty="0"/>
          </a:p>
          <a:p>
            <a:r>
              <a:rPr lang="ru-RU" sz="2000" dirty="0" smtClean="0"/>
              <a:t>   &lt;</a:t>
            </a:r>
            <a:r>
              <a:rPr lang="ru-RU" sz="2000" dirty="0"/>
              <a:t>последовательность команд&gt;;</a:t>
            </a:r>
          </a:p>
          <a:p>
            <a:r>
              <a:rPr lang="ru-RU" sz="2000" b="1" dirty="0" err="1"/>
              <a:t>end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23729" y="3789040"/>
            <a:ext cx="66967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Данные, обрабатываемые компьютером, хранятся в памяти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 smtClean="0"/>
              <a:t>С </a:t>
            </a:r>
            <a:r>
              <a:rPr lang="ru-RU" sz="2000" dirty="0"/>
              <a:t>точки зрения языка </a:t>
            </a:r>
            <a:r>
              <a:rPr lang="ru-RU" sz="2000" dirty="0" err="1"/>
              <a:t>Pascal</a:t>
            </a:r>
            <a:r>
              <a:rPr lang="ru-RU" sz="2000" dirty="0"/>
              <a:t> она разделена на секции, </a:t>
            </a:r>
            <a:r>
              <a:rPr lang="ru-RU" sz="2000" dirty="0" smtClean="0"/>
              <a:t>называемые </a:t>
            </a:r>
            <a:r>
              <a:rPr lang="ru-RU" sz="2000" i="1" dirty="0"/>
              <a:t>переменными</a:t>
            </a:r>
            <a:r>
              <a:rPr lang="ru-RU" sz="2000" dirty="0"/>
              <a:t>. Каждая переменная имеет имя, тип и </a:t>
            </a:r>
            <a:r>
              <a:rPr lang="ru-RU" sz="2000" dirty="0" smtClean="0"/>
              <a:t>значение</a:t>
            </a:r>
            <a:r>
              <a:rPr lang="ru-RU" sz="2000" dirty="0"/>
              <a:t>; значения переменных могут меняться в ходе </a:t>
            </a:r>
            <a:r>
              <a:rPr lang="ru-RU" sz="2000" dirty="0" smtClean="0"/>
              <a:t>выполнения</a:t>
            </a:r>
            <a:r>
              <a:rPr lang="en-US" sz="2000" dirty="0" smtClean="0"/>
              <a:t> </a:t>
            </a:r>
            <a:r>
              <a:rPr lang="ru-RU" sz="2000" dirty="0" smtClean="0"/>
              <a:t>программы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/>
              <a:t>Блок описания действий начинается со слова </a:t>
            </a:r>
            <a:r>
              <a:rPr lang="ru-RU" sz="2000" i="1" dirty="0" err="1"/>
              <a:t>begin</a:t>
            </a:r>
            <a:r>
              <a:rPr lang="ru-RU" sz="2000" dirty="0"/>
              <a:t>, а </a:t>
            </a:r>
            <a:r>
              <a:rPr lang="ru-RU" sz="2000" dirty="0" smtClean="0"/>
              <a:t>заканчивается </a:t>
            </a:r>
            <a:r>
              <a:rPr lang="ru-RU" sz="2000" dirty="0"/>
              <a:t>словом </a:t>
            </a:r>
            <a:r>
              <a:rPr lang="ru-RU" sz="2000" i="1" dirty="0" err="1"/>
              <a:t>end</a:t>
            </a:r>
            <a:r>
              <a:rPr lang="ru-RU" sz="2000" dirty="0"/>
              <a:t> </a:t>
            </a:r>
            <a:r>
              <a:rPr lang="ru-RU" sz="2000" dirty="0" smtClean="0"/>
              <a:t>и знаком точки</a:t>
            </a:r>
            <a:r>
              <a:rPr lang="ru-RU" sz="2000" dirty="0"/>
              <a:t>. Действия </a:t>
            </a:r>
            <a:r>
              <a:rPr lang="ru-RU" sz="2000" dirty="0" smtClean="0"/>
              <a:t>представляются</a:t>
            </a:r>
            <a:r>
              <a:rPr lang="en-US" sz="2000" dirty="0" smtClean="0"/>
              <a:t> </a:t>
            </a:r>
            <a:r>
              <a:rPr lang="ru-RU" sz="2000" i="1" dirty="0" smtClean="0"/>
              <a:t>операторами</a:t>
            </a:r>
            <a:r>
              <a:rPr lang="ru-RU" sz="2000" dirty="0" smtClean="0"/>
              <a:t>. Операторы разделяются точкой </a:t>
            </a:r>
            <a:r>
              <a:rPr lang="ru-RU" sz="2000" dirty="0"/>
              <a:t>с запятой. </a:t>
            </a:r>
          </a:p>
        </p:txBody>
      </p:sp>
    </p:spTree>
    <p:extLst>
      <p:ext uri="{BB962C8B-B14F-4D97-AF65-F5344CB8AC3E}">
        <p14:creationId xmlns:p14="http://schemas.microsoft.com/office/powerpoint/2010/main" val="374813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операторы языка </a:t>
            </a:r>
            <a:r>
              <a:rPr lang="en-US" dirty="0" smtClean="0"/>
              <a:t>Pascal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3226499"/>
              </p:ext>
            </p:extLst>
          </p:nvPr>
        </p:nvGraphicFramePr>
        <p:xfrm>
          <a:off x="2195834" y="1061789"/>
          <a:ext cx="6552630" cy="50901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64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968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Название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Общий вид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968">
                <a:tc>
                  <a:txBody>
                    <a:bodyPr/>
                    <a:lstStyle/>
                    <a:p>
                      <a:pPr algn="l"/>
                      <a:r>
                        <a:rPr lang="ru-RU" sz="2000" smtClean="0"/>
                        <a:t>Присваивание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i="1" dirty="0" smtClean="0"/>
                        <a:t>Имя переменной </a:t>
                      </a:r>
                      <a:r>
                        <a:rPr lang="ru-RU" sz="2000" b="1" dirty="0" smtClean="0"/>
                        <a:t>:=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Значение</a:t>
                      </a:r>
                      <a:endParaRPr lang="ru-RU" sz="2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968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Ввод с клавиатуры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/>
                        <a:t>readln</a:t>
                      </a:r>
                      <a:r>
                        <a:rPr lang="en-US" sz="2000" dirty="0" smtClean="0"/>
                        <a:t> (</a:t>
                      </a:r>
                      <a:r>
                        <a:rPr lang="ru-RU" sz="2000" i="1" dirty="0" smtClean="0"/>
                        <a:t>список ввода</a:t>
                      </a:r>
                      <a:r>
                        <a:rPr lang="en-US" sz="2000" dirty="0" smtClean="0"/>
                        <a:t>)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968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Вывод на экран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err="1" smtClean="0"/>
                        <a:t>writeln</a:t>
                      </a:r>
                      <a:r>
                        <a:rPr lang="en-US" sz="2000" dirty="0" smtClean="0"/>
                        <a:t> (</a:t>
                      </a:r>
                      <a:r>
                        <a:rPr lang="ru-RU" sz="2000" i="1" dirty="0" smtClean="0"/>
                        <a:t>список</a:t>
                      </a:r>
                      <a:r>
                        <a:rPr lang="ru-RU" sz="2000" i="1" baseline="0" dirty="0" smtClean="0"/>
                        <a:t> вывода</a:t>
                      </a:r>
                      <a:r>
                        <a:rPr lang="en-US" sz="2000" dirty="0" smtClean="0"/>
                        <a:t>)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636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Условный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/>
                        <a:t>I</a:t>
                      </a:r>
                      <a:r>
                        <a:rPr lang="ru-RU" sz="2000" b="1" dirty="0" smtClean="0"/>
                        <a:t>f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Условие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="1" dirty="0" err="1" smtClean="0"/>
                        <a:t>then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Оператор1</a:t>
                      </a:r>
                    </a:p>
                    <a:p>
                      <a:pPr algn="l"/>
                      <a:r>
                        <a:rPr lang="ru-RU" sz="2000" dirty="0" smtClean="0"/>
                        <a:t>                    </a:t>
                      </a:r>
                      <a:r>
                        <a:rPr lang="ru-RU" sz="2000" b="1" dirty="0" err="1" smtClean="0"/>
                        <a:t>else</a:t>
                      </a:r>
                      <a:r>
                        <a:rPr lang="ru-RU" sz="2000" dirty="0" smtClean="0"/>
                        <a:t>  </a:t>
                      </a:r>
                      <a:r>
                        <a:rPr lang="ru-RU" sz="2000" i="1" dirty="0" smtClean="0"/>
                        <a:t>Оператор2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968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Цикл с предусловием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 smtClean="0"/>
                        <a:t>while</a:t>
                      </a:r>
                      <a:r>
                        <a:rPr lang="ru-RU" sz="2000" b="1" dirty="0" smtClean="0"/>
                        <a:t> </a:t>
                      </a:r>
                      <a:r>
                        <a:rPr lang="ru-RU" sz="2000" i="1" dirty="0" smtClean="0"/>
                        <a:t>Условие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="1" dirty="0" err="1" smtClean="0"/>
                        <a:t>do</a:t>
                      </a:r>
                      <a:r>
                        <a:rPr lang="ru-RU" sz="2000" b="1" dirty="0" smtClean="0"/>
                        <a:t> </a:t>
                      </a:r>
                      <a:r>
                        <a:rPr lang="ru-RU" sz="2000" b="0" i="1" dirty="0" smtClean="0"/>
                        <a:t>Т</a:t>
                      </a:r>
                      <a:r>
                        <a:rPr lang="ru-RU" sz="2000" i="1" dirty="0" smtClean="0"/>
                        <a:t>ело цикла</a:t>
                      </a:r>
                      <a:endParaRPr lang="ru-RU" sz="2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9304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Цикл с постусловием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err="1" smtClean="0"/>
                        <a:t>repeat</a:t>
                      </a:r>
                      <a:endParaRPr lang="ru-RU" sz="2000" b="1" dirty="0" smtClean="0"/>
                    </a:p>
                    <a:p>
                      <a:pPr algn="l"/>
                      <a:r>
                        <a:rPr lang="ru-RU" sz="2000" i="1" dirty="0" smtClean="0"/>
                        <a:t>   Тело цикла</a:t>
                      </a:r>
                    </a:p>
                    <a:p>
                      <a:pPr algn="l"/>
                      <a:r>
                        <a:rPr lang="ru-RU" sz="2000" b="1" dirty="0" err="1" smtClean="0"/>
                        <a:t>until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Условие</a:t>
                      </a:r>
                      <a:endParaRPr lang="ru-RU" sz="2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1636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/>
                        <a:t>Цикл с параметром </a:t>
                      </a:r>
                      <a:br>
                        <a:rPr lang="ru-RU" sz="2000" dirty="0" smtClean="0"/>
                      </a:br>
                      <a:r>
                        <a:rPr lang="ru-RU" sz="2000" dirty="0" smtClean="0"/>
                        <a:t>с шагом  +1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err="1" smtClean="0"/>
                        <a:t>for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Переменная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="1" dirty="0" smtClean="0"/>
                        <a:t>:=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err="1" smtClean="0"/>
                        <a:t>Нач_знач</a:t>
                      </a:r>
                      <a:r>
                        <a:rPr lang="ru-RU" sz="2000" dirty="0" smtClean="0"/>
                        <a:t> 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ru-RU" sz="2000" b="1" dirty="0" err="1" smtClean="0"/>
                        <a:t>to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err="1" smtClean="0"/>
                        <a:t>Кон_знач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="1" dirty="0" err="1" smtClean="0"/>
                        <a:t>do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Тело цикла</a:t>
                      </a:r>
                      <a:endParaRPr lang="ru-RU" sz="20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Цикл с параметром </a:t>
                      </a:r>
                      <a:br>
                        <a:rPr lang="ru-RU" sz="2000" dirty="0" smtClean="0"/>
                      </a:br>
                      <a:r>
                        <a:rPr lang="ru-RU" sz="2000" dirty="0" smtClean="0"/>
                        <a:t>с шагом  –1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err="1" smtClean="0"/>
                        <a:t>for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Переменная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="1" dirty="0" smtClean="0"/>
                        <a:t>:=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err="1" smtClean="0"/>
                        <a:t>Нач_знач</a:t>
                      </a:r>
                      <a:r>
                        <a:rPr lang="ru-RU" sz="2000" dirty="0" smtClean="0"/>
                        <a:t> </a:t>
                      </a:r>
                      <a:r>
                        <a:rPr lang="en-US" sz="2000" b="1" dirty="0" smtClean="0"/>
                        <a:t>down</a:t>
                      </a:r>
                      <a:r>
                        <a:rPr lang="ru-RU" sz="2000" b="1" dirty="0" err="1" smtClean="0"/>
                        <a:t>to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err="1" smtClean="0"/>
                        <a:t>Кон_знач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b="1" dirty="0" err="1" smtClean="0"/>
                        <a:t>do</a:t>
                      </a:r>
                      <a:r>
                        <a:rPr lang="ru-RU" sz="2000" dirty="0" smtClean="0"/>
                        <a:t> </a:t>
                      </a:r>
                      <a:r>
                        <a:rPr lang="ru-RU" sz="2000" i="1" dirty="0" smtClean="0"/>
                        <a:t>Тело цикла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115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Анализ программ. Трассировочные таблицы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1728192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Для анализа свойств алгоритма и проверки его </a:t>
            </a:r>
            <a:r>
              <a:rPr lang="ru-RU" dirty="0" smtClean="0"/>
              <a:t>соответствия решаемой </a:t>
            </a:r>
            <a:r>
              <a:rPr lang="ru-RU" dirty="0"/>
              <a:t>задаче используются </a:t>
            </a:r>
            <a:r>
              <a:rPr lang="ru-RU" b="1" dirty="0"/>
              <a:t>трассировочные таблицы</a:t>
            </a:r>
            <a:r>
              <a:rPr lang="ru-RU" dirty="0"/>
              <a:t>. В </a:t>
            </a:r>
            <a:r>
              <a:rPr lang="ru-RU" dirty="0" smtClean="0"/>
              <a:t>них фиксируется </a:t>
            </a:r>
            <a:r>
              <a:rPr lang="ru-RU" dirty="0"/>
              <a:t>пошаговое исполнение алгоритма (программы), </a:t>
            </a:r>
            <a:r>
              <a:rPr lang="ru-RU" dirty="0" smtClean="0"/>
              <a:t>что позволяет </a:t>
            </a:r>
            <a:r>
              <a:rPr lang="ru-RU" dirty="0"/>
              <a:t>наглядно представлять значения переменных, </a:t>
            </a:r>
            <a:r>
              <a:rPr lang="ru-RU" dirty="0" smtClean="0"/>
              <a:t>изменяющиеся </a:t>
            </a:r>
            <a:r>
              <a:rPr lang="ru-RU" dirty="0"/>
              <a:t>при его выполнении. Поэтому трассировочные </a:t>
            </a:r>
            <a:r>
              <a:rPr lang="ru-RU" dirty="0" smtClean="0"/>
              <a:t>таблицы иначе </a:t>
            </a:r>
            <a:r>
              <a:rPr lang="ru-RU" dirty="0"/>
              <a:t>называют </a:t>
            </a:r>
            <a:r>
              <a:rPr lang="ru-RU" b="1" dirty="0"/>
              <a:t>таблицами значений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39552" y="2780928"/>
            <a:ext cx="8280920" cy="417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Используются трассировочные таблицы двух видов:</a:t>
            </a:r>
          </a:p>
        </p:txBody>
      </p:sp>
      <p:sp>
        <p:nvSpPr>
          <p:cNvPr id="10" name="Объект 2">
            <a:hlinkClick r:id="rId3" action="ppaction://hlinksldjump"/>
          </p:cNvPr>
          <p:cNvSpPr txBox="1">
            <a:spLocks/>
          </p:cNvSpPr>
          <p:nvPr/>
        </p:nvSpPr>
        <p:spPr>
          <a:xfrm>
            <a:off x="557657" y="3210346"/>
            <a:ext cx="3995523" cy="3242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i="1" dirty="0"/>
          </a:p>
        </p:txBody>
      </p:sp>
      <p:sp>
        <p:nvSpPr>
          <p:cNvPr id="11" name="Объект 2">
            <a:hlinkClick r:id="rId4" action="ppaction://hlinksldjump"/>
          </p:cNvPr>
          <p:cNvSpPr txBox="1">
            <a:spLocks/>
          </p:cNvSpPr>
          <p:nvPr/>
        </p:nvSpPr>
        <p:spPr>
          <a:xfrm>
            <a:off x="4824949" y="3198041"/>
            <a:ext cx="3995523" cy="32429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0000" tIns="45720" rIns="18000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5032" y="2996952"/>
            <a:ext cx="10054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1</a:t>
            </a:r>
            <a:endParaRPr lang="ru-RU" sz="9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75789" y="2964547"/>
            <a:ext cx="10054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2</a:t>
            </a:r>
            <a:endParaRPr lang="ru-RU" sz="9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927733" y="3225281"/>
            <a:ext cx="3500251" cy="1053299"/>
          </a:xfrm>
          <a:prstGeom prst="rect">
            <a:avLst/>
          </a:prstGeom>
          <a:noFill/>
        </p:spPr>
        <p:txBody>
          <a:bodyPr vert="horz" lIns="72000" tIns="45720" rIns="7200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таблицы</a:t>
            </a:r>
            <a:r>
              <a:rPr lang="ru-RU" dirty="0"/>
              <a:t>, каждая строка которых отражает результат </a:t>
            </a:r>
            <a:r>
              <a:rPr lang="ru-RU" i="1" dirty="0"/>
              <a:t>одного</a:t>
            </a:r>
            <a:r>
              <a:rPr lang="ru-RU" dirty="0"/>
              <a:t> </a:t>
            </a:r>
            <a:r>
              <a:rPr lang="ru-RU" i="1" dirty="0" smtClean="0"/>
              <a:t>действия</a:t>
            </a:r>
            <a:endParaRPr lang="ru-RU" i="1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5198299" y="3212976"/>
            <a:ext cx="3498733" cy="1053299"/>
          </a:xfrm>
          <a:prstGeom prst="rect">
            <a:avLst/>
          </a:prstGeom>
          <a:noFill/>
        </p:spPr>
        <p:txBody>
          <a:bodyPr vert="horz" lIns="72000" tIns="45720" rIns="7200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таблицы</a:t>
            </a:r>
            <a:r>
              <a:rPr lang="ru-RU" dirty="0"/>
              <a:t>, каждая строка которых отражает результат выполнения </a:t>
            </a:r>
            <a:r>
              <a:rPr lang="ru-RU" i="1" dirty="0"/>
              <a:t>группы </a:t>
            </a:r>
            <a:r>
              <a:rPr lang="ru-RU" i="1" dirty="0" smtClean="0"/>
              <a:t>действий</a:t>
            </a:r>
            <a:endParaRPr lang="ru-RU" dirty="0"/>
          </a:p>
        </p:txBody>
      </p:sp>
      <p:pic>
        <p:nvPicPr>
          <p:cNvPr id="16" name="Picture 2" descr="D:\Documents and Settings\Администратор.HOME-FDD52612A3\Рабочий стол\Ирина_Раб стол\10 Презентации для Босовой\11 класс\7-1-1\2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81" y="4259031"/>
            <a:ext cx="3456000" cy="176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Управляющая кнопка: далее 19">
            <a:hlinkClick r:id="rId3" action="ppaction://hlinksldjump" highlightClick="1"/>
          </p:cNvPr>
          <p:cNvSpPr/>
          <p:nvPr/>
        </p:nvSpPr>
        <p:spPr>
          <a:xfrm>
            <a:off x="3966053" y="5986245"/>
            <a:ext cx="396000" cy="396000"/>
          </a:xfrm>
          <a:prstGeom prst="actionButtonForwardNex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3" descr="D:\Documents and Settings\Администратор.HOME-FDD52612A3\Рабочий стол\Ирина_Раб стол\10 Презентации для Босовой\11 класс\7-1-1\3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88" y="4308743"/>
            <a:ext cx="3388959" cy="173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Управляющая кнопка: далее 17">
            <a:hlinkClick r:id="rId4" action="ppaction://hlinksldjump" highlightClick="1"/>
          </p:cNvPr>
          <p:cNvSpPr/>
          <p:nvPr/>
        </p:nvSpPr>
        <p:spPr>
          <a:xfrm>
            <a:off x="8244408" y="5986245"/>
            <a:ext cx="396000" cy="396000"/>
          </a:xfrm>
          <a:prstGeom prst="actionButtonForwardNex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2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99"/>
          <p:cNvSpPr txBox="1"/>
          <p:nvPr/>
        </p:nvSpPr>
        <p:spPr>
          <a:xfrm>
            <a:off x="2267744" y="1090340"/>
            <a:ext cx="6408713" cy="49309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b="1" dirty="0" smtClean="0"/>
              <a:t>Пример 1.</a:t>
            </a:r>
            <a:r>
              <a:rPr lang="ru-RU" sz="2000" dirty="0" smtClean="0"/>
              <a:t> Дана программа:</a:t>
            </a:r>
          </a:p>
          <a:p>
            <a:pPr algn="just"/>
            <a:endParaRPr lang="ru-RU" sz="2000" dirty="0" smtClean="0"/>
          </a:p>
          <a:p>
            <a:r>
              <a:rPr lang="ru-RU" sz="2000" b="1" dirty="0" err="1"/>
              <a:t>program</a:t>
            </a:r>
            <a:r>
              <a:rPr lang="ru-RU" sz="2000" dirty="0"/>
              <a:t> </a:t>
            </a:r>
            <a:r>
              <a:rPr lang="en-US" sz="2000" dirty="0"/>
              <a:t>Number</a:t>
            </a:r>
            <a:r>
              <a:rPr lang="ru-RU" sz="2000" dirty="0"/>
              <a:t>;</a:t>
            </a:r>
          </a:p>
          <a:p>
            <a:r>
              <a:rPr lang="ru-RU" sz="2000" dirty="0"/>
              <a:t>   </a:t>
            </a:r>
            <a:r>
              <a:rPr lang="ru-RU" sz="2000" b="1" dirty="0" err="1"/>
              <a:t>var</a:t>
            </a:r>
            <a:r>
              <a:rPr lang="ru-RU" sz="2000" dirty="0"/>
              <a:t> </a:t>
            </a:r>
            <a:r>
              <a:rPr lang="en-US" sz="2000" dirty="0"/>
              <a:t>X, Y: </a:t>
            </a:r>
            <a:r>
              <a:rPr lang="en-US" sz="2000" dirty="0" err="1"/>
              <a:t>longint</a:t>
            </a:r>
            <a:r>
              <a:rPr lang="en-US" sz="2000" dirty="0"/>
              <a:t>; </a:t>
            </a:r>
            <a:endParaRPr lang="ru-RU" sz="2000" dirty="0"/>
          </a:p>
          <a:p>
            <a:r>
              <a:rPr lang="ru-RU" sz="2000" b="1" dirty="0" err="1"/>
              <a:t>begin</a:t>
            </a:r>
            <a:endParaRPr lang="ru-RU" sz="2000" b="1" dirty="0"/>
          </a:p>
          <a:p>
            <a:r>
              <a:rPr lang="en-US" sz="2000" dirty="0"/>
              <a:t>   </a:t>
            </a:r>
            <a:r>
              <a:rPr lang="en-US" sz="2000" dirty="0" err="1"/>
              <a:t>readln</a:t>
            </a:r>
            <a:r>
              <a:rPr lang="en-US" sz="2000" dirty="0"/>
              <a:t>(X); </a:t>
            </a:r>
          </a:p>
          <a:p>
            <a:r>
              <a:rPr lang="en-US" sz="2000" dirty="0"/>
              <a:t>   Y := 0;</a:t>
            </a:r>
          </a:p>
          <a:p>
            <a:r>
              <a:rPr lang="en-US" sz="2000" dirty="0"/>
              <a:t>   </a:t>
            </a:r>
            <a:r>
              <a:rPr lang="en-US" sz="2000" b="1" dirty="0"/>
              <a:t>while</a:t>
            </a:r>
            <a:r>
              <a:rPr lang="en-US" sz="2000" dirty="0"/>
              <a:t> X &gt; 0 </a:t>
            </a:r>
            <a:r>
              <a:rPr lang="en-US" sz="2000" b="1" dirty="0"/>
              <a:t>do</a:t>
            </a:r>
          </a:p>
          <a:p>
            <a:r>
              <a:rPr lang="en-US" sz="2000" dirty="0"/>
              <a:t>   </a:t>
            </a:r>
            <a:r>
              <a:rPr lang="en-US" sz="2000" b="1" dirty="0"/>
              <a:t>begin </a:t>
            </a:r>
          </a:p>
          <a:p>
            <a:r>
              <a:rPr lang="en-US" sz="2000" dirty="0"/>
              <a:t>       Y := Y * 10 + X mod 10; </a:t>
            </a:r>
          </a:p>
          <a:p>
            <a:r>
              <a:rPr lang="en-US" sz="2000" dirty="0"/>
              <a:t>       X := X div 10</a:t>
            </a:r>
          </a:p>
          <a:p>
            <a:r>
              <a:rPr lang="en-US" sz="2000" dirty="0"/>
              <a:t>   </a:t>
            </a:r>
            <a:r>
              <a:rPr lang="en-US" sz="2000" b="1" dirty="0"/>
              <a:t>end</a:t>
            </a:r>
            <a:r>
              <a:rPr lang="en-US" sz="2000" dirty="0"/>
              <a:t>;</a:t>
            </a:r>
          </a:p>
          <a:p>
            <a:r>
              <a:rPr lang="en-US" sz="2000" dirty="0"/>
              <a:t>   </a:t>
            </a:r>
            <a:r>
              <a:rPr lang="en-US" sz="2000" dirty="0" err="1"/>
              <a:t>writeln</a:t>
            </a:r>
            <a:r>
              <a:rPr lang="en-US" sz="2000" dirty="0"/>
              <a:t> (Y)</a:t>
            </a:r>
          </a:p>
          <a:p>
            <a:r>
              <a:rPr lang="ru-RU" sz="2000" b="1" dirty="0" err="1"/>
              <a:t>end</a:t>
            </a:r>
            <a:r>
              <a:rPr lang="ru-RU" sz="2000" b="1" dirty="0" smtClean="0"/>
              <a:t>.</a:t>
            </a:r>
          </a:p>
          <a:p>
            <a:endParaRPr lang="en-US" sz="2000" b="1" dirty="0"/>
          </a:p>
          <a:p>
            <a:pPr algn="just"/>
            <a:r>
              <a:rPr lang="ru-RU" sz="2000" dirty="0" smtClean="0"/>
              <a:t>Составить </a:t>
            </a:r>
            <a:r>
              <a:rPr lang="ru-RU" sz="2000" dirty="0"/>
              <a:t>трассировочную </a:t>
            </a:r>
            <a:r>
              <a:rPr lang="ru-RU" sz="2000" dirty="0" smtClean="0"/>
              <a:t>таблицу при Х = </a:t>
            </a:r>
            <a:r>
              <a:rPr lang="ru-RU" sz="2000" i="1" dirty="0" smtClean="0"/>
              <a:t>356</a:t>
            </a:r>
            <a:r>
              <a:rPr lang="ru-RU" sz="2000" dirty="0" smtClean="0"/>
              <a:t>.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Трассировочная таблица первого вида </a:t>
            </a:r>
            <a:endParaRPr lang="ru-RU" dirty="0"/>
          </a:p>
        </p:txBody>
      </p:sp>
      <p:grpSp>
        <p:nvGrpSpPr>
          <p:cNvPr id="86" name="Группа 85"/>
          <p:cNvGrpSpPr/>
          <p:nvPr/>
        </p:nvGrpSpPr>
        <p:grpSpPr>
          <a:xfrm>
            <a:off x="3624451" y="1090340"/>
            <a:ext cx="5052005" cy="648071"/>
            <a:chOff x="3563888" y="1090340"/>
            <a:chExt cx="5052005" cy="64807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3563888" y="1091136"/>
              <a:ext cx="360000" cy="6472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/>
                <a:t>№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923889" y="1091136"/>
              <a:ext cx="2304295" cy="6472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Команда </a:t>
              </a:r>
              <a:r>
                <a:rPr lang="en-US" sz="2000" dirty="0" smtClean="0"/>
                <a:t/>
              </a:r>
              <a:br>
                <a:rPr lang="en-US" sz="2000" dirty="0" smtClean="0"/>
              </a:br>
              <a:r>
                <a:rPr lang="ru-RU" sz="2000" dirty="0" smtClean="0"/>
                <a:t>или условие</a:t>
              </a:r>
              <a:endParaRPr lang="ru-RU" sz="2000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6228185" y="1090340"/>
              <a:ext cx="1447454" cy="6472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Значение выражения</a:t>
              </a:r>
              <a:endParaRPr lang="ru-RU" sz="2000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678644" y="1091136"/>
              <a:ext cx="468000" cy="6472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/>
                <a:t>X</a:t>
              </a:r>
              <a:endParaRPr lang="ru-RU" sz="2000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8147893" y="1091136"/>
              <a:ext cx="468000" cy="6472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Y</a:t>
              </a:r>
              <a:endParaRPr lang="ru-RU" sz="2000" dirty="0"/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3624451" y="1738411"/>
            <a:ext cx="5052005" cy="362289"/>
            <a:chOff x="3563888" y="1738411"/>
            <a:chExt cx="5052005" cy="362289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563888" y="1739077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</a:t>
              </a:r>
              <a:endParaRPr lang="ru-RU" sz="2000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923889" y="1739077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err="1" smtClean="0"/>
                <a:t>readln</a:t>
              </a:r>
              <a:r>
                <a:rPr lang="en-US" sz="2000" dirty="0" smtClean="0"/>
                <a:t> (X)</a:t>
              </a:r>
              <a:endParaRPr lang="ru-RU" sz="20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228185" y="1738411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356</a:t>
              </a:r>
              <a:endParaRPr lang="ru-RU" sz="2000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7678644" y="1739077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356</a:t>
              </a:r>
              <a:endParaRPr lang="ru-RU" sz="20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8147893" y="1739077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3624451" y="2100700"/>
            <a:ext cx="5052005" cy="362289"/>
            <a:chOff x="3563888" y="2100700"/>
            <a:chExt cx="5052005" cy="362289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3563888" y="2101366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2</a:t>
              </a:r>
              <a:endParaRPr lang="ru-RU" sz="2000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923889" y="2101366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Y := 0</a:t>
              </a:r>
              <a:endParaRPr lang="ru-RU" sz="2000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228185" y="2100700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0</a:t>
              </a:r>
              <a:endParaRPr lang="ru-RU" sz="2000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678644" y="2101366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147893" y="2101366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0</a:t>
              </a:r>
              <a:endParaRPr lang="ru-RU" sz="2000" dirty="0"/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3624451" y="2462989"/>
            <a:ext cx="5052005" cy="362290"/>
            <a:chOff x="3563888" y="2462989"/>
            <a:chExt cx="5052005" cy="362290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563888" y="2463656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3</a:t>
              </a:r>
              <a:endParaRPr lang="ru-RU" sz="2000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923889" y="2463656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X &gt; 0</a:t>
              </a:r>
              <a:endParaRPr lang="ru-RU" sz="2000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228185" y="2462989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да</a:t>
              </a:r>
              <a:endParaRPr lang="ru-RU" sz="2000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7678644" y="2463656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8147893" y="2463656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3624451" y="2814499"/>
            <a:ext cx="5052005" cy="362289"/>
            <a:chOff x="3563888" y="2814499"/>
            <a:chExt cx="5052005" cy="362289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3563888" y="2815165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4</a:t>
              </a:r>
              <a:endParaRPr lang="ru-RU" sz="2000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23889" y="2815165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Y</a:t>
              </a:r>
              <a:r>
                <a:rPr lang="ru-RU" sz="2000" dirty="0" smtClean="0"/>
                <a:t> </a:t>
              </a:r>
              <a:r>
                <a:rPr lang="en-US" sz="2000" dirty="0" smtClean="0"/>
                <a:t>:= Y*10 </a:t>
              </a:r>
              <a:r>
                <a:rPr lang="en-US" sz="2000" dirty="0"/>
                <a:t>+ X mod 10</a:t>
              </a:r>
              <a:endParaRPr lang="ru-RU" sz="2000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6228185" y="2814499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6</a:t>
              </a:r>
              <a:endParaRPr lang="ru-RU" sz="2000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7678644" y="2815165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8147893" y="2815165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6</a:t>
              </a:r>
              <a:endParaRPr lang="ru-RU" sz="2000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3624451" y="3176122"/>
            <a:ext cx="5052005" cy="362289"/>
            <a:chOff x="3563888" y="3176122"/>
            <a:chExt cx="5052005" cy="362289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3563888" y="3176788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5</a:t>
              </a:r>
              <a:endParaRPr lang="ru-RU" sz="2000" dirty="0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923889" y="3176788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/>
                <a:t>X := X div 10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6228185" y="3176122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35</a:t>
              </a:r>
              <a:endParaRPr lang="ru-RU" sz="2000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678644" y="3176788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35</a:t>
              </a:r>
              <a:endParaRPr lang="ru-RU" sz="2000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8147893" y="3176788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3624451" y="3537744"/>
            <a:ext cx="5052005" cy="362290"/>
            <a:chOff x="3563888" y="3537744"/>
            <a:chExt cx="5052005" cy="362290"/>
          </a:xfrm>
        </p:grpSpPr>
        <p:sp>
          <p:nvSpPr>
            <p:cNvPr id="46" name="Прямоугольник 45"/>
            <p:cNvSpPr/>
            <p:nvPr/>
          </p:nvSpPr>
          <p:spPr>
            <a:xfrm>
              <a:off x="3563888" y="3538411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6</a:t>
              </a:r>
              <a:endParaRPr lang="ru-RU" sz="2000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3923889" y="3538411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X &gt; 0</a:t>
              </a:r>
              <a:endParaRPr lang="ru-RU" sz="2000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6228185" y="3537744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да</a:t>
              </a:r>
              <a:endParaRPr lang="ru-RU" sz="2000" dirty="0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678644" y="3538411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8147893" y="3538411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3624451" y="3889254"/>
            <a:ext cx="5052005" cy="362289"/>
            <a:chOff x="3563888" y="3889254"/>
            <a:chExt cx="5052005" cy="362289"/>
          </a:xfrm>
        </p:grpSpPr>
        <p:sp>
          <p:nvSpPr>
            <p:cNvPr id="51" name="Прямоугольник 50"/>
            <p:cNvSpPr/>
            <p:nvPr/>
          </p:nvSpPr>
          <p:spPr>
            <a:xfrm>
              <a:off x="3563888" y="3889920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7</a:t>
              </a:r>
              <a:endParaRPr lang="ru-RU" sz="2000" dirty="0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3923889" y="3889920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Y</a:t>
              </a:r>
              <a:r>
                <a:rPr lang="ru-RU" sz="2000" dirty="0" smtClean="0"/>
                <a:t> </a:t>
              </a:r>
              <a:r>
                <a:rPr lang="en-US" sz="2000" dirty="0" smtClean="0"/>
                <a:t>:= Y*10 </a:t>
              </a:r>
              <a:r>
                <a:rPr lang="en-US" sz="2000" dirty="0"/>
                <a:t>+ X mod 10</a:t>
              </a:r>
              <a:endParaRPr lang="ru-RU" sz="2000" dirty="0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6228185" y="3889254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65</a:t>
              </a:r>
              <a:endParaRPr lang="ru-RU" sz="2000" dirty="0"/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7678644" y="3889920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8147893" y="3889920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6</a:t>
              </a:r>
              <a:r>
                <a:rPr lang="en-US" sz="2000" dirty="0" smtClean="0"/>
                <a:t>5</a:t>
              </a:r>
              <a:endParaRPr lang="ru-RU" sz="20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3624451" y="4250877"/>
            <a:ext cx="5052005" cy="362289"/>
            <a:chOff x="3563888" y="4250877"/>
            <a:chExt cx="5052005" cy="362289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3563888" y="4251543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8</a:t>
              </a:r>
              <a:endParaRPr lang="ru-RU" sz="2000" dirty="0"/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3923889" y="4251543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/>
                <a:t>X := X div 10</a:t>
              </a: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6228185" y="4250877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</a:t>
              </a:r>
              <a:endParaRPr lang="ru-RU" sz="2000" dirty="0"/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678644" y="4251543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</a:t>
              </a:r>
              <a:endParaRPr lang="ru-RU" sz="2000" dirty="0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8147893" y="4251543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3624451" y="4584909"/>
            <a:ext cx="5052005" cy="362290"/>
            <a:chOff x="3563888" y="4584909"/>
            <a:chExt cx="5052005" cy="362290"/>
          </a:xfrm>
        </p:grpSpPr>
        <p:sp>
          <p:nvSpPr>
            <p:cNvPr id="61" name="Прямоугольник 60"/>
            <p:cNvSpPr/>
            <p:nvPr/>
          </p:nvSpPr>
          <p:spPr>
            <a:xfrm>
              <a:off x="3563888" y="4585576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9</a:t>
              </a:r>
              <a:endParaRPr lang="ru-RU" sz="2000" dirty="0"/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3923889" y="4585576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X &gt; 0</a:t>
              </a:r>
              <a:endParaRPr lang="ru-RU" sz="2000" dirty="0"/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6228185" y="4584909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да</a:t>
              </a:r>
              <a:endParaRPr lang="ru-RU" sz="2000" dirty="0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7678644" y="4585576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8147893" y="4585576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6" name="Группа 95"/>
          <p:cNvGrpSpPr/>
          <p:nvPr/>
        </p:nvGrpSpPr>
        <p:grpSpPr>
          <a:xfrm>
            <a:off x="3624451" y="4936419"/>
            <a:ext cx="5052005" cy="362289"/>
            <a:chOff x="3563888" y="4936419"/>
            <a:chExt cx="5052005" cy="362289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3563888" y="4937085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10</a:t>
              </a:r>
              <a:endParaRPr lang="ru-RU" sz="2000" dirty="0"/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3923889" y="4937085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smtClean="0"/>
                <a:t>Y</a:t>
              </a:r>
              <a:r>
                <a:rPr lang="ru-RU" sz="2000" dirty="0" smtClean="0"/>
                <a:t> </a:t>
              </a:r>
              <a:r>
                <a:rPr lang="en-US" sz="2000" dirty="0" smtClean="0"/>
                <a:t>:= Y*10 </a:t>
              </a:r>
              <a:r>
                <a:rPr lang="en-US" sz="2000" dirty="0"/>
                <a:t>+ X mod 10</a:t>
              </a:r>
              <a:endParaRPr lang="ru-RU" sz="2000" dirty="0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6228185" y="4936419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653</a:t>
              </a:r>
              <a:endParaRPr lang="ru-RU" sz="2000" dirty="0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7678644" y="4937085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8147893" y="4937085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6</a:t>
              </a:r>
              <a:r>
                <a:rPr lang="en-US" sz="2000" dirty="0" smtClean="0"/>
                <a:t>53</a:t>
              </a:r>
              <a:endParaRPr lang="ru-RU" sz="20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3624451" y="5298042"/>
            <a:ext cx="5052005" cy="362289"/>
            <a:chOff x="3563888" y="5298042"/>
            <a:chExt cx="5052005" cy="362289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3563888" y="5298708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11</a:t>
              </a:r>
              <a:endParaRPr lang="ru-RU" sz="2000" dirty="0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3923889" y="5298708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/>
                <a:t>X := X div 10</a:t>
              </a: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6228185" y="5298042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0</a:t>
              </a:r>
              <a:endParaRPr lang="ru-RU" sz="2000" dirty="0"/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7678644" y="5298708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0</a:t>
              </a:r>
              <a:endParaRPr lang="ru-RU" sz="2000" dirty="0"/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8147893" y="5298708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3624451" y="5658999"/>
            <a:ext cx="5052005" cy="362289"/>
            <a:chOff x="3563888" y="5658999"/>
            <a:chExt cx="5052005" cy="362289"/>
          </a:xfrm>
        </p:grpSpPr>
        <p:sp>
          <p:nvSpPr>
            <p:cNvPr id="76" name="Прямоугольник 75"/>
            <p:cNvSpPr/>
            <p:nvPr/>
          </p:nvSpPr>
          <p:spPr>
            <a:xfrm>
              <a:off x="3563888" y="5659665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12</a:t>
              </a:r>
              <a:endParaRPr lang="ru-RU" sz="2000" dirty="0"/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3923889" y="5659665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/>
                <a:t>X </a:t>
              </a:r>
              <a:r>
                <a:rPr lang="en-US" sz="2000" dirty="0" smtClean="0"/>
                <a:t>&gt; 0</a:t>
              </a:r>
              <a:endParaRPr lang="en-US" sz="2000" dirty="0"/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6228185" y="5658999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нет</a:t>
              </a:r>
              <a:endParaRPr lang="ru-RU" sz="2000" dirty="0"/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7678644" y="5659665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8147893" y="5659665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grpSp>
        <p:nvGrpSpPr>
          <p:cNvPr id="99" name="Группа 98"/>
          <p:cNvGrpSpPr/>
          <p:nvPr/>
        </p:nvGrpSpPr>
        <p:grpSpPr>
          <a:xfrm>
            <a:off x="3624451" y="6020622"/>
            <a:ext cx="5052005" cy="362289"/>
            <a:chOff x="3563888" y="6020622"/>
            <a:chExt cx="5052005" cy="362289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3563888" y="6021288"/>
              <a:ext cx="360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</a:t>
              </a:r>
              <a:r>
                <a:rPr lang="ru-RU" sz="2000" dirty="0" smtClean="0"/>
                <a:t>3</a:t>
              </a:r>
              <a:endParaRPr lang="ru-RU" sz="2000" dirty="0"/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3923889" y="6021288"/>
              <a:ext cx="230429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r>
                <a:rPr lang="en-US" sz="2000" dirty="0" err="1"/>
                <a:t>writeln</a:t>
              </a:r>
              <a:r>
                <a:rPr lang="en-US" sz="2000" dirty="0"/>
                <a:t> (Y)</a:t>
              </a:r>
            </a:p>
          </p:txBody>
        </p:sp>
        <p:sp>
          <p:nvSpPr>
            <p:cNvPr id="83" name="Прямоугольник 82"/>
            <p:cNvSpPr/>
            <p:nvPr/>
          </p:nvSpPr>
          <p:spPr>
            <a:xfrm>
              <a:off x="6228185" y="6020622"/>
              <a:ext cx="1447454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7678644" y="6021288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8147893" y="6021288"/>
              <a:ext cx="468000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endParaRPr lang="ru-RU" sz="2000" dirty="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624451" y="2462323"/>
            <a:ext cx="5052006" cy="24740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dirty="0" smtClean="0"/>
              <a:t>В заголовке таблицы поместим </a:t>
            </a:r>
            <a:r>
              <a:rPr lang="ru-RU" sz="2000" dirty="0"/>
              <a:t>имена всех переменных, используемых в </a:t>
            </a:r>
            <a:r>
              <a:rPr lang="ru-RU" sz="2000" dirty="0" smtClean="0"/>
              <a:t>программе</a:t>
            </a:r>
            <a:r>
              <a:rPr lang="ru-RU" sz="2000" dirty="0"/>
              <a:t>. В отдельном столбце будем записывать команды и условия</a:t>
            </a:r>
            <a:r>
              <a:rPr lang="ru-RU" sz="2000" dirty="0" smtClean="0"/>
              <a:t>, имеющиеся </a:t>
            </a:r>
            <a:r>
              <a:rPr lang="ru-RU" sz="2000" dirty="0"/>
              <a:t>в программе. Каждая строка таблицы </a:t>
            </a:r>
            <a:r>
              <a:rPr lang="ru-RU" sz="2000" dirty="0" smtClean="0"/>
              <a:t>соответствует </a:t>
            </a:r>
            <a:r>
              <a:rPr lang="ru-RU" sz="2000" i="1" dirty="0" smtClean="0"/>
              <a:t>одному </a:t>
            </a:r>
            <a:r>
              <a:rPr lang="ru-RU" sz="2000" i="1" dirty="0"/>
              <a:t>шагу </a:t>
            </a:r>
            <a:r>
              <a:rPr lang="ru-RU" sz="2000" dirty="0" smtClean="0"/>
              <a:t>алгоритма.</a:t>
            </a:r>
            <a:endParaRPr lang="ru-RU" sz="2000" dirty="0"/>
          </a:p>
        </p:txBody>
      </p:sp>
      <p:sp>
        <p:nvSpPr>
          <p:cNvPr id="101" name="Управляющая кнопка: возврат 100">
            <a:hlinkClick r:id="rId2" action="ppaction://hlinksldjump" highlightClick="1"/>
          </p:cNvPr>
          <p:cNvSpPr/>
          <p:nvPr/>
        </p:nvSpPr>
        <p:spPr>
          <a:xfrm>
            <a:off x="8244408" y="5986245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Выделение1"/>
          <p:cNvSpPr/>
          <p:nvPr/>
        </p:nvSpPr>
        <p:spPr>
          <a:xfrm>
            <a:off x="501834" y="3694184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Выделение2"/>
          <p:cNvSpPr/>
          <p:nvPr/>
        </p:nvSpPr>
        <p:spPr>
          <a:xfrm>
            <a:off x="501834" y="3986728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Выделение3"/>
          <p:cNvSpPr/>
          <p:nvPr/>
        </p:nvSpPr>
        <p:spPr>
          <a:xfrm>
            <a:off x="501834" y="4296909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Выделение4"/>
          <p:cNvSpPr/>
          <p:nvPr/>
        </p:nvSpPr>
        <p:spPr>
          <a:xfrm>
            <a:off x="501834" y="4896768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Выделение5"/>
          <p:cNvSpPr/>
          <p:nvPr/>
        </p:nvSpPr>
        <p:spPr>
          <a:xfrm>
            <a:off x="501834" y="5214379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Выделение2-6"/>
          <p:cNvSpPr/>
          <p:nvPr/>
        </p:nvSpPr>
        <p:spPr>
          <a:xfrm>
            <a:off x="501834" y="4293096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Выделение2-7"/>
          <p:cNvSpPr/>
          <p:nvPr/>
        </p:nvSpPr>
        <p:spPr>
          <a:xfrm>
            <a:off x="501834" y="4892955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Выделение2-8"/>
          <p:cNvSpPr/>
          <p:nvPr/>
        </p:nvSpPr>
        <p:spPr>
          <a:xfrm>
            <a:off x="501834" y="5210566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Выделение3-9"/>
          <p:cNvSpPr/>
          <p:nvPr/>
        </p:nvSpPr>
        <p:spPr>
          <a:xfrm>
            <a:off x="501834" y="4293096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Выделение3-10"/>
          <p:cNvSpPr/>
          <p:nvPr/>
        </p:nvSpPr>
        <p:spPr>
          <a:xfrm>
            <a:off x="501834" y="4892955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Выделение3-11"/>
          <p:cNvSpPr/>
          <p:nvPr/>
        </p:nvSpPr>
        <p:spPr>
          <a:xfrm>
            <a:off x="501834" y="5210566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Выделение4-12"/>
          <p:cNvSpPr/>
          <p:nvPr/>
        </p:nvSpPr>
        <p:spPr>
          <a:xfrm>
            <a:off x="501834" y="4293096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Выделение13"/>
          <p:cNvSpPr/>
          <p:nvPr/>
        </p:nvSpPr>
        <p:spPr>
          <a:xfrm>
            <a:off x="501834" y="5805296"/>
            <a:ext cx="2808312" cy="28800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7544" y="2708920"/>
            <a:ext cx="3384375" cy="38164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000" b="1" dirty="0" err="1" smtClean="0"/>
              <a:t>program</a:t>
            </a:r>
            <a:r>
              <a:rPr lang="ru-RU" sz="2000" dirty="0" smtClean="0"/>
              <a:t> </a:t>
            </a:r>
            <a:r>
              <a:rPr lang="en-US" sz="2000" dirty="0" smtClean="0"/>
              <a:t>Number</a:t>
            </a:r>
            <a:r>
              <a:rPr lang="ru-RU" sz="2000" dirty="0" smtClean="0"/>
              <a:t>;</a:t>
            </a:r>
          </a:p>
          <a:p>
            <a:r>
              <a:rPr lang="ru-RU" sz="2000" dirty="0" smtClean="0"/>
              <a:t>   </a:t>
            </a:r>
            <a:r>
              <a:rPr lang="ru-RU" sz="2000" b="1" dirty="0" err="1" smtClean="0"/>
              <a:t>var</a:t>
            </a:r>
            <a:r>
              <a:rPr lang="ru-RU" sz="2000" dirty="0" smtClean="0"/>
              <a:t> </a:t>
            </a:r>
            <a:r>
              <a:rPr lang="en-US" sz="2000" dirty="0" smtClean="0"/>
              <a:t>X, Y: </a:t>
            </a:r>
            <a:r>
              <a:rPr lang="en-US" sz="2000" dirty="0" err="1" smtClean="0"/>
              <a:t>longint</a:t>
            </a:r>
            <a:r>
              <a:rPr lang="en-US" sz="2000" dirty="0" smtClean="0"/>
              <a:t>; </a:t>
            </a:r>
            <a:endParaRPr lang="ru-RU" sz="2000" dirty="0" smtClean="0"/>
          </a:p>
          <a:p>
            <a:r>
              <a:rPr lang="ru-RU" sz="2000" b="1" dirty="0" err="1" smtClean="0"/>
              <a:t>begin</a:t>
            </a:r>
            <a:endParaRPr lang="ru-RU" sz="2000" b="1" dirty="0" smtClean="0"/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readln</a:t>
            </a:r>
            <a:r>
              <a:rPr lang="en-US" sz="2000" dirty="0" smtClean="0"/>
              <a:t>(X); </a:t>
            </a:r>
          </a:p>
          <a:p>
            <a:r>
              <a:rPr lang="en-US" sz="2000" dirty="0" smtClean="0"/>
              <a:t>   Y := 0;</a:t>
            </a:r>
          </a:p>
          <a:p>
            <a:r>
              <a:rPr lang="en-US" sz="2000" dirty="0" smtClean="0"/>
              <a:t>   </a:t>
            </a:r>
            <a:r>
              <a:rPr lang="en-US" sz="2000" b="1" dirty="0" smtClean="0"/>
              <a:t>while</a:t>
            </a:r>
            <a:r>
              <a:rPr lang="en-US" sz="2000" dirty="0" smtClean="0"/>
              <a:t> X &gt; 0 </a:t>
            </a:r>
            <a:r>
              <a:rPr lang="en-US" sz="2000" b="1" dirty="0" smtClean="0"/>
              <a:t>do</a:t>
            </a:r>
          </a:p>
          <a:p>
            <a:r>
              <a:rPr lang="en-US" sz="2000" dirty="0" smtClean="0"/>
              <a:t>   </a:t>
            </a:r>
            <a:r>
              <a:rPr lang="en-US" sz="2000" b="1" dirty="0" smtClean="0"/>
              <a:t>begin </a:t>
            </a:r>
          </a:p>
          <a:p>
            <a:r>
              <a:rPr lang="en-US" sz="2000" dirty="0" smtClean="0"/>
              <a:t>       Y := Y * 10 + X mod 10; </a:t>
            </a:r>
          </a:p>
          <a:p>
            <a:r>
              <a:rPr lang="en-US" sz="2000" dirty="0" smtClean="0"/>
              <a:t>       X := X div 10</a:t>
            </a:r>
          </a:p>
          <a:p>
            <a:r>
              <a:rPr lang="en-US" sz="2000" dirty="0" smtClean="0"/>
              <a:t>   </a:t>
            </a:r>
            <a:r>
              <a:rPr lang="en-US" sz="2000" b="1" dirty="0" smtClean="0"/>
              <a:t>end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(Y)</a:t>
            </a:r>
          </a:p>
          <a:p>
            <a:r>
              <a:rPr lang="ru-RU" sz="2000" b="1" dirty="0" err="1" smtClean="0"/>
              <a:t>end</a:t>
            </a:r>
            <a:r>
              <a:rPr lang="ru-RU" sz="2000" b="1" dirty="0" smtClean="0"/>
              <a:t>.</a:t>
            </a:r>
            <a:endParaRPr lang="en-US" sz="2000" b="1" dirty="0" smtClean="0"/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9175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2" grpId="0" animBg="1"/>
      <p:bldP spid="102" grpId="1" animBg="1"/>
      <p:bldP spid="101" grpId="0" animBg="1"/>
      <p:bldP spid="34" grpId="0" animBg="1"/>
      <p:bldP spid="34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99"/>
          <p:cNvSpPr txBox="1"/>
          <p:nvPr/>
        </p:nvSpPr>
        <p:spPr>
          <a:xfrm>
            <a:off x="2267744" y="1090339"/>
            <a:ext cx="6408713" cy="52919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b="1" dirty="0" smtClean="0"/>
              <a:t>Пример </a:t>
            </a:r>
            <a:r>
              <a:rPr lang="en-US" sz="2000" b="1" dirty="0" smtClean="0"/>
              <a:t>2</a:t>
            </a:r>
            <a:r>
              <a:rPr lang="ru-RU" sz="2000" b="1" dirty="0" smtClean="0"/>
              <a:t>.</a:t>
            </a:r>
            <a:r>
              <a:rPr lang="ru-RU" sz="2000" dirty="0" smtClean="0"/>
              <a:t> Дана программа:</a:t>
            </a:r>
          </a:p>
          <a:p>
            <a:pPr algn="just"/>
            <a:endParaRPr lang="ru-RU" sz="2000" dirty="0" smtClean="0"/>
          </a:p>
          <a:p>
            <a:r>
              <a:rPr lang="ru-RU" sz="2000" b="1" dirty="0" err="1"/>
              <a:t>program</a:t>
            </a:r>
            <a:r>
              <a:rPr lang="ru-RU" sz="2000" dirty="0"/>
              <a:t> </a:t>
            </a:r>
            <a:r>
              <a:rPr lang="en-US" sz="2000" dirty="0" smtClean="0"/>
              <a:t>Summa</a:t>
            </a:r>
            <a:r>
              <a:rPr lang="ru-RU" sz="2000" dirty="0" smtClean="0"/>
              <a:t>;</a:t>
            </a:r>
            <a:endParaRPr lang="ru-RU" sz="2000" dirty="0"/>
          </a:p>
          <a:p>
            <a:r>
              <a:rPr lang="ru-RU" sz="2000" dirty="0"/>
              <a:t>   </a:t>
            </a:r>
            <a:r>
              <a:rPr lang="ru-RU" sz="2000" b="1" dirty="0" err="1"/>
              <a:t>var</a:t>
            </a:r>
            <a:r>
              <a:rPr lang="ru-RU" sz="2000" dirty="0"/>
              <a:t> </a:t>
            </a:r>
            <a:r>
              <a:rPr lang="en-US" sz="2000" dirty="0" smtClean="0"/>
              <a:t>k, x, S: integer; </a:t>
            </a:r>
            <a:endParaRPr lang="ru-RU" sz="2000" dirty="0"/>
          </a:p>
          <a:p>
            <a:r>
              <a:rPr lang="ru-RU" sz="2000" b="1" dirty="0" err="1"/>
              <a:t>begin</a:t>
            </a:r>
            <a:endParaRPr lang="ru-RU" sz="2000" b="1" dirty="0"/>
          </a:p>
          <a:p>
            <a:r>
              <a:rPr lang="en-US" sz="2000" dirty="0" smtClean="0"/>
              <a:t>   S </a:t>
            </a:r>
            <a:r>
              <a:rPr lang="en-US" sz="2000" dirty="0"/>
              <a:t>:= </a:t>
            </a:r>
            <a:r>
              <a:rPr lang="en-US" sz="2000" dirty="0" smtClean="0"/>
              <a:t>0;</a:t>
            </a:r>
            <a:endParaRPr lang="en-US" sz="2000" dirty="0"/>
          </a:p>
          <a:p>
            <a:r>
              <a:rPr lang="en-US" sz="2000" dirty="0"/>
              <a:t>   </a:t>
            </a:r>
            <a:r>
              <a:rPr lang="en-US" sz="2000" b="1" dirty="0" smtClean="0"/>
              <a:t>for</a:t>
            </a:r>
            <a:r>
              <a:rPr lang="en-US" sz="2000" dirty="0" smtClean="0"/>
              <a:t> k :=  0 </a:t>
            </a:r>
            <a:r>
              <a:rPr lang="en-US" sz="2000" b="1" dirty="0" smtClean="0"/>
              <a:t>to </a:t>
            </a:r>
            <a:r>
              <a:rPr lang="en-US" sz="2000" dirty="0" smtClean="0"/>
              <a:t>4 </a:t>
            </a:r>
            <a:r>
              <a:rPr lang="en-US" sz="2000" b="1" dirty="0" smtClean="0"/>
              <a:t>do</a:t>
            </a:r>
            <a:endParaRPr lang="en-US" sz="2000" b="1" dirty="0"/>
          </a:p>
          <a:p>
            <a:r>
              <a:rPr lang="en-US" sz="2000" dirty="0"/>
              <a:t>   </a:t>
            </a:r>
            <a:r>
              <a:rPr lang="en-US" sz="2000" b="1" dirty="0"/>
              <a:t>begin </a:t>
            </a:r>
          </a:p>
          <a:p>
            <a:r>
              <a:rPr lang="en-US" sz="2000" dirty="0"/>
              <a:t>       </a:t>
            </a:r>
            <a:r>
              <a:rPr lang="en-US" sz="2000" dirty="0" smtClean="0"/>
              <a:t>x </a:t>
            </a:r>
            <a:r>
              <a:rPr lang="en-US" sz="2000" dirty="0"/>
              <a:t>:= </a:t>
            </a:r>
            <a:r>
              <a:rPr lang="en-US" sz="2000" dirty="0" smtClean="0"/>
              <a:t>k </a:t>
            </a:r>
            <a:r>
              <a:rPr lang="en-US" sz="2000" dirty="0"/>
              <a:t>* </a:t>
            </a:r>
            <a:r>
              <a:rPr lang="en-US" sz="2000" dirty="0" smtClean="0"/>
              <a:t>3 </a:t>
            </a:r>
            <a:r>
              <a:rPr lang="en-US" sz="2000" dirty="0"/>
              <a:t>+ </a:t>
            </a:r>
            <a:r>
              <a:rPr lang="en-US" sz="2000" dirty="0" smtClean="0"/>
              <a:t>2; </a:t>
            </a:r>
            <a:endParaRPr lang="en-US" sz="2000" dirty="0"/>
          </a:p>
          <a:p>
            <a:r>
              <a:rPr lang="en-US" sz="2000" dirty="0"/>
              <a:t>       </a:t>
            </a:r>
            <a:r>
              <a:rPr lang="en-US" sz="2000" dirty="0" smtClean="0"/>
              <a:t>S </a:t>
            </a:r>
            <a:r>
              <a:rPr lang="en-US" sz="2000" dirty="0"/>
              <a:t>:= </a:t>
            </a:r>
            <a:r>
              <a:rPr lang="en-US" sz="2000" dirty="0" smtClean="0"/>
              <a:t>S + x</a:t>
            </a:r>
            <a:endParaRPr lang="en-US" sz="2000" dirty="0"/>
          </a:p>
          <a:p>
            <a:r>
              <a:rPr lang="en-US" sz="2000" dirty="0"/>
              <a:t>   </a:t>
            </a:r>
            <a:r>
              <a:rPr lang="en-US" sz="2000" b="1" dirty="0"/>
              <a:t>end</a:t>
            </a:r>
            <a:r>
              <a:rPr lang="en-US" sz="2000" dirty="0"/>
              <a:t>;</a:t>
            </a:r>
          </a:p>
          <a:p>
            <a:r>
              <a:rPr lang="en-US" sz="2000" dirty="0"/>
              <a:t>   </a:t>
            </a:r>
            <a:r>
              <a:rPr lang="en-US" sz="2000" dirty="0" err="1"/>
              <a:t>writeln</a:t>
            </a:r>
            <a:r>
              <a:rPr lang="en-US" sz="2000" dirty="0"/>
              <a:t> </a:t>
            </a:r>
            <a:r>
              <a:rPr lang="en-US" sz="2000" dirty="0" smtClean="0"/>
              <a:t>(S)</a:t>
            </a:r>
            <a:endParaRPr lang="en-US" sz="2000" dirty="0"/>
          </a:p>
          <a:p>
            <a:r>
              <a:rPr lang="ru-RU" sz="2000" b="1" dirty="0" err="1"/>
              <a:t>end</a:t>
            </a:r>
            <a:r>
              <a:rPr lang="ru-RU" sz="2000" b="1" dirty="0" smtClean="0"/>
              <a:t>.</a:t>
            </a:r>
          </a:p>
          <a:p>
            <a:endParaRPr lang="en-US" sz="2000" b="1" dirty="0"/>
          </a:p>
          <a:p>
            <a:pPr algn="just"/>
            <a:r>
              <a:rPr lang="ru-RU" sz="2000" dirty="0" smtClean="0"/>
              <a:t>Определите, что будет </a:t>
            </a:r>
            <a:r>
              <a:rPr lang="ru-RU" sz="2000" dirty="0"/>
              <a:t>напечатано в результате </a:t>
            </a:r>
            <a:r>
              <a:rPr lang="ru-RU" sz="2000" dirty="0" smtClean="0"/>
              <a:t>выполнения программы.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Трассировочная таблица второго вида 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67545" y="2708920"/>
            <a:ext cx="2448271" cy="38164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ru-RU" sz="2000" b="1" dirty="0" err="1"/>
              <a:t>program</a:t>
            </a:r>
            <a:r>
              <a:rPr lang="ru-RU" sz="2000" dirty="0"/>
              <a:t> </a:t>
            </a:r>
            <a:r>
              <a:rPr lang="en-US" sz="2000" dirty="0"/>
              <a:t>Summa</a:t>
            </a:r>
            <a:r>
              <a:rPr lang="ru-RU" sz="2000" dirty="0"/>
              <a:t>;</a:t>
            </a:r>
          </a:p>
          <a:p>
            <a:r>
              <a:rPr lang="ru-RU" sz="2000" dirty="0"/>
              <a:t>   </a:t>
            </a:r>
            <a:r>
              <a:rPr lang="ru-RU" sz="2000" b="1" dirty="0" err="1"/>
              <a:t>var</a:t>
            </a:r>
            <a:r>
              <a:rPr lang="ru-RU" sz="2000" dirty="0"/>
              <a:t> </a:t>
            </a:r>
            <a:r>
              <a:rPr lang="en-US" sz="2000" dirty="0"/>
              <a:t>k, x, S: integer; </a:t>
            </a:r>
            <a:endParaRPr lang="ru-RU" sz="2000" dirty="0"/>
          </a:p>
          <a:p>
            <a:r>
              <a:rPr lang="ru-RU" sz="2000" b="1" dirty="0" err="1"/>
              <a:t>begin</a:t>
            </a:r>
            <a:endParaRPr lang="ru-RU" sz="2000" b="1" dirty="0"/>
          </a:p>
          <a:p>
            <a:r>
              <a:rPr lang="en-US" sz="2000" dirty="0"/>
              <a:t>   S := 0;</a:t>
            </a:r>
          </a:p>
          <a:p>
            <a:r>
              <a:rPr lang="en-US" sz="2000" dirty="0"/>
              <a:t>   </a:t>
            </a:r>
            <a:r>
              <a:rPr lang="en-US" sz="2000" b="1" dirty="0"/>
              <a:t>for</a:t>
            </a:r>
            <a:r>
              <a:rPr lang="en-US" sz="2000" dirty="0"/>
              <a:t> k </a:t>
            </a:r>
            <a:r>
              <a:rPr lang="en-US" sz="2000" dirty="0" smtClean="0"/>
              <a:t>:= </a:t>
            </a:r>
            <a:r>
              <a:rPr lang="en-US" sz="2000" dirty="0"/>
              <a:t>0 </a:t>
            </a:r>
            <a:r>
              <a:rPr lang="en-US" sz="2000" b="1" dirty="0"/>
              <a:t>to </a:t>
            </a:r>
            <a:r>
              <a:rPr lang="ru-RU" sz="2000" dirty="0" smtClean="0"/>
              <a:t>4</a:t>
            </a:r>
            <a:r>
              <a:rPr lang="en-US" sz="2000" dirty="0" smtClean="0"/>
              <a:t> </a:t>
            </a:r>
            <a:r>
              <a:rPr lang="en-US" sz="2000" b="1" dirty="0"/>
              <a:t>do</a:t>
            </a:r>
          </a:p>
          <a:p>
            <a:r>
              <a:rPr lang="en-US" sz="2000" dirty="0"/>
              <a:t>   </a:t>
            </a:r>
            <a:r>
              <a:rPr lang="en-US" sz="2000" b="1" dirty="0"/>
              <a:t>begin </a:t>
            </a:r>
          </a:p>
          <a:p>
            <a:r>
              <a:rPr lang="en-US" sz="2000" dirty="0"/>
              <a:t>       x := </a:t>
            </a:r>
            <a:r>
              <a:rPr lang="en-US" sz="2000" dirty="0" smtClean="0"/>
              <a:t>k </a:t>
            </a:r>
            <a:r>
              <a:rPr lang="en-US" sz="2000" dirty="0"/>
              <a:t>* </a:t>
            </a:r>
            <a:r>
              <a:rPr lang="en-US" sz="2000" dirty="0" smtClean="0"/>
              <a:t>3 </a:t>
            </a:r>
            <a:r>
              <a:rPr lang="en-US" sz="2000" dirty="0"/>
              <a:t>+ </a:t>
            </a:r>
            <a:r>
              <a:rPr lang="en-US" sz="2000" dirty="0" smtClean="0"/>
              <a:t>2; </a:t>
            </a:r>
            <a:endParaRPr lang="en-US" sz="2000" dirty="0"/>
          </a:p>
          <a:p>
            <a:r>
              <a:rPr lang="en-US" sz="2000" dirty="0"/>
              <a:t>       S := S + x</a:t>
            </a:r>
          </a:p>
          <a:p>
            <a:r>
              <a:rPr lang="en-US" sz="2000" dirty="0"/>
              <a:t>   </a:t>
            </a:r>
            <a:r>
              <a:rPr lang="en-US" sz="2000" b="1" dirty="0"/>
              <a:t>end</a:t>
            </a:r>
            <a:r>
              <a:rPr lang="en-US" sz="2000" dirty="0"/>
              <a:t>;</a:t>
            </a:r>
          </a:p>
          <a:p>
            <a:r>
              <a:rPr lang="en-US" sz="2000" dirty="0"/>
              <a:t>   </a:t>
            </a:r>
            <a:r>
              <a:rPr lang="en-US" sz="2000" dirty="0" err="1"/>
              <a:t>writeln</a:t>
            </a:r>
            <a:r>
              <a:rPr lang="en-US" sz="2000" dirty="0"/>
              <a:t> (S)</a:t>
            </a:r>
          </a:p>
          <a:p>
            <a:r>
              <a:rPr lang="ru-RU" sz="2000" b="1" dirty="0" err="1"/>
              <a:t>end</a:t>
            </a:r>
            <a:r>
              <a:rPr lang="ru-RU" sz="2000" b="1" dirty="0"/>
              <a:t>.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3624452" y="1096875"/>
            <a:ext cx="5052004" cy="647275"/>
            <a:chOff x="3624452" y="1096875"/>
            <a:chExt cx="5052004" cy="647275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624452" y="1096875"/>
              <a:ext cx="2664296" cy="64727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Результат в КТ</a:t>
              </a:r>
              <a:endParaRPr lang="ru-RU" sz="2000" dirty="0"/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6287492" y="1096875"/>
              <a:ext cx="2388964" cy="647275"/>
              <a:chOff x="6300192" y="1096875"/>
              <a:chExt cx="2160000" cy="647275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6300192" y="1096875"/>
                <a:ext cx="720000" cy="64727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en-US" sz="2000" dirty="0" smtClean="0"/>
                  <a:t>k</a:t>
                </a:r>
                <a:endParaRPr lang="ru-RU" sz="2000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7020192" y="1096875"/>
                <a:ext cx="720000" cy="64727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en-US" sz="2000" dirty="0" smtClean="0"/>
                  <a:t>x</a:t>
                </a:r>
                <a:endParaRPr lang="ru-RU" sz="2000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7740192" y="1096875"/>
                <a:ext cx="720000" cy="64727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en-US" sz="2000" dirty="0" smtClean="0"/>
                  <a:t>S</a:t>
                </a:r>
                <a:endParaRPr lang="ru-RU" sz="2000" dirty="0"/>
              </a:p>
            </p:txBody>
          </p:sp>
        </p:grpSp>
      </p:grpSp>
      <p:grpSp>
        <p:nvGrpSpPr>
          <p:cNvPr id="37" name="Группа 36"/>
          <p:cNvGrpSpPr/>
          <p:nvPr/>
        </p:nvGrpSpPr>
        <p:grpSpPr>
          <a:xfrm>
            <a:off x="3624452" y="1738411"/>
            <a:ext cx="5052004" cy="362289"/>
            <a:chOff x="3624452" y="1738411"/>
            <a:chExt cx="5052004" cy="36228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624452" y="1739077"/>
              <a:ext cx="2664296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ru-RU" sz="2000" dirty="0" smtClean="0"/>
                <a:t>Начальные значения</a:t>
              </a:r>
              <a:endParaRPr lang="ru-RU" sz="2000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288748" y="1738411"/>
              <a:ext cx="795065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–</a:t>
              </a:r>
              <a:endParaRPr lang="ru-RU" sz="2000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7083813" y="1739077"/>
              <a:ext cx="796321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/>
                <a:t>–</a:t>
              </a:r>
              <a:endParaRPr lang="ru-RU" sz="2000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880134" y="1739077"/>
              <a:ext cx="796322" cy="36162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0</a:t>
              </a:r>
              <a:endParaRPr lang="ru-RU" sz="2000" dirty="0"/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624451" y="2462322"/>
            <a:ext cx="5052006" cy="283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dirty="0"/>
              <a:t>Построим трассировочную таблицу второго вида, отражая </a:t>
            </a:r>
            <a:r>
              <a:rPr lang="ru-RU" sz="2000" dirty="0" smtClean="0"/>
              <a:t>в</a:t>
            </a:r>
            <a:r>
              <a:rPr lang="en-US" sz="2000" dirty="0" smtClean="0"/>
              <a:t> </a:t>
            </a:r>
            <a:r>
              <a:rPr lang="ru-RU" sz="2000" dirty="0" smtClean="0"/>
              <a:t>каждой </a:t>
            </a:r>
            <a:r>
              <a:rPr lang="ru-RU" sz="2000" dirty="0"/>
              <a:t>строке результат группы действий. Группу действий </a:t>
            </a:r>
            <a:r>
              <a:rPr lang="ru-RU" sz="2000" dirty="0" smtClean="0"/>
              <a:t>ограничим </a:t>
            </a:r>
            <a:r>
              <a:rPr lang="ru-RU" sz="2000" i="1" dirty="0" smtClean="0"/>
              <a:t>контрольной точкой</a:t>
            </a:r>
            <a:r>
              <a:rPr lang="en-US" sz="2000" i="1" dirty="0" smtClean="0"/>
              <a:t> </a:t>
            </a:r>
            <a:r>
              <a:rPr lang="en-US" sz="2000" dirty="0" smtClean="0"/>
              <a:t>(</a:t>
            </a:r>
            <a:r>
              <a:rPr lang="ru-RU" sz="2000" i="1" dirty="0" smtClean="0"/>
              <a:t>КТ</a:t>
            </a:r>
            <a:r>
              <a:rPr lang="en-US" sz="2000" dirty="0" smtClean="0"/>
              <a:t>)</a:t>
            </a:r>
            <a:r>
              <a:rPr lang="ru-RU" sz="2000" dirty="0" smtClean="0"/>
              <a:t>: </a:t>
            </a:r>
            <a:r>
              <a:rPr lang="ru-RU" sz="2000" dirty="0"/>
              <a:t>выполнение алгоритма </a:t>
            </a:r>
            <a:r>
              <a:rPr lang="ru-RU" sz="2000" dirty="0" smtClean="0"/>
              <a:t>продолжается</a:t>
            </a:r>
            <a:r>
              <a:rPr lang="en-US" sz="2000" dirty="0" smtClean="0"/>
              <a:t> </a:t>
            </a:r>
            <a:r>
              <a:rPr lang="ru-RU" sz="2000" dirty="0" smtClean="0"/>
              <a:t>до </a:t>
            </a:r>
            <a:r>
              <a:rPr lang="ru-RU" sz="2000" dirty="0"/>
              <a:t>контрольной точки и приостанавливается после </a:t>
            </a:r>
            <a:r>
              <a:rPr lang="ru-RU" sz="2000" dirty="0" smtClean="0"/>
              <a:t>выполнения</a:t>
            </a:r>
            <a:r>
              <a:rPr lang="en-US" sz="2000" dirty="0" smtClean="0"/>
              <a:t> </a:t>
            </a:r>
            <a:r>
              <a:rPr lang="ru-RU" sz="2000" dirty="0" smtClean="0"/>
              <a:t>отмеченной </a:t>
            </a:r>
            <a:r>
              <a:rPr lang="ru-RU" sz="2000" dirty="0"/>
              <a:t>ею строки.</a:t>
            </a:r>
          </a:p>
          <a:p>
            <a:pPr algn="just"/>
            <a:r>
              <a:rPr lang="ru-RU" sz="2000" dirty="0"/>
              <a:t>Будем считать, что контрольная точка </a:t>
            </a:r>
            <a:r>
              <a:rPr lang="ru-RU" sz="2000" dirty="0" smtClean="0"/>
              <a:t>поставлена </a:t>
            </a:r>
            <a:r>
              <a:rPr lang="ru-RU" sz="2000" dirty="0"/>
              <a:t>на </a:t>
            </a:r>
            <a:r>
              <a:rPr lang="ru-RU" sz="2000" dirty="0" smtClean="0"/>
              <a:t>заголовке </a:t>
            </a:r>
            <a:r>
              <a:rPr lang="ru-RU" sz="2000" dirty="0"/>
              <a:t>цикла.</a:t>
            </a:r>
          </a:p>
        </p:txBody>
      </p:sp>
      <p:sp>
        <p:nvSpPr>
          <p:cNvPr id="101" name="Управляющая кнопка: возврат 100">
            <a:hlinkClick r:id="rId2" action="ppaction://hlinksldjump" highlightClick="1"/>
          </p:cNvPr>
          <p:cNvSpPr/>
          <p:nvPr/>
        </p:nvSpPr>
        <p:spPr>
          <a:xfrm>
            <a:off x="8244408" y="5986245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3" name="Группа 102"/>
          <p:cNvGrpSpPr/>
          <p:nvPr/>
        </p:nvGrpSpPr>
        <p:grpSpPr>
          <a:xfrm>
            <a:off x="3624452" y="2100700"/>
            <a:ext cx="5052004" cy="362289"/>
            <a:chOff x="3624452" y="1738411"/>
            <a:chExt cx="5052004" cy="362289"/>
          </a:xfrm>
          <a:solidFill>
            <a:schemeClr val="bg1"/>
          </a:solidFill>
        </p:grpSpPr>
        <p:sp>
          <p:nvSpPr>
            <p:cNvPr id="104" name="Прямоугольник 103"/>
            <p:cNvSpPr/>
            <p:nvPr/>
          </p:nvSpPr>
          <p:spPr>
            <a:xfrm>
              <a:off x="3624452" y="1739077"/>
              <a:ext cx="2664296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</a:t>
              </a:r>
              <a:endParaRPr lang="ru-RU" sz="2000" dirty="0"/>
            </a:p>
          </p:txBody>
        </p:sp>
        <p:sp>
          <p:nvSpPr>
            <p:cNvPr id="105" name="Прямоугольник 104"/>
            <p:cNvSpPr/>
            <p:nvPr/>
          </p:nvSpPr>
          <p:spPr>
            <a:xfrm>
              <a:off x="6288748" y="1738411"/>
              <a:ext cx="795065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0</a:t>
              </a:r>
              <a:endParaRPr lang="ru-RU" sz="2000" dirty="0"/>
            </a:p>
          </p:txBody>
        </p:sp>
        <p:sp>
          <p:nvSpPr>
            <p:cNvPr id="106" name="Прямоугольник 105"/>
            <p:cNvSpPr/>
            <p:nvPr/>
          </p:nvSpPr>
          <p:spPr>
            <a:xfrm>
              <a:off x="7083813" y="1739077"/>
              <a:ext cx="796321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2</a:t>
              </a:r>
              <a:endParaRPr lang="ru-RU" sz="2000" dirty="0"/>
            </a:p>
          </p:txBody>
        </p:sp>
        <p:sp>
          <p:nvSpPr>
            <p:cNvPr id="107" name="Прямоугольник 106"/>
            <p:cNvSpPr/>
            <p:nvPr/>
          </p:nvSpPr>
          <p:spPr>
            <a:xfrm>
              <a:off x="7880134" y="1739077"/>
              <a:ext cx="796322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2</a:t>
              </a:r>
              <a:endParaRPr lang="ru-RU" sz="2000" dirty="0"/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3624452" y="2462822"/>
            <a:ext cx="5052004" cy="362289"/>
            <a:chOff x="3624452" y="1738411"/>
            <a:chExt cx="5052004" cy="362289"/>
          </a:xfrm>
          <a:solidFill>
            <a:schemeClr val="bg1"/>
          </a:solidFill>
        </p:grpSpPr>
        <p:sp>
          <p:nvSpPr>
            <p:cNvPr id="109" name="Прямоугольник 108"/>
            <p:cNvSpPr/>
            <p:nvPr/>
          </p:nvSpPr>
          <p:spPr>
            <a:xfrm>
              <a:off x="3624452" y="1739077"/>
              <a:ext cx="2664296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2</a:t>
              </a:r>
              <a:endParaRPr lang="ru-RU" sz="2000" dirty="0"/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6288748" y="1738411"/>
              <a:ext cx="795065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</a:t>
              </a:r>
              <a:endParaRPr lang="ru-RU" sz="2000" dirty="0"/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7083813" y="1739077"/>
              <a:ext cx="796321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5</a:t>
              </a:r>
              <a:endParaRPr lang="ru-RU" sz="2000" dirty="0"/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7880134" y="1739077"/>
              <a:ext cx="796322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7</a:t>
              </a:r>
              <a:endParaRPr lang="ru-RU" sz="2000" dirty="0"/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3624452" y="2824944"/>
            <a:ext cx="5052004" cy="362289"/>
            <a:chOff x="3624452" y="1738411"/>
            <a:chExt cx="5052004" cy="362289"/>
          </a:xfrm>
          <a:solidFill>
            <a:schemeClr val="bg1"/>
          </a:solidFill>
        </p:grpSpPr>
        <p:sp>
          <p:nvSpPr>
            <p:cNvPr id="114" name="Прямоугольник 113"/>
            <p:cNvSpPr/>
            <p:nvPr/>
          </p:nvSpPr>
          <p:spPr>
            <a:xfrm>
              <a:off x="3624452" y="1739077"/>
              <a:ext cx="2664296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</a:t>
              </a:r>
              <a:endParaRPr lang="ru-RU" sz="2000" dirty="0"/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6288748" y="1738411"/>
              <a:ext cx="795065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2</a:t>
              </a:r>
              <a:endParaRPr lang="ru-RU" sz="2000" dirty="0"/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7083813" y="1739077"/>
              <a:ext cx="796321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8</a:t>
              </a:r>
              <a:endParaRPr lang="ru-RU" sz="2000" dirty="0"/>
            </a:p>
          </p:txBody>
        </p:sp>
        <p:sp>
          <p:nvSpPr>
            <p:cNvPr id="117" name="Прямоугольник 116"/>
            <p:cNvSpPr/>
            <p:nvPr/>
          </p:nvSpPr>
          <p:spPr>
            <a:xfrm>
              <a:off x="7880134" y="1739077"/>
              <a:ext cx="796322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15</a:t>
              </a:r>
              <a:endParaRPr lang="ru-RU" sz="2000" dirty="0"/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3624452" y="3187066"/>
            <a:ext cx="5052004" cy="362289"/>
            <a:chOff x="3624452" y="1738411"/>
            <a:chExt cx="5052004" cy="362289"/>
          </a:xfrm>
          <a:solidFill>
            <a:schemeClr val="bg1"/>
          </a:solidFill>
        </p:grpSpPr>
        <p:sp>
          <p:nvSpPr>
            <p:cNvPr id="119" name="Прямоугольник 118"/>
            <p:cNvSpPr/>
            <p:nvPr/>
          </p:nvSpPr>
          <p:spPr>
            <a:xfrm>
              <a:off x="3624452" y="1739077"/>
              <a:ext cx="2664296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4</a:t>
              </a:r>
              <a:endParaRPr lang="ru-RU" sz="2000" dirty="0"/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6288748" y="1738411"/>
              <a:ext cx="795065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3</a:t>
              </a:r>
              <a:endParaRPr lang="ru-RU" sz="2000" dirty="0"/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7083813" y="1739077"/>
              <a:ext cx="796321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11</a:t>
              </a:r>
              <a:endParaRPr lang="ru-RU" sz="2000" dirty="0"/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7880134" y="1739077"/>
              <a:ext cx="796322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26</a:t>
              </a:r>
              <a:endParaRPr lang="ru-RU" sz="2000" dirty="0"/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3624452" y="3549190"/>
            <a:ext cx="5052004" cy="362289"/>
            <a:chOff x="3624452" y="1738411"/>
            <a:chExt cx="5052004" cy="362289"/>
          </a:xfrm>
          <a:solidFill>
            <a:schemeClr val="bg1"/>
          </a:solidFill>
        </p:grpSpPr>
        <p:sp>
          <p:nvSpPr>
            <p:cNvPr id="124" name="Прямоугольник 123"/>
            <p:cNvSpPr/>
            <p:nvPr/>
          </p:nvSpPr>
          <p:spPr>
            <a:xfrm>
              <a:off x="3624452" y="1739077"/>
              <a:ext cx="2664296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5</a:t>
              </a:r>
              <a:endParaRPr lang="ru-RU" sz="2000" dirty="0"/>
            </a:p>
          </p:txBody>
        </p:sp>
        <p:sp>
          <p:nvSpPr>
            <p:cNvPr id="125" name="Прямоугольник 124"/>
            <p:cNvSpPr/>
            <p:nvPr/>
          </p:nvSpPr>
          <p:spPr>
            <a:xfrm>
              <a:off x="6288748" y="1738411"/>
              <a:ext cx="795065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4</a:t>
              </a:r>
              <a:endParaRPr lang="ru-RU" sz="2000" dirty="0"/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7083813" y="1739077"/>
              <a:ext cx="796321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14</a:t>
              </a:r>
              <a:endParaRPr lang="ru-RU" sz="2000" dirty="0"/>
            </a:p>
          </p:txBody>
        </p:sp>
        <p:sp>
          <p:nvSpPr>
            <p:cNvPr id="127" name="Прямоугольник 126"/>
            <p:cNvSpPr/>
            <p:nvPr/>
          </p:nvSpPr>
          <p:spPr>
            <a:xfrm>
              <a:off x="7880134" y="1739077"/>
              <a:ext cx="796322" cy="361623"/>
            </a:xfrm>
            <a:prstGeom prst="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36000" tIns="36000" rIns="36000" bIns="36000" rtlCol="0" anchor="ctr"/>
            <a:lstStyle/>
            <a:p>
              <a:pPr algn="ctr"/>
              <a:r>
                <a:rPr lang="en-US" sz="2000" dirty="0" smtClean="0"/>
                <a:t>40</a:t>
              </a:r>
              <a:endParaRPr lang="ru-RU" sz="2000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642117" y="5986245"/>
            <a:ext cx="4403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Ответ:</a:t>
            </a:r>
            <a:r>
              <a:rPr lang="ru-RU" sz="2000" dirty="0" smtClean="0"/>
              <a:t> </a:t>
            </a:r>
            <a:r>
              <a:rPr lang="en-US" sz="2000" dirty="0" smtClean="0"/>
              <a:t>S = 40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5844083" y="1348504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539552" y="4077072"/>
            <a:ext cx="144016" cy="1440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09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3" grpId="0" animBg="1"/>
      <p:bldP spid="102" grpId="0" animBg="1"/>
      <p:bldP spid="102" grpId="1" animBg="1"/>
      <p:bldP spid="101" grpId="0" animBg="1"/>
      <p:bldP spid="9" grpId="0" animBg="1"/>
      <p:bldP spid="4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Другие приёмы анализа программ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987824" y="1052513"/>
            <a:ext cx="5760640" cy="792311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/>
              <a:t>Пример 3. </a:t>
            </a:r>
            <a:r>
              <a:rPr lang="ru-RU" dirty="0"/>
              <a:t>Определите, какое число будет напечатано в результате </a:t>
            </a:r>
            <a:r>
              <a:rPr lang="ru-RU" dirty="0" smtClean="0"/>
              <a:t>выполнения</a:t>
            </a:r>
            <a:r>
              <a:rPr lang="en-US" dirty="0" smtClean="0"/>
              <a:t> </a:t>
            </a:r>
            <a:r>
              <a:rPr lang="ru-RU" dirty="0" smtClean="0"/>
              <a:t>программы.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632472" y="1772816"/>
            <a:ext cx="2664296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n, s: </a:t>
            </a:r>
            <a:r>
              <a:rPr lang="en-US" dirty="0" smtClean="0"/>
              <a:t>integer;</a:t>
            </a:r>
            <a:br>
              <a:rPr lang="en-US" dirty="0" smtClean="0"/>
            </a:br>
            <a:r>
              <a:rPr lang="en-US" b="1" dirty="0" smtClean="0"/>
              <a:t>begin</a:t>
            </a:r>
            <a:br>
              <a:rPr lang="en-US" b="1" dirty="0" smtClean="0"/>
            </a:br>
            <a:r>
              <a:rPr lang="en-US" b="1" dirty="0" smtClean="0"/>
              <a:t>   </a:t>
            </a:r>
            <a:r>
              <a:rPr lang="en-US" dirty="0" smtClean="0"/>
              <a:t>n </a:t>
            </a:r>
            <a:r>
              <a:rPr lang="en-US" dirty="0"/>
              <a:t>:= </a:t>
            </a:r>
            <a:r>
              <a:rPr lang="en-US" dirty="0" smtClean="0"/>
              <a:t>1;</a:t>
            </a:r>
            <a:br>
              <a:rPr lang="en-US" dirty="0" smtClean="0"/>
            </a:br>
            <a:r>
              <a:rPr lang="en-US" dirty="0" smtClean="0"/>
              <a:t>   s </a:t>
            </a:r>
            <a:r>
              <a:rPr lang="en-US" dirty="0"/>
              <a:t>:= </a:t>
            </a:r>
            <a:r>
              <a:rPr lang="en-US" dirty="0" smtClean="0"/>
              <a:t>0;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b="1" dirty="0" smtClean="0"/>
              <a:t>while </a:t>
            </a:r>
            <a:r>
              <a:rPr lang="en-US" dirty="0"/>
              <a:t>n &lt;= </a:t>
            </a:r>
            <a:r>
              <a:rPr lang="ru-RU" dirty="0" smtClean="0"/>
              <a:t>625</a:t>
            </a:r>
            <a:r>
              <a:rPr lang="en-US" dirty="0" smtClean="0"/>
              <a:t> </a:t>
            </a:r>
            <a:r>
              <a:rPr lang="en-US" b="1" dirty="0" smtClean="0"/>
              <a:t>do</a:t>
            </a:r>
            <a:br>
              <a:rPr lang="en-US" b="1" dirty="0" smtClean="0"/>
            </a:br>
            <a:r>
              <a:rPr lang="en-US" b="1" dirty="0" smtClean="0"/>
              <a:t>   begin</a:t>
            </a:r>
            <a:br>
              <a:rPr lang="en-US" b="1" dirty="0" smtClean="0"/>
            </a:br>
            <a:r>
              <a:rPr lang="en-US" b="1" dirty="0" smtClean="0"/>
              <a:t>        </a:t>
            </a:r>
            <a:r>
              <a:rPr lang="en-US" dirty="0" smtClean="0"/>
              <a:t>s </a:t>
            </a:r>
            <a:r>
              <a:rPr lang="en-US" dirty="0"/>
              <a:t>:= s + </a:t>
            </a:r>
            <a:r>
              <a:rPr lang="en-US" dirty="0" smtClean="0"/>
              <a:t>30;</a:t>
            </a:r>
            <a:br>
              <a:rPr lang="en-US" dirty="0" smtClean="0"/>
            </a:br>
            <a:r>
              <a:rPr lang="en-US" dirty="0" smtClean="0"/>
              <a:t>        n </a:t>
            </a:r>
            <a:r>
              <a:rPr lang="en-US" dirty="0"/>
              <a:t>:= n * </a:t>
            </a:r>
            <a:r>
              <a:rPr lang="en-US" dirty="0" smtClean="0"/>
              <a:t>5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b="1" dirty="0" smtClean="0"/>
              <a:t>end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   write(s)</a:t>
            </a:r>
            <a:br>
              <a:rPr lang="en-US" dirty="0" smtClean="0"/>
            </a:br>
            <a:r>
              <a:rPr lang="en-US" b="1" dirty="0" smtClean="0"/>
              <a:t>end</a:t>
            </a:r>
            <a:r>
              <a:rPr lang="en-US" dirty="0"/>
              <a:t>.</a:t>
            </a:r>
            <a:endParaRPr lang="ru-RU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16692" y="2708920"/>
            <a:ext cx="2831172" cy="38164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n, </a:t>
            </a:r>
            <a:r>
              <a:rPr lang="en-US" dirty="0" smtClean="0"/>
              <a:t>S: </a:t>
            </a:r>
            <a:r>
              <a:rPr lang="en-US" dirty="0"/>
              <a:t>integer;</a:t>
            </a:r>
            <a:br>
              <a:rPr lang="en-US" dirty="0"/>
            </a:br>
            <a:r>
              <a:rPr lang="en-US" b="1" dirty="0"/>
              <a:t>begin</a:t>
            </a:r>
            <a:br>
              <a:rPr lang="en-US" b="1" dirty="0"/>
            </a:br>
            <a:r>
              <a:rPr lang="en-US" b="1" dirty="0"/>
              <a:t>   </a:t>
            </a:r>
            <a:r>
              <a:rPr lang="en-US" dirty="0"/>
              <a:t>n := 1;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smtClean="0"/>
              <a:t>S </a:t>
            </a:r>
            <a:r>
              <a:rPr lang="en-US" dirty="0"/>
              <a:t>:= 0;</a:t>
            </a:r>
            <a:br>
              <a:rPr lang="en-US" dirty="0"/>
            </a:br>
            <a:r>
              <a:rPr lang="en-US" dirty="0"/>
              <a:t>   </a:t>
            </a:r>
            <a:r>
              <a:rPr lang="en-US" b="1" dirty="0"/>
              <a:t>while </a:t>
            </a:r>
            <a:r>
              <a:rPr lang="en-US" dirty="0"/>
              <a:t>n &lt;= </a:t>
            </a:r>
            <a:r>
              <a:rPr lang="ru-RU" dirty="0" smtClean="0"/>
              <a:t>625 </a:t>
            </a:r>
            <a:r>
              <a:rPr lang="en-US" b="1" dirty="0" smtClean="0"/>
              <a:t>do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   begin</a:t>
            </a:r>
            <a:br>
              <a:rPr lang="en-US" b="1" dirty="0"/>
            </a:br>
            <a:r>
              <a:rPr lang="en-US" b="1" dirty="0"/>
              <a:t>        </a:t>
            </a:r>
            <a:r>
              <a:rPr lang="en-US" dirty="0" smtClean="0"/>
              <a:t>S </a:t>
            </a:r>
            <a:r>
              <a:rPr lang="en-US" dirty="0"/>
              <a:t>:= </a:t>
            </a:r>
            <a:r>
              <a:rPr lang="en-US" dirty="0" smtClean="0"/>
              <a:t>S </a:t>
            </a:r>
            <a:r>
              <a:rPr lang="en-US" dirty="0"/>
              <a:t>+ 30;</a:t>
            </a:r>
            <a:br>
              <a:rPr lang="en-US" dirty="0"/>
            </a:br>
            <a:r>
              <a:rPr lang="en-US" dirty="0"/>
              <a:t>        n := n * 5</a:t>
            </a:r>
            <a:br>
              <a:rPr lang="en-US" dirty="0"/>
            </a:br>
            <a:r>
              <a:rPr lang="en-US" dirty="0"/>
              <a:t>   </a:t>
            </a:r>
            <a:r>
              <a:rPr lang="en-US" b="1" dirty="0"/>
              <a:t>end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   write(s)</a:t>
            </a:r>
            <a:br>
              <a:rPr lang="en-US" dirty="0"/>
            </a:br>
            <a:r>
              <a:rPr lang="en-US" b="1" dirty="0"/>
              <a:t>end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87824" y="1052736"/>
            <a:ext cx="5688633" cy="31683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b="1" dirty="0" smtClean="0"/>
              <a:t>Решение: </a:t>
            </a:r>
          </a:p>
          <a:p>
            <a:pPr algn="just"/>
            <a:r>
              <a:rPr lang="ru-RU" sz="2000" dirty="0" smtClean="0"/>
              <a:t>Выясним</a:t>
            </a:r>
            <a:r>
              <a:rPr lang="ru-RU" sz="2000" dirty="0"/>
              <a:t>, какую функцию выполняет каждая из переменных</a:t>
            </a:r>
            <a:r>
              <a:rPr lang="ru-RU" sz="2000" dirty="0" smtClean="0"/>
              <a:t>, задействованных </a:t>
            </a:r>
            <a:r>
              <a:rPr lang="ru-RU" sz="2000" dirty="0"/>
              <a:t>в </a:t>
            </a:r>
            <a:r>
              <a:rPr lang="ru-RU" sz="2000" dirty="0" smtClean="0"/>
              <a:t>программе</a:t>
            </a:r>
            <a:r>
              <a:rPr lang="en-US" sz="2000" dirty="0" smtClean="0"/>
              <a:t>.</a:t>
            </a:r>
          </a:p>
          <a:p>
            <a:pPr algn="just"/>
            <a:r>
              <a:rPr lang="ru-RU" sz="2000" dirty="0" smtClean="0"/>
              <a:t>Начальное </a:t>
            </a:r>
            <a:r>
              <a:rPr lang="ru-RU" sz="2000" dirty="0"/>
              <a:t>значение переменной </a:t>
            </a:r>
            <a:r>
              <a:rPr lang="ru-RU" sz="2000" i="1" dirty="0" smtClean="0"/>
              <a:t>S </a:t>
            </a:r>
            <a:r>
              <a:rPr lang="ru-RU" sz="2000" i="1" dirty="0"/>
              <a:t>= </a:t>
            </a:r>
            <a:r>
              <a:rPr lang="ru-RU" sz="2000" i="1" dirty="0" smtClean="0"/>
              <a:t>0</a:t>
            </a:r>
            <a:r>
              <a:rPr lang="ru-RU" sz="2000" dirty="0"/>
              <a:t>. При </a:t>
            </a:r>
            <a:r>
              <a:rPr lang="ru-RU" sz="2000" dirty="0" smtClean="0"/>
              <a:t>каждом выполнении </a:t>
            </a:r>
            <a:r>
              <a:rPr lang="ru-RU" sz="2000" dirty="0"/>
              <a:t>тела цикла </a:t>
            </a:r>
            <a:r>
              <a:rPr lang="en-US" sz="2000" i="1" dirty="0" smtClean="0"/>
              <a:t>S</a:t>
            </a:r>
            <a:r>
              <a:rPr lang="ru-RU" sz="2000" dirty="0" smtClean="0"/>
              <a:t> увеличивается на </a:t>
            </a:r>
            <a:r>
              <a:rPr lang="en-US" sz="2000" i="1" dirty="0" smtClean="0"/>
              <a:t>30</a:t>
            </a:r>
            <a:r>
              <a:rPr lang="ru-RU" sz="2000" dirty="0"/>
              <a:t>. Таким образом, искомое </a:t>
            </a:r>
            <a:r>
              <a:rPr lang="ru-RU" sz="2000" dirty="0" smtClean="0"/>
              <a:t>значение </a:t>
            </a:r>
            <a:r>
              <a:rPr lang="en-US" sz="2000" i="1" dirty="0" smtClean="0"/>
              <a:t>S = 30</a:t>
            </a:r>
            <a:r>
              <a:rPr lang="ru-RU" sz="2000" dirty="0" smtClean="0"/>
              <a:t> </a:t>
            </a:r>
            <a:r>
              <a:rPr lang="ru-RU" sz="2000" dirty="0"/>
              <a:t>∙ </a:t>
            </a:r>
            <a:r>
              <a:rPr lang="ru-RU" sz="2000" i="1" dirty="0"/>
              <a:t>k</a:t>
            </a:r>
            <a:r>
              <a:rPr lang="ru-RU" sz="2000" dirty="0"/>
              <a:t>, где </a:t>
            </a:r>
            <a:r>
              <a:rPr lang="ru-RU" sz="2000" i="1" dirty="0"/>
              <a:t>k</a:t>
            </a:r>
            <a:r>
              <a:rPr lang="ru-RU" sz="2000" dirty="0"/>
              <a:t> — число выполнений тела цикла.</a:t>
            </a:r>
          </a:p>
          <a:p>
            <a:pPr algn="just"/>
            <a:r>
              <a:rPr lang="ru-RU" sz="2000" dirty="0"/>
              <a:t>Начальное значение переменной </a:t>
            </a:r>
            <a:r>
              <a:rPr lang="ru-RU" sz="2000" i="1" dirty="0"/>
              <a:t>n = </a:t>
            </a:r>
            <a:r>
              <a:rPr lang="en-US" sz="2000" i="1" dirty="0" smtClean="0"/>
              <a:t>1</a:t>
            </a:r>
            <a:r>
              <a:rPr lang="ru-RU" sz="2000" dirty="0" smtClean="0"/>
              <a:t>. </a:t>
            </a:r>
            <a:r>
              <a:rPr lang="ru-RU" sz="2000" dirty="0"/>
              <a:t>При </a:t>
            </a:r>
            <a:r>
              <a:rPr lang="ru-RU" sz="2000" dirty="0" err="1" smtClean="0"/>
              <a:t>каж</a:t>
            </a:r>
            <a:r>
              <a:rPr lang="ru-RU" sz="2000" dirty="0" smtClean="0"/>
              <a:t>-дом выполнении </a:t>
            </a:r>
            <a:r>
              <a:rPr lang="ru-RU" sz="2000" dirty="0"/>
              <a:t>тела цикла </a:t>
            </a:r>
            <a:r>
              <a:rPr lang="ru-RU" sz="2000" dirty="0" smtClean="0"/>
              <a:t>значение </a:t>
            </a:r>
            <a:r>
              <a:rPr lang="en-US" sz="2000" i="1" dirty="0" smtClean="0"/>
              <a:t>n</a:t>
            </a:r>
            <a:r>
              <a:rPr lang="ru-RU" sz="2000" dirty="0" smtClean="0"/>
              <a:t> увеличивается в 5 раз, т.е. n </a:t>
            </a:r>
            <a:r>
              <a:rPr lang="ru-RU" sz="2000" dirty="0"/>
              <a:t>= </a:t>
            </a:r>
            <a:r>
              <a:rPr lang="ru-RU" sz="2000" dirty="0" smtClean="0"/>
              <a:t>5, 25, 125 …, 5</a:t>
            </a:r>
            <a:r>
              <a:rPr lang="ru-RU" sz="2000" baseline="30000" dirty="0" smtClean="0"/>
              <a:t>k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987824" y="4221088"/>
            <a:ext cx="5688633" cy="21042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dirty="0"/>
              <a:t>Выясним, при каком условии произойдёт выход из цикла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 smtClean="0"/>
              <a:t>Цикл </a:t>
            </a:r>
            <a:r>
              <a:rPr lang="ru-RU" sz="2000" dirty="0"/>
              <a:t>выполняется, пока </a:t>
            </a:r>
            <a:r>
              <a:rPr lang="en-US" sz="2000" i="1" dirty="0" smtClean="0"/>
              <a:t>n</a:t>
            </a:r>
            <a:r>
              <a:rPr lang="ru-RU" sz="2000" i="1" dirty="0" smtClean="0"/>
              <a:t> ≤</a:t>
            </a:r>
            <a:r>
              <a:rPr lang="en-US" sz="2000" i="1" dirty="0" smtClean="0"/>
              <a:t> </a:t>
            </a:r>
            <a:r>
              <a:rPr lang="ru-RU" sz="2000" i="1" dirty="0" smtClean="0"/>
              <a:t>625</a:t>
            </a:r>
            <a:r>
              <a:rPr lang="ru-RU" sz="2000" dirty="0" smtClean="0"/>
              <a:t>. Следовательно</a:t>
            </a:r>
            <a:r>
              <a:rPr lang="ru-RU" sz="2000" dirty="0"/>
              <a:t>, цикл </a:t>
            </a:r>
            <a:r>
              <a:rPr lang="ru-RU" sz="2000" dirty="0" smtClean="0"/>
              <a:t>завершится </a:t>
            </a:r>
            <a:r>
              <a:rPr lang="ru-RU" sz="2000" dirty="0"/>
              <a:t>при достижении </a:t>
            </a:r>
            <a:r>
              <a:rPr lang="en-US" sz="2000" i="1" dirty="0" smtClean="0"/>
              <a:t>S</a:t>
            </a:r>
            <a:r>
              <a:rPr lang="ru-RU" sz="2000" dirty="0" smtClean="0"/>
              <a:t> </a:t>
            </a:r>
            <a:r>
              <a:rPr lang="ru-RU" sz="2000" dirty="0"/>
              <a:t>значения, </a:t>
            </a:r>
            <a:r>
              <a:rPr lang="ru-RU" sz="2000" dirty="0" smtClean="0"/>
              <a:t>большего </a:t>
            </a:r>
            <a:r>
              <a:rPr lang="ru-RU" sz="2000" i="1" dirty="0" smtClean="0"/>
              <a:t>625 = 5</a:t>
            </a:r>
            <a:r>
              <a:rPr lang="ru-RU" sz="2000" i="1" baseline="30000" dirty="0" smtClean="0"/>
              <a:t>4</a:t>
            </a:r>
            <a:r>
              <a:rPr lang="ru-RU" sz="2000" dirty="0" smtClean="0"/>
              <a:t>, т.е. при </a:t>
            </a:r>
            <a:r>
              <a:rPr lang="en-US" sz="2000" i="1" dirty="0" smtClean="0"/>
              <a:t>n</a:t>
            </a:r>
            <a:r>
              <a:rPr lang="en-US" sz="2000" dirty="0" smtClean="0"/>
              <a:t> = </a:t>
            </a:r>
            <a:r>
              <a:rPr lang="ru-RU" sz="2000" i="1" dirty="0" smtClean="0"/>
              <a:t> 5</a:t>
            </a:r>
            <a:r>
              <a:rPr lang="en-US" sz="2000" b="1" i="1" baseline="30000" dirty="0" smtClean="0">
                <a:solidFill>
                  <a:srgbClr val="FF0000"/>
                </a:solidFill>
              </a:rPr>
              <a:t>5</a:t>
            </a:r>
            <a:r>
              <a:rPr lang="en-US" sz="2000" dirty="0" smtClean="0"/>
              <a:t>.</a:t>
            </a:r>
          </a:p>
          <a:p>
            <a:pPr algn="just"/>
            <a:r>
              <a:rPr lang="ru-RU" sz="2000" dirty="0" smtClean="0"/>
              <a:t>Таким образом цикл выполнится 5 раз. Следовательно, </a:t>
            </a:r>
            <a:r>
              <a:rPr lang="en-US" sz="2000" i="1" dirty="0" smtClean="0"/>
              <a:t>S = 30</a:t>
            </a:r>
            <a:r>
              <a:rPr lang="ru-RU" sz="2000" i="1" dirty="0" smtClean="0"/>
              <a:t> </a:t>
            </a:r>
            <a:r>
              <a:rPr lang="ru-RU" sz="2000" i="1" dirty="0"/>
              <a:t>∙ </a:t>
            </a:r>
            <a:r>
              <a:rPr lang="en-US" sz="2000" i="1" dirty="0" smtClean="0"/>
              <a:t>5 =150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96469" y="6125234"/>
            <a:ext cx="2160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Ответ:</a:t>
            </a:r>
            <a:r>
              <a:rPr lang="ru-RU" sz="2000" dirty="0" smtClean="0"/>
              <a:t> </a:t>
            </a:r>
            <a:r>
              <a:rPr lang="en-US" sz="2000" dirty="0" smtClean="0"/>
              <a:t>S = 150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534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179388" algn="just"/>
            <a:r>
              <a:rPr lang="ru-RU" dirty="0"/>
              <a:t>Компьютерную программу можно считать </a:t>
            </a:r>
            <a:r>
              <a:rPr lang="ru-RU" dirty="0" smtClean="0"/>
              <a:t>последовательностью </a:t>
            </a:r>
            <a:r>
              <a:rPr lang="ru-RU" dirty="0"/>
              <a:t>строк символов некоторого алфавита. Современные </a:t>
            </a:r>
            <a:r>
              <a:rPr lang="ru-RU" dirty="0" smtClean="0"/>
              <a:t>системы </a:t>
            </a:r>
            <a:r>
              <a:rPr lang="ru-RU" dirty="0" err="1" smtClean="0"/>
              <a:t>програм-мирования</a:t>
            </a:r>
            <a:r>
              <a:rPr lang="ru-RU" dirty="0" smtClean="0"/>
              <a:t> </a:t>
            </a:r>
            <a:r>
              <a:rPr lang="ru-RU" dirty="0"/>
              <a:t>и языки допускают использование </a:t>
            </a:r>
            <a:r>
              <a:rPr lang="ru-RU" dirty="0" smtClean="0"/>
              <a:t>визуальных </a:t>
            </a:r>
            <a:r>
              <a:rPr lang="ru-RU" dirty="0"/>
              <a:t>элементов (окон, иконок и др.) для построения </a:t>
            </a:r>
            <a:r>
              <a:rPr lang="ru-RU" dirty="0" smtClean="0"/>
              <a:t>программ и создания </a:t>
            </a:r>
            <a:r>
              <a:rPr lang="ru-RU" dirty="0"/>
              <a:t>интерфейса пользователя. Тем не менее</a:t>
            </a:r>
            <a:r>
              <a:rPr lang="ru-RU" dirty="0" smtClean="0"/>
              <a:t>, основная</a:t>
            </a:r>
            <a:r>
              <a:rPr lang="ru-RU" dirty="0"/>
              <a:t>, алгоритмическая часть любой программы строится </a:t>
            </a:r>
            <a:r>
              <a:rPr lang="ru-RU" dirty="0" smtClean="0"/>
              <a:t>с использованием </a:t>
            </a:r>
            <a:r>
              <a:rPr lang="ru-RU" dirty="0"/>
              <a:t>символьных </a:t>
            </a:r>
            <a:r>
              <a:rPr lang="ru-RU"/>
              <a:t>средств</a:t>
            </a:r>
            <a:r>
              <a:rPr lang="ru-RU" smtClean="0"/>
              <a:t>.</a:t>
            </a:r>
          </a:p>
          <a:p>
            <a:pPr indent="179388" algn="just"/>
            <a:endParaRPr lang="ru-RU" dirty="0" smtClean="0"/>
          </a:p>
          <a:p>
            <a:pPr indent="179388" algn="just"/>
            <a:r>
              <a:rPr lang="ru-RU" dirty="0" smtClean="0"/>
              <a:t>Компьютер </a:t>
            </a:r>
            <a:r>
              <a:rPr lang="ru-RU" dirty="0"/>
              <a:t>оперирует только одним видом данных </a:t>
            </a:r>
            <a:r>
              <a:rPr lang="ru-RU" dirty="0" smtClean="0"/>
              <a:t>– отдельными </a:t>
            </a:r>
            <a:r>
              <a:rPr lang="ru-RU" dirty="0"/>
              <a:t>битами, или двоичными цифрами. Задачи, </a:t>
            </a:r>
            <a:r>
              <a:rPr lang="ru-RU" dirty="0" smtClean="0"/>
              <a:t>решаемые с </a:t>
            </a:r>
            <a:r>
              <a:rPr lang="ru-RU" dirty="0"/>
              <a:t>помощью компьютера, оперируют данными, имеющими </a:t>
            </a:r>
            <a:r>
              <a:rPr lang="ru-RU" dirty="0" smtClean="0"/>
              <a:t>форму чисел</a:t>
            </a:r>
            <a:r>
              <a:rPr lang="ru-RU" dirty="0"/>
              <a:t>, символов, текстов и более сложных структур. </a:t>
            </a:r>
            <a:r>
              <a:rPr lang="ru-RU" dirty="0" smtClean="0"/>
              <a:t>Алгоритмы для </a:t>
            </a:r>
            <a:r>
              <a:rPr lang="ru-RU" dirty="0"/>
              <a:t>обработки этих данных создаются с учётом их структуры </a:t>
            </a:r>
            <a:r>
              <a:rPr lang="ru-RU" dirty="0" smtClean="0"/>
              <a:t>– множества </a:t>
            </a:r>
            <a:r>
              <a:rPr lang="ru-RU" dirty="0"/>
              <a:t>элементов данных и множества связей между ними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52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273050" algn="just"/>
            <a:r>
              <a:rPr lang="ru-RU" dirty="0" smtClean="0"/>
              <a:t>Различают </a:t>
            </a:r>
            <a:r>
              <a:rPr lang="ru-RU" dirty="0"/>
              <a:t>простые и сложные структуры данных. </a:t>
            </a:r>
            <a:r>
              <a:rPr lang="ru-RU" dirty="0" smtClean="0"/>
              <a:t>Простые структуры </a:t>
            </a:r>
            <a:r>
              <a:rPr lang="ru-RU" dirty="0"/>
              <a:t>данных не могут быть разделены на составные </a:t>
            </a:r>
            <a:r>
              <a:rPr lang="ru-RU" dirty="0" smtClean="0"/>
              <a:t>части больше</a:t>
            </a:r>
            <a:r>
              <a:rPr lang="ru-RU" dirty="0"/>
              <a:t>, чем бит. К ним относятся числовые, символьные, </a:t>
            </a:r>
            <a:r>
              <a:rPr lang="ru-RU" dirty="0" smtClean="0"/>
              <a:t>логические </a:t>
            </a:r>
            <a:r>
              <a:rPr lang="ru-RU" dirty="0"/>
              <a:t>и другие данные. Простые структуры данных </a:t>
            </a:r>
            <a:r>
              <a:rPr lang="ru-RU" dirty="0" smtClean="0"/>
              <a:t>служат основой </a:t>
            </a:r>
            <a:r>
              <a:rPr lang="ru-RU" dirty="0"/>
              <a:t>для построения сложных структур данных </a:t>
            </a:r>
            <a:r>
              <a:rPr lang="ru-RU" dirty="0" smtClean="0"/>
              <a:t>– </a:t>
            </a:r>
            <a:r>
              <a:rPr lang="ru-RU" dirty="0"/>
              <a:t>массивов</a:t>
            </a:r>
            <a:r>
              <a:rPr lang="ru-RU" dirty="0" smtClean="0"/>
              <a:t>, списков</a:t>
            </a:r>
            <a:r>
              <a:rPr lang="ru-RU" dirty="0"/>
              <a:t>, графов, деревьев и др.</a:t>
            </a:r>
          </a:p>
          <a:p>
            <a:pPr indent="273050" algn="just"/>
            <a:r>
              <a:rPr lang="ru-RU" dirty="0"/>
              <a:t>Для анализа свойств алгоритма и проверки его </a:t>
            </a:r>
            <a:r>
              <a:rPr lang="ru-RU" dirty="0" smtClean="0"/>
              <a:t>соответствия решаемой </a:t>
            </a:r>
            <a:r>
              <a:rPr lang="ru-RU" dirty="0"/>
              <a:t>задаче используются трассировочные таблицы. В </a:t>
            </a:r>
            <a:r>
              <a:rPr lang="ru-RU" dirty="0" smtClean="0"/>
              <a:t>них фиксируется </a:t>
            </a:r>
            <a:r>
              <a:rPr lang="ru-RU" dirty="0"/>
              <a:t>пошаговое исполнение алгоритма (программы), </a:t>
            </a:r>
            <a:r>
              <a:rPr lang="ru-RU" dirty="0" smtClean="0"/>
              <a:t>что позволяет </a:t>
            </a:r>
            <a:r>
              <a:rPr lang="ru-RU" dirty="0"/>
              <a:t>наглядно представлять значения переменных, </a:t>
            </a:r>
            <a:r>
              <a:rPr lang="ru-RU" dirty="0" smtClean="0"/>
              <a:t>изменяющиеся </a:t>
            </a:r>
            <a:r>
              <a:rPr lang="ru-RU" dirty="0"/>
              <a:t>при его выполнении. Используются трассировочные </a:t>
            </a:r>
            <a:r>
              <a:rPr lang="ru-RU" dirty="0" smtClean="0"/>
              <a:t>таблицы </a:t>
            </a:r>
            <a:r>
              <a:rPr lang="ru-RU" dirty="0"/>
              <a:t>двух видов:</a:t>
            </a:r>
          </a:p>
          <a:p>
            <a:pPr marL="273050" indent="-273050" algn="just">
              <a:buFont typeface="Arial" pitchFamily="34" charset="0"/>
              <a:buChar char="•"/>
            </a:pPr>
            <a:r>
              <a:rPr lang="ru-RU" dirty="0" smtClean="0"/>
              <a:t>таблицы</a:t>
            </a:r>
            <a:r>
              <a:rPr lang="ru-RU" dirty="0"/>
              <a:t>, каждая строка которых отражает результат </a:t>
            </a:r>
            <a:r>
              <a:rPr lang="ru-RU" dirty="0" smtClean="0"/>
              <a:t>одного действия</a:t>
            </a:r>
            <a:r>
              <a:rPr lang="ru-RU" dirty="0"/>
              <a:t>;</a:t>
            </a:r>
          </a:p>
          <a:p>
            <a:pPr marL="273050" indent="-273050" algn="just">
              <a:buFont typeface="Arial" pitchFamily="34" charset="0"/>
              <a:buChar char="•"/>
            </a:pPr>
            <a:r>
              <a:rPr lang="ru-RU" dirty="0" smtClean="0"/>
              <a:t>таблицы</a:t>
            </a:r>
            <a:r>
              <a:rPr lang="ru-RU" dirty="0"/>
              <a:t>, каждая строка которых отражает результат </a:t>
            </a:r>
            <a:r>
              <a:rPr lang="ru-RU" dirty="0" smtClean="0"/>
              <a:t>выполнения </a:t>
            </a:r>
            <a:r>
              <a:rPr lang="ru-RU" dirty="0"/>
              <a:t>группы действий.</a:t>
            </a:r>
          </a:p>
        </p:txBody>
      </p:sp>
    </p:spTree>
    <p:extLst>
      <p:ext uri="{BB962C8B-B14F-4D97-AF65-F5344CB8AC3E}">
        <p14:creationId xmlns:p14="http://schemas.microsoft.com/office/powerpoint/2010/main" val="314191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95736" y="1052513"/>
            <a:ext cx="6552728" cy="1656407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/>
              <a:t>Задание 1. </a:t>
            </a:r>
            <a:r>
              <a:rPr lang="ru-RU" dirty="0" smtClean="0"/>
              <a:t>Ниже дана программа. </a:t>
            </a:r>
            <a:r>
              <a:rPr lang="ru-RU" dirty="0"/>
              <a:t>Получив на вход натуральное число </a:t>
            </a:r>
            <a:r>
              <a:rPr lang="ru-RU" i="1" dirty="0"/>
              <a:t>x</a:t>
            </a:r>
            <a:r>
              <a:rPr lang="ru-RU" dirty="0"/>
              <a:t>, </a:t>
            </a:r>
            <a:r>
              <a:rPr lang="ru-RU" dirty="0" smtClean="0"/>
              <a:t>программа </a:t>
            </a:r>
            <a:r>
              <a:rPr lang="ru-RU" dirty="0"/>
              <a:t>печатает число </a:t>
            </a:r>
            <a:r>
              <a:rPr lang="ru-RU" i="1" dirty="0"/>
              <a:t>R</a:t>
            </a:r>
            <a:r>
              <a:rPr lang="ru-RU" dirty="0"/>
              <a:t>. </a:t>
            </a:r>
            <a:r>
              <a:rPr lang="ru-RU" dirty="0" smtClean="0"/>
              <a:t>Укажи-те </a:t>
            </a:r>
            <a:r>
              <a:rPr lang="ru-RU" dirty="0"/>
              <a:t>такое число </a:t>
            </a:r>
            <a:r>
              <a:rPr lang="ru-RU" i="1" dirty="0"/>
              <a:t>x</a:t>
            </a:r>
            <a:r>
              <a:rPr lang="ru-RU" dirty="0"/>
              <a:t>, при вводе которого будет напечатано двузначное число, сумма цифр которого равна </a:t>
            </a:r>
            <a:r>
              <a:rPr lang="ru-RU" i="1" dirty="0"/>
              <a:t>16</a:t>
            </a:r>
            <a:r>
              <a:rPr lang="ru-RU" dirty="0"/>
              <a:t>. Если таких чисел </a:t>
            </a:r>
            <a:r>
              <a:rPr lang="ru-RU" dirty="0" smtClean="0"/>
              <a:t>несколько</a:t>
            </a:r>
            <a:r>
              <a:rPr lang="ru-RU" dirty="0"/>
              <a:t>, укажите наименьшее из них</a:t>
            </a:r>
            <a:r>
              <a:rPr lang="ru-RU" dirty="0" smtClean="0"/>
              <a:t>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624450" y="2708920"/>
            <a:ext cx="5124013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dirty="0" smtClean="0"/>
              <a:t>x,</a:t>
            </a:r>
            <a:r>
              <a:rPr lang="ru-RU" dirty="0" smtClean="0"/>
              <a:t> </a:t>
            </a:r>
            <a:r>
              <a:rPr lang="en-US" dirty="0" smtClean="0"/>
              <a:t>d,</a:t>
            </a:r>
            <a:r>
              <a:rPr lang="ru-RU" dirty="0" smtClean="0"/>
              <a:t> </a:t>
            </a:r>
            <a:r>
              <a:rPr lang="en-US" dirty="0" smtClean="0"/>
              <a:t>R: </a:t>
            </a:r>
            <a:r>
              <a:rPr lang="en-US" dirty="0" err="1" smtClean="0"/>
              <a:t>longint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en-US" dirty="0" err="1" smtClean="0"/>
              <a:t>readln</a:t>
            </a:r>
            <a:r>
              <a:rPr lang="en-US" dirty="0" smtClean="0"/>
              <a:t>(x);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dirty="0" smtClean="0"/>
              <a:t>R := 0;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b="1" dirty="0" smtClean="0"/>
              <a:t>while </a:t>
            </a:r>
            <a:r>
              <a:rPr lang="en-US" dirty="0" smtClean="0"/>
              <a:t>x</a:t>
            </a:r>
            <a:r>
              <a:rPr lang="ru-RU" dirty="0" smtClean="0"/>
              <a:t> </a:t>
            </a:r>
            <a:r>
              <a:rPr lang="en-US" dirty="0" smtClean="0"/>
              <a:t>&gt;</a:t>
            </a:r>
            <a:r>
              <a:rPr lang="ru-RU" dirty="0" smtClean="0"/>
              <a:t> </a:t>
            </a:r>
            <a:r>
              <a:rPr lang="en-US" dirty="0" smtClean="0"/>
              <a:t>0 </a:t>
            </a:r>
            <a:r>
              <a:rPr lang="en-US" b="1" dirty="0" smtClean="0"/>
              <a:t>do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</a:t>
            </a:r>
            <a:r>
              <a:rPr lang="en-US" dirty="0" smtClean="0"/>
              <a:t>d := x </a:t>
            </a:r>
            <a:r>
              <a:rPr lang="en-US" b="1" dirty="0" smtClean="0"/>
              <a:t>mod </a:t>
            </a:r>
            <a:r>
              <a:rPr lang="en-US" dirty="0" smtClean="0"/>
              <a:t>10;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       </a:t>
            </a:r>
            <a:r>
              <a:rPr lang="en-US" dirty="0" smtClean="0"/>
              <a:t>R := 10*R + d;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</a:t>
            </a:r>
            <a:r>
              <a:rPr lang="en-US" dirty="0" smtClean="0"/>
              <a:t>x := x </a:t>
            </a:r>
            <a:r>
              <a:rPr lang="en-US" b="1" dirty="0" smtClean="0"/>
              <a:t>div </a:t>
            </a:r>
            <a:r>
              <a:rPr lang="en-US" dirty="0" smtClean="0"/>
              <a:t>10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b="1" dirty="0" smtClean="0"/>
              <a:t>end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dirty="0" err="1" smtClean="0"/>
              <a:t>writeln</a:t>
            </a:r>
            <a:r>
              <a:rPr lang="en-US" dirty="0" smtClean="0"/>
              <a:t>(R)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end</a:t>
            </a:r>
            <a:r>
              <a:rPr lang="en-US" dirty="0" smtClean="0"/>
              <a:t>.</a:t>
            </a:r>
            <a:endParaRPr lang="ru-RU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16692" y="2708920"/>
            <a:ext cx="2831172" cy="38164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 smtClean="0"/>
              <a:t>var</a:t>
            </a:r>
            <a:r>
              <a:rPr lang="en-US" b="1" dirty="0" smtClean="0"/>
              <a:t> </a:t>
            </a:r>
            <a:r>
              <a:rPr lang="en-US" dirty="0" smtClean="0"/>
              <a:t>x,</a:t>
            </a:r>
            <a:r>
              <a:rPr lang="ru-RU" dirty="0" smtClean="0"/>
              <a:t> </a:t>
            </a:r>
            <a:r>
              <a:rPr lang="en-US" dirty="0" smtClean="0"/>
              <a:t>d,</a:t>
            </a:r>
            <a:r>
              <a:rPr lang="ru-RU" dirty="0" smtClean="0"/>
              <a:t> </a:t>
            </a:r>
            <a:r>
              <a:rPr lang="en-US" dirty="0" smtClean="0"/>
              <a:t>R: </a:t>
            </a:r>
            <a:r>
              <a:rPr lang="en-US" dirty="0" err="1" smtClean="0"/>
              <a:t>longint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en-US" dirty="0" err="1" smtClean="0"/>
              <a:t>readln</a:t>
            </a:r>
            <a:r>
              <a:rPr lang="en-US" dirty="0" smtClean="0"/>
              <a:t>(x);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dirty="0" smtClean="0"/>
              <a:t>R := 0;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b="1" dirty="0" smtClean="0"/>
              <a:t>while </a:t>
            </a:r>
            <a:r>
              <a:rPr lang="en-US" dirty="0" smtClean="0"/>
              <a:t>x</a:t>
            </a:r>
            <a:r>
              <a:rPr lang="ru-RU" dirty="0" smtClean="0"/>
              <a:t> </a:t>
            </a:r>
            <a:r>
              <a:rPr lang="en-US" dirty="0" smtClean="0"/>
              <a:t>&gt;</a:t>
            </a:r>
            <a:r>
              <a:rPr lang="ru-RU" dirty="0" smtClean="0"/>
              <a:t> </a:t>
            </a:r>
            <a:r>
              <a:rPr lang="en-US" dirty="0" smtClean="0"/>
              <a:t>0 </a:t>
            </a:r>
            <a:r>
              <a:rPr lang="en-US" b="1" dirty="0" smtClean="0"/>
              <a:t>do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</a:t>
            </a:r>
            <a:r>
              <a:rPr lang="en-US" dirty="0" smtClean="0"/>
              <a:t>d := x </a:t>
            </a:r>
            <a:r>
              <a:rPr lang="en-US" b="1" dirty="0" smtClean="0"/>
              <a:t>mod </a:t>
            </a:r>
            <a:r>
              <a:rPr lang="en-US" dirty="0" smtClean="0"/>
              <a:t>10;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       </a:t>
            </a:r>
            <a:r>
              <a:rPr lang="en-US" dirty="0" smtClean="0"/>
              <a:t>R := 10*R + d;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</a:t>
            </a:r>
            <a:r>
              <a:rPr lang="en-US" dirty="0" smtClean="0"/>
              <a:t>x := x </a:t>
            </a:r>
            <a:r>
              <a:rPr lang="en-US" b="1" dirty="0" smtClean="0"/>
              <a:t>div </a:t>
            </a:r>
            <a:r>
              <a:rPr lang="en-US" dirty="0" smtClean="0"/>
              <a:t>10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b="1" dirty="0" smtClean="0"/>
              <a:t>end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dirty="0" err="1" smtClean="0"/>
              <a:t>writeln</a:t>
            </a:r>
            <a:r>
              <a:rPr lang="en-US" dirty="0" smtClean="0"/>
              <a:t>(R)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end</a:t>
            </a:r>
            <a:r>
              <a:rPr lang="en-US" dirty="0" smtClean="0"/>
              <a:t>.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624451" y="2708920"/>
            <a:ext cx="5052006" cy="38164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b="1" dirty="0" smtClean="0"/>
              <a:t>Решение: </a:t>
            </a:r>
          </a:p>
          <a:p>
            <a:pPr algn="just"/>
            <a:r>
              <a:rPr lang="ru-RU" sz="2000" dirty="0" smtClean="0"/>
              <a:t>Сложность этого задания состоит </a:t>
            </a:r>
            <a:r>
              <a:rPr lang="ru-RU" sz="2000" dirty="0"/>
              <a:t>в том, чтобы </a:t>
            </a:r>
            <a:r>
              <a:rPr lang="ru-RU" sz="2000" dirty="0" smtClean="0"/>
              <a:t>разобраться, что делает программа. </a:t>
            </a:r>
          </a:p>
          <a:p>
            <a:pPr algn="just"/>
            <a:r>
              <a:rPr lang="ru-RU" sz="2000" dirty="0" smtClean="0"/>
              <a:t>Нетрудно заметить, что данная программа «переворачивает» исходное число </a:t>
            </a:r>
            <a:r>
              <a:rPr lang="ru-RU" sz="2000" i="1" dirty="0" smtClean="0"/>
              <a:t>х</a:t>
            </a:r>
            <a:r>
              <a:rPr lang="ru-RU" sz="2000" dirty="0" smtClean="0"/>
              <a:t>. Таким образом, надо найти двузначное число, сумма цифр которого равна </a:t>
            </a:r>
            <a:r>
              <a:rPr lang="ru-RU" sz="2000" i="1" dirty="0" smtClean="0"/>
              <a:t>16</a:t>
            </a:r>
            <a:r>
              <a:rPr lang="ru-RU" sz="2000" dirty="0" smtClean="0"/>
              <a:t>:   </a:t>
            </a:r>
          </a:p>
          <a:p>
            <a:pPr algn="just"/>
            <a:r>
              <a:rPr lang="ru-RU" sz="2000" i="1" dirty="0" smtClean="0"/>
              <a:t>16 = 7 + 9  </a:t>
            </a:r>
          </a:p>
          <a:p>
            <a:pPr algn="just"/>
            <a:r>
              <a:rPr lang="ru-RU" sz="2000" i="1" dirty="0" smtClean="0"/>
              <a:t>16 = 8 + 8</a:t>
            </a:r>
          </a:p>
          <a:p>
            <a:pPr algn="just"/>
            <a:r>
              <a:rPr lang="ru-RU" sz="2000" i="1" dirty="0" smtClean="0"/>
              <a:t>16 = 9 + 7</a:t>
            </a:r>
          </a:p>
          <a:p>
            <a:pPr algn="just"/>
            <a:r>
              <a:rPr lang="ru-RU" sz="2000" dirty="0" smtClean="0"/>
              <a:t> Наименьшее число: </a:t>
            </a:r>
            <a:r>
              <a:rPr lang="ru-RU" sz="2000" i="1" dirty="0" smtClean="0"/>
              <a:t>79</a:t>
            </a:r>
          </a:p>
          <a:p>
            <a:pPr algn="just"/>
            <a:r>
              <a:rPr lang="ru-RU" sz="2000" b="1" dirty="0" smtClean="0"/>
              <a:t>Ответ:</a:t>
            </a:r>
            <a:r>
              <a:rPr lang="ru-RU" sz="2000" dirty="0" smtClean="0"/>
              <a:t> 79</a:t>
            </a:r>
            <a:endParaRPr lang="ru-RU" sz="2000" dirty="0"/>
          </a:p>
          <a:p>
            <a:pPr algn="just"/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72200" y="6057336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Ответ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6335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95736" y="1052513"/>
            <a:ext cx="6552728" cy="1656407"/>
          </a:xfrm>
        </p:spPr>
        <p:txBody>
          <a:bodyPr>
            <a:noAutofit/>
          </a:bodyPr>
          <a:lstStyle/>
          <a:p>
            <a:pPr algn="just"/>
            <a:r>
              <a:rPr lang="ru-RU" b="1" dirty="0"/>
              <a:t>Задание </a:t>
            </a:r>
            <a:r>
              <a:rPr lang="ru-RU" b="1" dirty="0" smtClean="0"/>
              <a:t>2. </a:t>
            </a:r>
            <a:r>
              <a:rPr lang="ru-RU" dirty="0"/>
              <a:t>Получив на вход </a:t>
            </a:r>
            <a:r>
              <a:rPr lang="ru-RU" dirty="0" smtClean="0"/>
              <a:t>натуральное число </a:t>
            </a:r>
            <a:r>
              <a:rPr lang="ru-RU" i="1" dirty="0" smtClean="0"/>
              <a:t>x</a:t>
            </a:r>
            <a:r>
              <a:rPr lang="ru-RU" dirty="0" smtClean="0"/>
              <a:t> (</a:t>
            </a:r>
            <a:r>
              <a:rPr lang="ru-RU" i="1" dirty="0"/>
              <a:t>x &gt; 100</a:t>
            </a:r>
            <a:r>
              <a:rPr lang="ru-RU" dirty="0" smtClean="0"/>
              <a:t>), программа печатает </a:t>
            </a:r>
            <a:r>
              <a:rPr lang="ru-RU" dirty="0"/>
              <a:t>число </a:t>
            </a:r>
            <a:r>
              <a:rPr lang="ru-RU" i="1" dirty="0"/>
              <a:t>M</a:t>
            </a:r>
            <a:r>
              <a:rPr lang="ru-RU" dirty="0"/>
              <a:t>. </a:t>
            </a:r>
            <a:r>
              <a:rPr lang="ru-RU" dirty="0" smtClean="0"/>
              <a:t>Укажите </a:t>
            </a:r>
            <a:r>
              <a:rPr lang="ru-RU" dirty="0"/>
              <a:t>наименьшее </a:t>
            </a:r>
            <a:r>
              <a:rPr lang="ru-RU" dirty="0" smtClean="0"/>
              <a:t>значение переменой </a:t>
            </a:r>
            <a:r>
              <a:rPr lang="ru-RU" i="1" dirty="0" smtClean="0"/>
              <a:t>x</a:t>
            </a:r>
            <a:r>
              <a:rPr lang="ru-RU" dirty="0"/>
              <a:t>, при вводе которого алгоритм печатает </a:t>
            </a:r>
            <a:r>
              <a:rPr lang="ru-RU" i="1" dirty="0" smtClean="0"/>
              <a:t>26</a:t>
            </a:r>
            <a:r>
              <a:rPr lang="ru-RU" dirty="0" smtClean="0"/>
              <a:t>.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624450" y="2708920"/>
            <a:ext cx="5124013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var </a:t>
            </a:r>
            <a:r>
              <a:rPr lang="sv-SE" dirty="0"/>
              <a:t>x, L, M: </a:t>
            </a:r>
            <a:r>
              <a:rPr lang="sv-SE" dirty="0" smtClean="0"/>
              <a:t>integer;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  </a:t>
            </a:r>
            <a:r>
              <a:rPr lang="en-US" dirty="0" err="1"/>
              <a:t>readln</a:t>
            </a:r>
            <a:r>
              <a:rPr lang="en-US" dirty="0"/>
              <a:t>(x</a:t>
            </a:r>
            <a:r>
              <a:rPr lang="en-US" dirty="0" smtClean="0"/>
              <a:t>);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</a:t>
            </a:r>
            <a:r>
              <a:rPr lang="en-US" dirty="0"/>
              <a:t>L := x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</a:t>
            </a:r>
            <a:r>
              <a:rPr lang="en-US" dirty="0"/>
              <a:t>M := 52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</a:t>
            </a:r>
            <a:r>
              <a:rPr lang="en-US" b="1" dirty="0"/>
              <a:t>while </a:t>
            </a:r>
            <a:r>
              <a:rPr lang="en-US" dirty="0"/>
              <a:t>L &lt;&gt; M </a:t>
            </a:r>
            <a:r>
              <a:rPr lang="en-US" b="1" dirty="0"/>
              <a:t>do	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     </a:t>
            </a:r>
            <a:r>
              <a:rPr lang="en-US" b="1" dirty="0"/>
              <a:t>if </a:t>
            </a:r>
            <a:r>
              <a:rPr lang="en-US" dirty="0"/>
              <a:t>L &gt; M </a:t>
            </a:r>
            <a:r>
              <a:rPr lang="en-US" b="1" dirty="0"/>
              <a:t>then  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      </a:t>
            </a:r>
            <a:r>
              <a:rPr lang="en-US" dirty="0"/>
              <a:t>L := L – M    	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  </a:t>
            </a:r>
            <a:r>
              <a:rPr lang="en-US" b="1" dirty="0" smtClean="0"/>
              <a:t>else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      </a:t>
            </a:r>
            <a:r>
              <a:rPr lang="en-US" dirty="0"/>
              <a:t>M := M – L</a:t>
            </a:r>
            <a:r>
              <a:rPr lang="en-US" dirty="0" smtClean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</a:t>
            </a:r>
            <a:r>
              <a:rPr lang="en-US" dirty="0" err="1"/>
              <a:t>writeln</a:t>
            </a:r>
            <a:r>
              <a:rPr lang="en-US" dirty="0"/>
              <a:t>(M</a:t>
            </a:r>
            <a:r>
              <a:rPr lang="en-US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end</a:t>
            </a:r>
            <a:r>
              <a:rPr lang="en-US" dirty="0"/>
              <a:t>.</a:t>
            </a:r>
            <a:endParaRPr lang="ru-RU" dirty="0" smtClean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16692" y="2708920"/>
            <a:ext cx="2543140" cy="38164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b="1" dirty="0"/>
              <a:t>var </a:t>
            </a:r>
            <a:r>
              <a:rPr lang="sv-SE" dirty="0"/>
              <a:t>x, L, M: integer;</a:t>
            </a:r>
            <a:r>
              <a:rPr lang="ru-RU" dirty="0"/>
              <a:t/>
            </a:r>
            <a:br>
              <a:rPr lang="ru-RU" dirty="0"/>
            </a:br>
            <a:r>
              <a:rPr lang="en-US" b="1" dirty="0"/>
              <a:t>begin</a:t>
            </a:r>
            <a:r>
              <a:rPr lang="ru-RU" b="1" dirty="0"/>
              <a:t/>
            </a:r>
            <a:br>
              <a:rPr lang="ru-RU" b="1" dirty="0"/>
            </a:br>
            <a:r>
              <a:rPr lang="en-US" b="1" dirty="0"/>
              <a:t>  </a:t>
            </a:r>
            <a:r>
              <a:rPr lang="en-US" dirty="0" err="1"/>
              <a:t>readln</a:t>
            </a:r>
            <a:r>
              <a:rPr lang="en-US" dirty="0"/>
              <a:t>(x);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  L := x;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  M := 52;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  </a:t>
            </a:r>
            <a:r>
              <a:rPr lang="en-US" b="1" dirty="0"/>
              <a:t>while </a:t>
            </a:r>
            <a:r>
              <a:rPr lang="en-US" dirty="0"/>
              <a:t>L &lt;&gt; M </a:t>
            </a:r>
            <a:r>
              <a:rPr lang="en-US" b="1" dirty="0"/>
              <a:t>do	</a:t>
            </a:r>
            <a:r>
              <a:rPr lang="ru-RU" b="1" dirty="0"/>
              <a:t/>
            </a:r>
            <a:br>
              <a:rPr lang="ru-RU" b="1" dirty="0"/>
            </a:br>
            <a:r>
              <a:rPr lang="en-US" b="1" dirty="0"/>
              <a:t>     if </a:t>
            </a:r>
            <a:r>
              <a:rPr lang="en-US" dirty="0"/>
              <a:t>L &gt; M </a:t>
            </a:r>
            <a:r>
              <a:rPr lang="en-US" b="1" dirty="0"/>
              <a:t>then   </a:t>
            </a:r>
            <a:r>
              <a:rPr lang="ru-RU" b="1" dirty="0"/>
              <a:t/>
            </a:r>
            <a:br>
              <a:rPr lang="ru-RU" b="1" dirty="0"/>
            </a:br>
            <a:r>
              <a:rPr lang="en-US" b="1" dirty="0"/>
              <a:t>      </a:t>
            </a:r>
            <a:r>
              <a:rPr lang="en-US" dirty="0"/>
              <a:t>L := L – M    	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    </a:t>
            </a:r>
            <a:r>
              <a:rPr lang="en-US" b="1" dirty="0"/>
              <a:t>else</a:t>
            </a:r>
            <a:r>
              <a:rPr lang="ru-RU" b="1" dirty="0"/>
              <a:t/>
            </a:r>
            <a:br>
              <a:rPr lang="ru-RU" b="1" dirty="0"/>
            </a:br>
            <a:r>
              <a:rPr lang="en-US" b="1" dirty="0"/>
              <a:t>      </a:t>
            </a:r>
            <a:r>
              <a:rPr lang="en-US" dirty="0"/>
              <a:t>M := M – L;</a:t>
            </a:r>
            <a:r>
              <a:rPr lang="ru-RU" dirty="0"/>
              <a:t/>
            </a:r>
            <a:br>
              <a:rPr lang="ru-RU" dirty="0"/>
            </a:br>
            <a:r>
              <a:rPr lang="en-US" dirty="0"/>
              <a:t>  </a:t>
            </a:r>
            <a:r>
              <a:rPr lang="en-US" dirty="0" err="1"/>
              <a:t>writeln</a:t>
            </a:r>
            <a:r>
              <a:rPr lang="en-US" dirty="0"/>
              <a:t>(M</a:t>
            </a:r>
            <a:r>
              <a:rPr lang="en-US" dirty="0" smtClean="0"/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en-US" b="1" dirty="0"/>
              <a:t>end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624451" y="2708920"/>
            <a:ext cx="5052006" cy="38164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just"/>
            <a:r>
              <a:rPr lang="ru-RU" sz="2000" b="1" dirty="0" smtClean="0"/>
              <a:t>Решение: </a:t>
            </a:r>
          </a:p>
          <a:p>
            <a:pPr algn="just"/>
            <a:r>
              <a:rPr lang="ru-RU" sz="2000" dirty="0" smtClean="0"/>
              <a:t>Данная программа реализует алгоритм Евклида для </a:t>
            </a:r>
            <a:r>
              <a:rPr lang="ru-RU" sz="2000" dirty="0"/>
              <a:t>вычисления наибольшего общего делителя </a:t>
            </a:r>
            <a:r>
              <a:rPr lang="ru-RU" sz="2000" dirty="0" smtClean="0"/>
              <a:t> двух чисел – </a:t>
            </a:r>
            <a:r>
              <a:rPr lang="ru-RU" sz="2000" i="1" dirty="0" smtClean="0"/>
              <a:t>НОД</a:t>
            </a:r>
            <a:r>
              <a:rPr lang="ru-RU" sz="2000" dirty="0" smtClean="0"/>
              <a:t> (</a:t>
            </a:r>
            <a:r>
              <a:rPr lang="ru-RU" sz="2000" i="1" dirty="0" smtClean="0"/>
              <a:t>M</a:t>
            </a:r>
            <a:r>
              <a:rPr lang="ru-RU" sz="2000" dirty="0" smtClean="0"/>
              <a:t>,</a:t>
            </a:r>
            <a:r>
              <a:rPr lang="ru-RU" sz="2000" i="1" dirty="0" smtClean="0"/>
              <a:t> L</a:t>
            </a:r>
            <a:r>
              <a:rPr lang="ru-RU" sz="2000" dirty="0" smtClean="0"/>
              <a:t>).</a:t>
            </a:r>
          </a:p>
          <a:p>
            <a:pPr algn="just"/>
            <a:r>
              <a:rPr lang="ru-RU" sz="2000" dirty="0" smtClean="0"/>
              <a:t>Тогда, по условию задачи </a:t>
            </a:r>
            <a:r>
              <a:rPr lang="ru-RU" sz="2000" i="1" dirty="0" smtClean="0"/>
              <a:t>НОД</a:t>
            </a:r>
            <a:r>
              <a:rPr lang="ru-RU" sz="2000" dirty="0" smtClean="0"/>
              <a:t> (</a:t>
            </a:r>
            <a:r>
              <a:rPr lang="ru-RU" sz="2000" i="1" dirty="0" smtClean="0"/>
              <a:t>52</a:t>
            </a:r>
            <a:r>
              <a:rPr lang="ru-RU" sz="2000" dirty="0" smtClean="0"/>
              <a:t>, </a:t>
            </a:r>
            <a:r>
              <a:rPr lang="ru-RU" sz="2000" i="1" dirty="0" smtClean="0"/>
              <a:t>х</a:t>
            </a:r>
            <a:r>
              <a:rPr lang="ru-RU" sz="2000" dirty="0" smtClean="0"/>
              <a:t>) = </a:t>
            </a:r>
            <a:r>
              <a:rPr lang="ru-RU" sz="2000" i="1" dirty="0" smtClean="0"/>
              <a:t>26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 smtClean="0"/>
              <a:t>Отсюда, </a:t>
            </a:r>
            <a:r>
              <a:rPr lang="ru-RU" sz="2000" i="1" dirty="0" smtClean="0"/>
              <a:t>х</a:t>
            </a:r>
            <a:r>
              <a:rPr lang="ru-RU" sz="2000" dirty="0" smtClean="0"/>
              <a:t> = </a:t>
            </a:r>
            <a:r>
              <a:rPr lang="ru-RU" sz="2000" i="1" dirty="0" smtClean="0"/>
              <a:t>104, 130, 156</a:t>
            </a:r>
            <a:r>
              <a:rPr lang="ru-RU" sz="2000" dirty="0" smtClean="0"/>
              <a:t>… </a:t>
            </a:r>
          </a:p>
          <a:p>
            <a:pPr algn="just"/>
            <a:r>
              <a:rPr lang="ru-RU" sz="2000" dirty="0" smtClean="0"/>
              <a:t>Наименьшее </a:t>
            </a:r>
            <a:r>
              <a:rPr lang="ru-RU" sz="2000" i="1" dirty="0"/>
              <a:t>х</a:t>
            </a:r>
            <a:r>
              <a:rPr lang="ru-RU" sz="2000" dirty="0"/>
              <a:t> = </a:t>
            </a:r>
            <a:r>
              <a:rPr lang="ru-RU" sz="2000" i="1" dirty="0" smtClean="0"/>
              <a:t>104, </a:t>
            </a:r>
            <a:r>
              <a:rPr lang="ru-RU" sz="2000" b="1" dirty="0" smtClean="0"/>
              <a:t>но </a:t>
            </a:r>
            <a:r>
              <a:rPr lang="ru-RU" sz="2000" i="1" dirty="0"/>
              <a:t>НОД</a:t>
            </a:r>
            <a:r>
              <a:rPr lang="ru-RU" sz="2000" dirty="0"/>
              <a:t> (</a:t>
            </a:r>
            <a:r>
              <a:rPr lang="ru-RU" sz="2000" i="1" dirty="0"/>
              <a:t>52</a:t>
            </a:r>
            <a:r>
              <a:rPr lang="ru-RU" sz="2000" dirty="0"/>
              <a:t>, </a:t>
            </a:r>
            <a:r>
              <a:rPr lang="ru-RU" sz="2000" i="1" dirty="0" smtClean="0"/>
              <a:t>104</a:t>
            </a:r>
            <a:r>
              <a:rPr lang="ru-RU" sz="2000" dirty="0" smtClean="0"/>
              <a:t>) </a:t>
            </a:r>
            <a:r>
              <a:rPr lang="ru-RU" sz="2000" dirty="0"/>
              <a:t>= </a:t>
            </a:r>
            <a:r>
              <a:rPr lang="ru-RU" sz="2000" i="1" dirty="0" smtClean="0"/>
              <a:t>52.</a:t>
            </a:r>
          </a:p>
          <a:p>
            <a:pPr algn="just"/>
            <a:r>
              <a:rPr lang="ru-RU" sz="2000" dirty="0" smtClean="0"/>
              <a:t>Следовательно, </a:t>
            </a:r>
            <a:r>
              <a:rPr lang="ru-RU" sz="2000" i="1" dirty="0" smtClean="0"/>
              <a:t>х = 130</a:t>
            </a:r>
            <a:r>
              <a:rPr lang="ru-RU" sz="2000" dirty="0" smtClean="0"/>
              <a:t>.</a:t>
            </a:r>
            <a:endParaRPr lang="ru-RU" sz="2000" dirty="0"/>
          </a:p>
          <a:p>
            <a:pPr algn="just"/>
            <a:endParaRPr lang="en-US" sz="2000" b="1" smtClean="0"/>
          </a:p>
          <a:p>
            <a:pPr algn="just"/>
            <a:endParaRPr lang="ru-RU" sz="2000" b="1" dirty="0" smtClean="0"/>
          </a:p>
          <a:p>
            <a:pPr algn="just"/>
            <a:endParaRPr lang="ru-RU" sz="2000" b="1" dirty="0"/>
          </a:p>
          <a:p>
            <a:pPr algn="just"/>
            <a:r>
              <a:rPr lang="ru-RU" sz="2000" b="1" dirty="0" smtClean="0"/>
              <a:t>Ответ:</a:t>
            </a:r>
            <a:r>
              <a:rPr lang="ru-RU" sz="2000" dirty="0" smtClean="0"/>
              <a:t> 130</a:t>
            </a:r>
            <a:endParaRPr lang="ru-RU" sz="2000" dirty="0"/>
          </a:p>
          <a:p>
            <a:pPr algn="just"/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72200" y="6057336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Ответ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2423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и 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195736" y="1052513"/>
            <a:ext cx="6552728" cy="864319"/>
          </a:xfrm>
        </p:spPr>
        <p:txBody>
          <a:bodyPr>
            <a:noAutofit/>
          </a:bodyPr>
          <a:lstStyle/>
          <a:p>
            <a:pPr algn="just"/>
            <a:r>
              <a:rPr lang="ru-RU" b="1" dirty="0"/>
              <a:t>Задание </a:t>
            </a:r>
            <a:r>
              <a:rPr lang="ru-RU" b="1" dirty="0" smtClean="0"/>
              <a:t>3. </a:t>
            </a:r>
            <a:r>
              <a:rPr lang="ru-RU" dirty="0" smtClean="0"/>
              <a:t>Дана программа. Что будет напечатано после выполнения программы?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621268" y="1844824"/>
            <a:ext cx="5124013" cy="38164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k, S: integer;</a:t>
            </a:r>
            <a:r>
              <a:rPr lang="ru-RU" dirty="0"/>
              <a:t/>
            </a:r>
            <a:br>
              <a:rPr lang="ru-RU" dirty="0"/>
            </a:br>
            <a:r>
              <a:rPr lang="en-US" b="1" dirty="0"/>
              <a:t>begin</a:t>
            </a:r>
            <a:br>
              <a:rPr lang="en-US" b="1" dirty="0"/>
            </a:br>
            <a:r>
              <a:rPr lang="en-US" b="1" dirty="0"/>
              <a:t>  </a:t>
            </a:r>
            <a:r>
              <a:rPr lang="en-US" dirty="0"/>
              <a:t>k := 10;</a:t>
            </a:r>
            <a:br>
              <a:rPr lang="en-US" dirty="0"/>
            </a:br>
            <a:r>
              <a:rPr lang="en-US" dirty="0"/>
              <a:t>  S := 0;</a:t>
            </a:r>
            <a:br>
              <a:rPr lang="en-US" dirty="0"/>
            </a:br>
            <a:r>
              <a:rPr lang="en-US" dirty="0"/>
              <a:t>  </a:t>
            </a:r>
            <a:r>
              <a:rPr lang="en-US" b="1" dirty="0"/>
              <a:t>while </a:t>
            </a:r>
            <a:r>
              <a:rPr lang="en-US" dirty="0"/>
              <a:t>k &lt; 120 </a:t>
            </a:r>
            <a:r>
              <a:rPr lang="en-US" b="1" dirty="0"/>
              <a:t>do     </a:t>
            </a:r>
            <a:br>
              <a:rPr lang="en-US" b="1" dirty="0"/>
            </a:br>
            <a:r>
              <a:rPr lang="en-US" b="1" dirty="0"/>
              <a:t>  begin</a:t>
            </a:r>
            <a:br>
              <a:rPr lang="en-US" b="1" dirty="0"/>
            </a:br>
            <a:r>
              <a:rPr lang="en-US" b="1" dirty="0"/>
              <a:t>    </a:t>
            </a:r>
            <a:r>
              <a:rPr lang="en-US" dirty="0"/>
              <a:t>S := S + k;</a:t>
            </a:r>
            <a:br>
              <a:rPr lang="en-US" dirty="0"/>
            </a:br>
            <a:r>
              <a:rPr lang="en-US" dirty="0"/>
              <a:t>    k := k + 5</a:t>
            </a:r>
            <a:br>
              <a:rPr lang="en-US" dirty="0"/>
            </a:br>
            <a:r>
              <a:rPr lang="en-US" dirty="0"/>
              <a:t>  </a:t>
            </a:r>
            <a:r>
              <a:rPr lang="en-US" b="1" dirty="0"/>
              <a:t>end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  write (s)</a:t>
            </a:r>
            <a:br>
              <a:rPr lang="en-US" dirty="0"/>
            </a:br>
            <a:r>
              <a:rPr lang="en-US" b="1" dirty="0"/>
              <a:t>end</a:t>
            </a:r>
            <a:r>
              <a:rPr lang="en-US" dirty="0"/>
              <a:t>.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516692" y="2708920"/>
            <a:ext cx="2543140" cy="38164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var</a:t>
            </a:r>
            <a:r>
              <a:rPr lang="en-US" b="1" dirty="0"/>
              <a:t> </a:t>
            </a:r>
            <a:r>
              <a:rPr lang="en-US" dirty="0"/>
              <a:t>k, </a:t>
            </a:r>
            <a:r>
              <a:rPr lang="en-US" dirty="0" smtClean="0"/>
              <a:t>S: integer;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b="1" dirty="0" smtClean="0"/>
              <a:t>begin</a:t>
            </a:r>
            <a:br>
              <a:rPr lang="en-US" b="1" dirty="0" smtClean="0"/>
            </a:br>
            <a:r>
              <a:rPr lang="en-US" b="1" dirty="0" smtClean="0"/>
              <a:t>  </a:t>
            </a:r>
            <a:r>
              <a:rPr lang="en-US" dirty="0" smtClean="0"/>
              <a:t>k := 10;</a:t>
            </a:r>
            <a:br>
              <a:rPr lang="en-US" dirty="0" smtClean="0"/>
            </a:br>
            <a:r>
              <a:rPr lang="en-US" dirty="0" smtClean="0"/>
              <a:t>  S := 0;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b="1" dirty="0"/>
              <a:t>while </a:t>
            </a:r>
            <a:r>
              <a:rPr lang="en-US" dirty="0"/>
              <a:t>k &lt; 120 </a:t>
            </a:r>
            <a:r>
              <a:rPr lang="en-US" b="1" dirty="0"/>
              <a:t>do </a:t>
            </a:r>
            <a:r>
              <a:rPr lang="en-US" b="1" dirty="0" smtClean="0"/>
              <a:t>    </a:t>
            </a:r>
            <a:br>
              <a:rPr lang="en-US" b="1" dirty="0" smtClean="0"/>
            </a:br>
            <a:r>
              <a:rPr lang="en-US" b="1" dirty="0" smtClean="0"/>
              <a:t>  begin</a:t>
            </a:r>
            <a:br>
              <a:rPr lang="en-US" b="1" dirty="0" smtClean="0"/>
            </a:br>
            <a:r>
              <a:rPr lang="en-US" b="1" dirty="0" smtClean="0"/>
              <a:t>    </a:t>
            </a:r>
            <a:r>
              <a:rPr lang="en-US" dirty="0" smtClean="0"/>
              <a:t>S := S + k;</a:t>
            </a:r>
            <a:br>
              <a:rPr lang="en-US" dirty="0" smtClean="0"/>
            </a:br>
            <a:r>
              <a:rPr lang="en-US" dirty="0" smtClean="0"/>
              <a:t>    k := k + 5</a:t>
            </a:r>
            <a:br>
              <a:rPr lang="en-US" dirty="0" smtClean="0"/>
            </a:br>
            <a:r>
              <a:rPr lang="en-US" dirty="0" smtClean="0"/>
              <a:t>  </a:t>
            </a:r>
            <a:r>
              <a:rPr lang="en-US" b="1" dirty="0"/>
              <a:t>end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  write (s)</a:t>
            </a:r>
            <a:br>
              <a:rPr lang="en-US" dirty="0" smtClean="0"/>
            </a:br>
            <a:r>
              <a:rPr lang="en-US" b="1" dirty="0" smtClean="0"/>
              <a:t>end</a:t>
            </a:r>
            <a:r>
              <a:rPr lang="en-US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24451" y="1844824"/>
                <a:ext cx="5052006" cy="468052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noAutofit/>
              </a:bodyPr>
              <a:lstStyle/>
              <a:p>
                <a:pPr algn="just"/>
                <a:r>
                  <a:rPr lang="ru-RU" sz="2000" b="1" dirty="0" smtClean="0"/>
                  <a:t>Решение: </a:t>
                </a:r>
              </a:p>
              <a:p>
                <a:pPr algn="just"/>
                <a:r>
                  <a:rPr lang="ru-RU" sz="2000" dirty="0" smtClean="0"/>
                  <a:t>Данная программа находит сумму арифметической прогрессии: </a:t>
                </a:r>
              </a:p>
              <a:p>
                <a:pPr algn="ctr"/>
                <a:r>
                  <a:rPr lang="en-US" sz="2000" i="1" dirty="0" smtClean="0"/>
                  <a:t>S</a:t>
                </a:r>
                <a:r>
                  <a:rPr lang="en-US" sz="2000" dirty="0" smtClean="0"/>
                  <a:t> = </a:t>
                </a:r>
                <a:r>
                  <a:rPr lang="ru-RU" sz="2000" i="1" dirty="0" smtClean="0"/>
                  <a:t>10 + </a:t>
                </a:r>
                <a:r>
                  <a:rPr lang="en-US" sz="2000" i="1" dirty="0" smtClean="0"/>
                  <a:t>15 + 20 + … + 115</a:t>
                </a:r>
                <a:r>
                  <a:rPr lang="en-US" sz="2000" dirty="0" smtClean="0"/>
                  <a:t>.</a:t>
                </a:r>
              </a:p>
              <a:p>
                <a:pPr lvl="0"/>
                <a:r>
                  <a:rPr lang="ru-RU" sz="2000" dirty="0" smtClean="0"/>
                  <a:t>Формула </a:t>
                </a:r>
                <a:r>
                  <a:rPr lang="ru-RU" sz="2000" dirty="0"/>
                  <a:t>для вычисления суммы первых  </a:t>
                </a:r>
                <a:r>
                  <a:rPr lang="en-US" sz="2000" i="1" dirty="0" smtClean="0"/>
                  <a:t>n</a:t>
                </a:r>
                <a:r>
                  <a:rPr lang="en-US" sz="2000" dirty="0" smtClean="0"/>
                  <a:t> </a:t>
                </a:r>
                <a:r>
                  <a:rPr lang="ru-RU" sz="2000" dirty="0" smtClean="0"/>
                  <a:t>членов </a:t>
                </a:r>
                <a:r>
                  <a:rPr lang="ru-RU" sz="2000" dirty="0"/>
                  <a:t>арифметической </a:t>
                </a:r>
                <a:r>
                  <a:rPr lang="ru-RU" sz="2000" dirty="0" smtClean="0"/>
                  <a:t>прогрессии:</a:t>
                </a:r>
                <a:endParaRPr lang="en-US" sz="2000" dirty="0" smtClean="0"/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𝑆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/>
                            </a:rPr>
                            <m:t>+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𝑛</m:t>
                      </m:r>
                    </m:oMath>
                  </m:oMathPara>
                </a14:m>
                <a:endParaRPr lang="ru-RU" sz="2000" dirty="0" smtClean="0"/>
              </a:p>
              <a:p>
                <a:pPr algn="just"/>
                <a:r>
                  <a:rPr lang="ru-RU" sz="2000" dirty="0" smtClean="0"/>
                  <a:t>В нашем случае</a:t>
                </a:r>
                <a:r>
                  <a:rPr lang="en-US" sz="2000" dirty="0" smtClean="0"/>
                  <a:t>:</a:t>
                </a:r>
                <a:r>
                  <a:rPr lang="ru-RU" sz="2000" dirty="0" smtClean="0"/>
                  <a:t> </a:t>
                </a:r>
                <a:endParaRPr lang="en-US" sz="2000" dirty="0" smtClean="0"/>
              </a:p>
              <a:p>
                <a:pPr algn="ctr"/>
                <a:r>
                  <a:rPr lang="en-US" sz="2000" i="1" dirty="0" smtClean="0"/>
                  <a:t>n</a:t>
                </a:r>
                <a:r>
                  <a:rPr lang="en-US" sz="2000" dirty="0" smtClean="0"/>
                  <a:t> = (</a:t>
                </a:r>
                <a:r>
                  <a:rPr lang="en-US" sz="2000" i="1" dirty="0" smtClean="0"/>
                  <a:t>115 –10</a:t>
                </a:r>
                <a:r>
                  <a:rPr lang="en-US" sz="2000" dirty="0" smtClean="0"/>
                  <a:t>) : </a:t>
                </a:r>
                <a:r>
                  <a:rPr lang="en-US" sz="2000" i="1" dirty="0" smtClean="0"/>
                  <a:t>5</a:t>
                </a:r>
                <a:r>
                  <a:rPr lang="en-US" sz="2000" dirty="0" smtClean="0"/>
                  <a:t> + </a:t>
                </a:r>
                <a:r>
                  <a:rPr lang="en-US" sz="2000" i="1" dirty="0" smtClean="0"/>
                  <a:t>1</a:t>
                </a:r>
                <a:r>
                  <a:rPr lang="en-US" sz="2000" dirty="0" smtClean="0"/>
                  <a:t> = </a:t>
                </a:r>
                <a:r>
                  <a:rPr lang="en-US" sz="2000" i="1" dirty="0" smtClean="0"/>
                  <a:t>22</a:t>
                </a:r>
                <a:r>
                  <a:rPr lang="en-US" sz="2000" dirty="0" smtClean="0"/>
                  <a:t>.</a:t>
                </a:r>
              </a:p>
              <a:p>
                <a:pPr lvl="0" algn="just"/>
                <a:r>
                  <a:rPr lang="ru-RU" sz="2000" dirty="0" smtClean="0"/>
                  <a:t>Тогда</a:t>
                </a:r>
                <a:r>
                  <a:rPr lang="en-US" sz="2000" dirty="0" smtClean="0"/>
                  <a:t>:</a:t>
                </a:r>
              </a:p>
              <a:p>
                <a:pPr lvl="0" algn="ctr"/>
                <a:r>
                  <a:rPr lang="en-US" sz="2000" i="1" dirty="0" smtClean="0"/>
                  <a:t>S</a:t>
                </a:r>
                <a:r>
                  <a:rPr lang="en-US" sz="2000" dirty="0" smtClean="0"/>
                  <a:t> = (</a:t>
                </a:r>
                <a:r>
                  <a:rPr lang="en-US" sz="2000" i="1" dirty="0" smtClean="0"/>
                  <a:t>10 + 115</a:t>
                </a:r>
                <a:r>
                  <a:rPr lang="en-US" sz="2000" dirty="0" smtClean="0"/>
                  <a:t>)</a:t>
                </a:r>
                <a:r>
                  <a:rPr lang="ru-RU" sz="2000" dirty="0" smtClean="0"/>
                  <a:t> ∙</a:t>
                </a:r>
                <a:r>
                  <a:rPr lang="en-US" sz="2000" dirty="0" smtClean="0"/>
                  <a:t> </a:t>
                </a:r>
                <a:r>
                  <a:rPr lang="en-US" sz="2000" i="1" dirty="0" smtClean="0"/>
                  <a:t>22 / 2 </a:t>
                </a:r>
                <a:r>
                  <a:rPr lang="en-US" sz="2000" i="1" dirty="0"/>
                  <a:t>= </a:t>
                </a:r>
                <a:r>
                  <a:rPr lang="en-US" sz="2000" i="1" dirty="0" smtClean="0"/>
                  <a:t>1375</a:t>
                </a:r>
                <a:r>
                  <a:rPr lang="en-US" sz="2000" dirty="0" smtClean="0"/>
                  <a:t>.</a:t>
                </a:r>
              </a:p>
              <a:p>
                <a:pPr lvl="0" algn="just"/>
                <a:endParaRPr lang="en-US" sz="2000" dirty="0" smtClean="0"/>
              </a:p>
              <a:p>
                <a:pPr lvl="0" algn="just"/>
                <a:endParaRPr lang="ru-RU" sz="2000" dirty="0"/>
              </a:p>
              <a:p>
                <a:pPr algn="just"/>
                <a:r>
                  <a:rPr lang="ru-RU" sz="2000" b="1" dirty="0" smtClean="0"/>
                  <a:t>Ответ:</a:t>
                </a:r>
                <a:r>
                  <a:rPr lang="ru-RU" sz="2000" dirty="0" smtClean="0"/>
                  <a:t> </a:t>
                </a:r>
                <a:r>
                  <a:rPr lang="ru-RU" sz="2000" dirty="0"/>
                  <a:t>1375</a:t>
                </a:r>
              </a:p>
              <a:p>
                <a:pPr algn="just"/>
                <a:endParaRPr lang="ru-RU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451" y="1844824"/>
                <a:ext cx="5052006" cy="4680520"/>
              </a:xfrm>
              <a:prstGeom prst="rect">
                <a:avLst/>
              </a:prstGeom>
              <a:blipFill rotWithShape="1">
                <a:blip r:embed="rId3"/>
                <a:stretch>
                  <a:fillRect l="-1329" t="-652" r="-1329" b="-7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6372200" y="6057336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Ответ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5834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1994</Words>
  <Application>Microsoft Office PowerPoint</Application>
  <PresentationFormat>Экран (4:3)</PresentationFormat>
  <Paragraphs>381</Paragraphs>
  <Slides>19</Slides>
  <Notes>7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Calibri</vt:lpstr>
      <vt:lpstr>Cambria Math</vt:lpstr>
      <vt:lpstr>Wingdings</vt:lpstr>
      <vt:lpstr>Тема Office</vt:lpstr>
      <vt:lpstr>ЗАПИСЬ АЛГОРИТМОВ НА ЯЗЫКАХ ПРОГРАММИРОВАНИЯ</vt:lpstr>
      <vt:lpstr>Презентация PowerPoint</vt:lpstr>
      <vt:lpstr>Язык программирования</vt:lpstr>
      <vt:lpstr>﻿Структурная организация данных</vt:lpstr>
      <vt:lpstr>Некоторые простые типы данных</vt:lpstr>
      <vt:lpstr>Основные элементы языка Pascal</vt:lpstr>
      <vt:lpstr>Идентификаторы</vt:lpstr>
      <vt:lpstr>Операции в языке Pascal</vt:lpstr>
      <vt:lpstr>Структура программы</vt:lpstr>
      <vt:lpstr>Основные операторы языка Pascal </vt:lpstr>
      <vt:lpstr>Анализ программ. Трассировочные таблицы</vt:lpstr>
      <vt:lpstr>Трассировочная таблица первого вида </vt:lpstr>
      <vt:lpstr>Трассировочная таблица второго вида </vt:lpstr>
      <vt:lpstr>Другие приёмы анализа программ</vt:lpstr>
      <vt:lpstr>Презентация PowerPoint</vt:lpstr>
      <vt:lpstr>Презентация PowerPoint</vt:lpstr>
      <vt:lpstr>Вопросы и задания</vt:lpstr>
      <vt:lpstr>Вопросы и задания</vt:lpstr>
      <vt:lpstr>Вопросы и задания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MK</dc:creator>
  <cp:lastModifiedBy>Tatyana</cp:lastModifiedBy>
  <cp:revision>76</cp:revision>
  <dcterms:created xsi:type="dcterms:W3CDTF">2017-03-11T11:20:52Z</dcterms:created>
  <dcterms:modified xsi:type="dcterms:W3CDTF">2020-11-05T05:41:48Z</dcterms:modified>
</cp:coreProperties>
</file>