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300" r:id="rId3"/>
    <p:sldId id="302" r:id="rId4"/>
    <p:sldId id="327" r:id="rId5"/>
    <p:sldId id="326" r:id="rId6"/>
    <p:sldId id="304" r:id="rId7"/>
    <p:sldId id="306" r:id="rId8"/>
    <p:sldId id="307" r:id="rId9"/>
    <p:sldId id="305" r:id="rId10"/>
    <p:sldId id="308" r:id="rId11"/>
    <p:sldId id="324" r:id="rId12"/>
    <p:sldId id="303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25" r:id="rId23"/>
    <p:sldId id="320" r:id="rId24"/>
    <p:sldId id="323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FF"/>
    <a:srgbClr val="FF8BFF"/>
    <a:srgbClr val="FF6DFF"/>
    <a:srgbClr val="FF00FF"/>
    <a:srgbClr val="FFFF00"/>
    <a:srgbClr val="FF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83" autoAdjust="0"/>
    <p:restoredTop sz="94660"/>
  </p:normalViewPr>
  <p:slideViewPr>
    <p:cSldViewPr>
      <p:cViewPr varScale="1">
        <p:scale>
          <a:sx n="65" d="100"/>
          <a:sy n="65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altLang="ru-RU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768E27B-5041-4561-8EF5-9DDCB805A4C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74CFCD-BBE8-41F9-BF9F-D747AF7AC0AA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Л.С. Атанасян.   Геометрия 7-9.      Глава </a:t>
            </a:r>
            <a:r>
              <a:rPr lang="en-US" altLang="ru-RU"/>
              <a:t>V</a:t>
            </a:r>
            <a:r>
              <a:rPr lang="ru-RU" altLang="ru-RU"/>
              <a:t>  «Четырехугольники»       </a:t>
            </a:r>
            <a:r>
              <a:rPr lang="en-US" altLang="ru-RU"/>
              <a:t>§</a:t>
            </a:r>
            <a:r>
              <a:rPr lang="ru-RU" altLang="ru-RU"/>
              <a:t> 1. « Многоугольники»</a:t>
            </a:r>
            <a:endParaRPr lang="en-US" altLang="ru-RU"/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809897-83A0-4162-BBAC-45875A540803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Высоты, проведенные из вершины острого угла,  лежат во внешней области параллелограмма. Высоты. проведенные из вершин тупых углов, лежат во внутренней области параллелограмма. Есть равные высоты. Почему они равны?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4E1237-6ACE-4BD0-81F1-DD7265DBE38B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C5B96D-A183-4970-A9E1-D0A2E7F078C1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E672A2-9C4A-4A3B-BB71-EE98915CF7FD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E64F97-C9EA-4E9A-8F30-D65297E864B4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Л.И. Звавич, Е.В. Потоскуев «Тестовые задания по геометрии»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6DBCA9-DE06-47B6-A163-9FF004A406F3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Н.Ф. Гаврилова «Поурочные разработки по геометрии: 8 класс»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CB4304-B135-4110-A193-C6B1469D7A0F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Н.Ф. Гаврилова «Поурочные разработки по геометрии: 8 класс»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4B7DF4-9467-4F17-A038-B5FA7641970E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Н.Ф. Гаврилова «Поурочные разработки по геометрии: 8 класс»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706D89-F42B-4DB5-BAC5-882CBE150D8D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Н.Ф. Гаврилова «Поурочные разработки по геометрии: 8 класс»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3F7B09-D1D9-4A03-8C32-8A35ACCE47B8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Б.Г. Зив, В.М. Мейлер «Дидактические материалы по геометрии для 8 класса»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CBBA87-AB2E-4428-95A7-EB9E97250886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Б.Г. Зив, В.М. Мейлер «Дидактические материалы по геометрии для 8 класса». ОШИБКА чертежа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2DC064-9D11-41DF-ADBA-21AA21856DB6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ru-RU" altLang="ru-RU"/>
              <a:t>Б.Г. Зив, В.М. Мейлер «Дидактические материалы по геометрии для 8 класса».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D3AA6-84D9-4996-A74B-14256B413969}" type="slidenum">
              <a:rPr lang="ru-RU" altLang="ru-RU"/>
              <a:pPr/>
              <a:t>24</a:t>
            </a:fld>
            <a:endParaRPr lang="ru-RU" altLang="ru-RU"/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Б.Г. Зив, В.М. Мейлер «Дидактические материалы по геометрии для 8 класса»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52A91-ADC2-4604-B5EE-961356115E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914394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A764A-9096-45B8-9C17-53C3CEDBD1D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384404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98FE3-BA15-41F5-9FA7-BFD548CA6BC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293959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33F32-C871-40F1-A780-C01AACA708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222840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E65CC-B095-4DA2-8035-C97C8B261CA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993475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A77B3-166D-4A47-A11A-AF67DBDDD4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300624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A18ABF-9B18-4404-ADC7-B9D52A6683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90109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349D0-1425-4D92-94B0-A263193493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736615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D5706-5967-4573-8600-6A42A51A56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04138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CB774-070C-422C-B2A1-4BC6DAB52B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646965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E3DCB-D3D4-4FD8-9E90-D99C5681EE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513718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50000">
              <a:schemeClr val="bg1"/>
            </a:gs>
            <a:gs pos="100000">
              <a:srgbClr val="CCFF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E515A9-9247-4F50-AAA8-CB1C0F41995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Relationship Id="rId9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5.w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266700" y="279400"/>
            <a:ext cx="8585200" cy="6235700"/>
            <a:chOff x="168" y="176"/>
            <a:chExt cx="5408" cy="3928"/>
          </a:xfrm>
        </p:grpSpPr>
        <p:sp>
          <p:nvSpPr>
            <p:cNvPr id="5125" name="Freeform 5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>
                <a:gd name="T0" fmla="*/ 0 w 4864"/>
                <a:gd name="T1" fmla="*/ 0 h 1"/>
                <a:gd name="T2" fmla="*/ 4864 w 4864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>
                <a:gd name="T0" fmla="*/ 0 w 4848"/>
                <a:gd name="T1" fmla="*/ 0 h 1"/>
                <a:gd name="T2" fmla="*/ 4848 w 4848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>
                <a:gd name="T0" fmla="*/ 0 w 1"/>
                <a:gd name="T1" fmla="*/ 0 h 3376"/>
                <a:gd name="T2" fmla="*/ 0 w 1"/>
                <a:gd name="T3" fmla="*/ 3376 h 3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>
                <a:gd name="T0" fmla="*/ 0 w 16"/>
                <a:gd name="T1" fmla="*/ 0 h 3376"/>
                <a:gd name="T2" fmla="*/ 16 w 16"/>
                <a:gd name="T3" fmla="*/ 3376 h 3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CC00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33" name="WordArt 13"/>
          <p:cNvSpPr>
            <a:spLocks noChangeArrowheads="1" noChangeShapeType="1" noTextEdit="1"/>
          </p:cNvSpPr>
          <p:nvPr/>
        </p:nvSpPr>
        <p:spPr bwMode="auto">
          <a:xfrm>
            <a:off x="2286000" y="304800"/>
            <a:ext cx="4876800" cy="1981200"/>
          </a:xfrm>
          <a:prstGeom prst="rect">
            <a:avLst/>
          </a:prstGeom>
        </p:spPr>
        <p:txBody>
          <a:bodyPr wrap="none" fromWordArt="1">
            <a:prstTxWarp prst="textChevron">
              <a:avLst>
                <a:gd name="adj" fmla="val 19625"/>
              </a:avLst>
            </a:prstTxWarp>
          </a:bodyPr>
          <a:lstStyle/>
          <a:p>
            <a:pPr algn="ctr"/>
            <a:r>
              <a:rPr lang="ru-RU" sz="6600" b="1" kern="1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FF"/>
                    </a:gs>
                    <a:gs pos="50000">
                      <a:srgbClr val="B400B4"/>
                    </a:gs>
                    <a:gs pos="100000">
                      <a:srgbClr val="FF66FF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</a:t>
            </a:r>
          </a:p>
        </p:txBody>
      </p:sp>
      <p:sp>
        <p:nvSpPr>
          <p:cNvPr id="5137" name="WordArt 17"/>
          <p:cNvSpPr>
            <a:spLocks noChangeArrowheads="1" noChangeShapeType="1" noTextEdit="1"/>
          </p:cNvSpPr>
          <p:nvPr/>
        </p:nvSpPr>
        <p:spPr bwMode="auto">
          <a:xfrm>
            <a:off x="2438400" y="2438400"/>
            <a:ext cx="44958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54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 8 класс</a:t>
            </a:r>
          </a:p>
        </p:txBody>
      </p:sp>
      <p:sp>
        <p:nvSpPr>
          <p:cNvPr id="5138" name="WordArt 18"/>
          <p:cNvSpPr>
            <a:spLocks noChangeArrowheads="1" noChangeShapeType="1" noTextEdit="1"/>
          </p:cNvSpPr>
          <p:nvPr/>
        </p:nvSpPr>
        <p:spPr bwMode="auto">
          <a:xfrm>
            <a:off x="457200" y="3048000"/>
            <a:ext cx="8153400" cy="2133600"/>
          </a:xfrm>
          <a:prstGeom prst="rect">
            <a:avLst/>
          </a:prstGeom>
        </p:spPr>
        <p:txBody>
          <a:bodyPr wrap="none" fromWordArt="1">
            <a:prstTxWarp prst="textChevronInverted">
              <a:avLst>
                <a:gd name="adj" fmla="val 64287"/>
              </a:avLst>
            </a:prstTxWarp>
          </a:bodyPr>
          <a:lstStyle/>
          <a:p>
            <a:pPr algn="ctr"/>
            <a:r>
              <a:rPr lang="ru-RU" sz="6600" b="1" kern="1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FF"/>
                    </a:gs>
                    <a:gs pos="50000">
                      <a:srgbClr val="B400B4"/>
                    </a:gs>
                    <a:gs pos="100000">
                      <a:srgbClr val="FF66FF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параллелограмма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2" name="Text Box 4"/>
          <p:cNvSpPr txBox="1">
            <a:spLocks noChangeArrowheads="1"/>
          </p:cNvSpPr>
          <p:nvPr/>
        </p:nvSpPr>
        <p:spPr bwMode="auto">
          <a:xfrm>
            <a:off x="1828800" y="381000"/>
            <a:ext cx="5907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Свойства площадей</a:t>
            </a:r>
          </a:p>
        </p:txBody>
      </p:sp>
      <p:sp>
        <p:nvSpPr>
          <p:cNvPr id="278533" name="Text Box 5"/>
          <p:cNvSpPr txBox="1">
            <a:spLocks noChangeArrowheads="1"/>
          </p:cNvSpPr>
          <p:nvPr/>
        </p:nvSpPr>
        <p:spPr bwMode="auto">
          <a:xfrm>
            <a:off x="76200" y="1371600"/>
            <a:ext cx="876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400" b="1" i="1">
                <a:solidFill>
                  <a:schemeClr val="tx2"/>
                </a:solidFill>
              </a:rPr>
              <a:t>1</a:t>
            </a:r>
            <a:r>
              <a:rPr lang="ru-RU" altLang="ru-RU" sz="2400" b="1" i="1" baseline="30000">
                <a:solidFill>
                  <a:schemeClr val="tx2"/>
                </a:solidFill>
              </a:rPr>
              <a:t>0</a:t>
            </a:r>
            <a:r>
              <a:rPr lang="ru-RU" altLang="ru-RU" sz="2400" b="1" i="1">
                <a:solidFill>
                  <a:schemeClr val="tx2"/>
                </a:solidFill>
              </a:rPr>
              <a:t>.  Равные многоугольники имеют равные площади. </a:t>
            </a:r>
          </a:p>
        </p:txBody>
      </p:sp>
      <p:sp>
        <p:nvSpPr>
          <p:cNvPr id="278547" name="Text Box 19"/>
          <p:cNvSpPr txBox="1">
            <a:spLocks noChangeArrowheads="1"/>
          </p:cNvSpPr>
          <p:nvPr/>
        </p:nvSpPr>
        <p:spPr bwMode="auto">
          <a:xfrm>
            <a:off x="-76200" y="2209800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400" b="1" i="1">
                <a:solidFill>
                  <a:schemeClr val="tx2"/>
                </a:solidFill>
              </a:rPr>
              <a:t>  2</a:t>
            </a:r>
            <a:r>
              <a:rPr lang="ru-RU" altLang="ru-RU" sz="2400" b="1" i="1" baseline="30000">
                <a:solidFill>
                  <a:schemeClr val="tx2"/>
                </a:solidFill>
              </a:rPr>
              <a:t>0</a:t>
            </a:r>
            <a:r>
              <a:rPr lang="ru-RU" altLang="ru-RU" sz="2400" b="1" i="1">
                <a:solidFill>
                  <a:schemeClr val="tx2"/>
                </a:solidFill>
              </a:rPr>
              <a:t>.  Если многоугольник составлен из нескольких многоугольников, то его площадь равна сумме площадей этих многоугольников.</a:t>
            </a:r>
          </a:p>
        </p:txBody>
      </p:sp>
      <p:sp>
        <p:nvSpPr>
          <p:cNvPr id="278548" name="Text Box 20"/>
          <p:cNvSpPr txBox="1">
            <a:spLocks noChangeArrowheads="1"/>
          </p:cNvSpPr>
          <p:nvPr/>
        </p:nvSpPr>
        <p:spPr bwMode="auto">
          <a:xfrm>
            <a:off x="533400" y="4648200"/>
            <a:ext cx="7620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400">
                <a:solidFill>
                  <a:schemeClr val="tx2"/>
                </a:solidFill>
              </a:rPr>
              <a:t>  Эти свойства помогут нам получить формулу для вычисления площади параллелограмма.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8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8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8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7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8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8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7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3" grpId="0"/>
      <p:bldP spid="278547" grpId="0"/>
      <p:bldP spid="2785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39" name="Freeform 63"/>
          <p:cNvSpPr>
            <a:spLocks/>
          </p:cNvSpPr>
          <p:nvPr/>
        </p:nvSpPr>
        <p:spPr bwMode="auto">
          <a:xfrm>
            <a:off x="609600" y="1295400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0580" name="Text Box 4"/>
          <p:cNvSpPr txBox="1">
            <a:spLocks noChangeArrowheads="1"/>
          </p:cNvSpPr>
          <p:nvPr/>
        </p:nvSpPr>
        <p:spPr bwMode="auto">
          <a:xfrm>
            <a:off x="152401" y="0"/>
            <a:ext cx="8991600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Теорема. Площадь </a:t>
            </a: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параллелограмма </a:t>
            </a:r>
            <a:r>
              <a:rPr lang="ru-RU" altLang="ru-RU" sz="2400" dirty="0"/>
              <a:t>равна произведению его </a:t>
            </a:r>
            <a:r>
              <a:rPr lang="ru-RU" altLang="ru-RU" sz="2400" dirty="0"/>
              <a:t>основания на высоту</a:t>
            </a:r>
            <a:r>
              <a:rPr lang="en-US" altLang="ru-RU" sz="2400" dirty="0"/>
              <a:t>.</a:t>
            </a:r>
            <a:endParaRPr lang="ru-RU" altLang="ru-RU" sz="2400" dirty="0"/>
          </a:p>
          <a:p>
            <a:pPr algn="r"/>
            <a:r>
              <a:rPr lang="ru-RU" altLang="ru-RU" sz="2400" dirty="0"/>
              <a:t>                                                                           </a:t>
            </a:r>
            <a:endParaRPr lang="ru-RU" altLang="ru-RU" sz="2400" dirty="0" smtClean="0"/>
          </a:p>
          <a:p>
            <a:endParaRPr lang="ru-RU" altLang="ru-RU" sz="2400" dirty="0"/>
          </a:p>
          <a:p>
            <a:endParaRPr lang="ru-RU" altLang="ru-RU" sz="2400" dirty="0" smtClean="0"/>
          </a:p>
          <a:p>
            <a:pPr algn="ctr"/>
            <a:r>
              <a:rPr lang="ru-RU" altLang="ru-RU" sz="2400" dirty="0" smtClean="0"/>
              <a:t>                                                              </a:t>
            </a:r>
            <a:endParaRPr lang="ru-RU" alt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0596" name="AutoShape 20"/>
          <p:cNvSpPr>
            <a:spLocks noChangeArrowheads="1"/>
          </p:cNvSpPr>
          <p:nvPr/>
        </p:nvSpPr>
        <p:spPr bwMode="auto">
          <a:xfrm>
            <a:off x="609600" y="1295400"/>
            <a:ext cx="5257800" cy="2362200"/>
          </a:xfrm>
          <a:prstGeom prst="parallelogram">
            <a:avLst>
              <a:gd name="adj" fmla="val 67362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0598" name="Text Box 22"/>
          <p:cNvSpPr txBox="1">
            <a:spLocks noChangeArrowheads="1"/>
          </p:cNvSpPr>
          <p:nvPr/>
        </p:nvSpPr>
        <p:spPr bwMode="auto">
          <a:xfrm>
            <a:off x="228600" y="3505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80599" name="Text Box 23"/>
          <p:cNvSpPr txBox="1">
            <a:spLocks noChangeArrowheads="1"/>
          </p:cNvSpPr>
          <p:nvPr/>
        </p:nvSpPr>
        <p:spPr bwMode="auto">
          <a:xfrm>
            <a:off x="1752600" y="838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80600" name="Text Box 24"/>
          <p:cNvSpPr txBox="1">
            <a:spLocks noChangeArrowheads="1"/>
          </p:cNvSpPr>
          <p:nvPr/>
        </p:nvSpPr>
        <p:spPr bwMode="auto">
          <a:xfrm>
            <a:off x="5715000" y="838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80601" name="Text Box 25"/>
          <p:cNvSpPr txBox="1">
            <a:spLocks noChangeArrowheads="1"/>
          </p:cNvSpPr>
          <p:nvPr/>
        </p:nvSpPr>
        <p:spPr bwMode="auto">
          <a:xfrm>
            <a:off x="3978275" y="3581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grpSp>
        <p:nvGrpSpPr>
          <p:cNvPr id="280605" name="Group 29"/>
          <p:cNvGrpSpPr>
            <a:grpSpLocks/>
          </p:cNvGrpSpPr>
          <p:nvPr/>
        </p:nvGrpSpPr>
        <p:grpSpPr bwMode="auto">
          <a:xfrm>
            <a:off x="1981200" y="1295400"/>
            <a:ext cx="228600" cy="2362200"/>
            <a:chOff x="1248" y="1440"/>
            <a:chExt cx="144" cy="1488"/>
          </a:xfrm>
        </p:grpSpPr>
        <p:sp>
          <p:nvSpPr>
            <p:cNvPr id="280606" name="Line 30"/>
            <p:cNvSpPr>
              <a:spLocks noChangeShapeType="1"/>
            </p:cNvSpPr>
            <p:nvPr/>
          </p:nvSpPr>
          <p:spPr bwMode="auto">
            <a:xfrm>
              <a:off x="1392" y="1440"/>
              <a:ext cx="0" cy="14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0607" name="Freeform 31"/>
            <p:cNvSpPr>
              <a:spLocks/>
            </p:cNvSpPr>
            <p:nvPr/>
          </p:nvSpPr>
          <p:spPr bwMode="auto">
            <a:xfrm>
              <a:off x="1248" y="2784"/>
              <a:ext cx="144" cy="144"/>
            </a:xfrm>
            <a:custGeom>
              <a:avLst/>
              <a:gdLst>
                <a:gd name="T0" fmla="*/ 144 w 144"/>
                <a:gd name="T1" fmla="*/ 0 h 144"/>
                <a:gd name="T2" fmla="*/ 0 w 144"/>
                <a:gd name="T3" fmla="*/ 0 h 144"/>
                <a:gd name="T4" fmla="*/ 0 w 144"/>
                <a:gd name="T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4">
                  <a:moveTo>
                    <a:pt x="144" y="0"/>
                  </a:moveTo>
                  <a:lnTo>
                    <a:pt x="0" y="0"/>
                  </a:lnTo>
                  <a:lnTo>
                    <a:pt x="0" y="14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80609" name="Text Box 33"/>
          <p:cNvSpPr txBox="1">
            <a:spLocks noChangeArrowheads="1"/>
          </p:cNvSpPr>
          <p:nvPr/>
        </p:nvSpPr>
        <p:spPr bwMode="auto">
          <a:xfrm>
            <a:off x="1981200" y="3581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H</a:t>
            </a:r>
            <a:endParaRPr lang="ru-RU" altLang="ru-RU" sz="2800" b="1"/>
          </a:p>
        </p:txBody>
      </p:sp>
      <p:sp>
        <p:nvSpPr>
          <p:cNvPr id="280611" name="Text Box 35"/>
          <p:cNvSpPr txBox="1">
            <a:spLocks noChangeArrowheads="1"/>
          </p:cNvSpPr>
          <p:nvPr/>
        </p:nvSpPr>
        <p:spPr bwMode="auto">
          <a:xfrm>
            <a:off x="6516431" y="2332297"/>
            <a:ext cx="184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0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39" name="Freeform 63"/>
          <p:cNvSpPr>
            <a:spLocks/>
          </p:cNvSpPr>
          <p:nvPr/>
        </p:nvSpPr>
        <p:spPr bwMode="auto">
          <a:xfrm>
            <a:off x="609600" y="1295400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0580" name="Text Box 4"/>
          <p:cNvSpPr txBox="1">
            <a:spLocks noChangeArrowheads="1"/>
          </p:cNvSpPr>
          <p:nvPr/>
        </p:nvSpPr>
        <p:spPr bwMode="auto">
          <a:xfrm>
            <a:off x="152401" y="0"/>
            <a:ext cx="8991600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Теорема. Площадь </a:t>
            </a: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параллелограмма </a:t>
            </a:r>
            <a:r>
              <a:rPr lang="ru-RU" altLang="ru-RU" sz="2400" dirty="0"/>
              <a:t>равна произведению его </a:t>
            </a:r>
            <a:r>
              <a:rPr lang="ru-RU" altLang="ru-RU" sz="2400" dirty="0">
                <a:solidFill>
                  <a:srgbClr val="0070C0"/>
                </a:solidFill>
              </a:rPr>
              <a:t>основания</a:t>
            </a:r>
            <a:r>
              <a:rPr lang="ru-RU" altLang="ru-RU" sz="2400" dirty="0"/>
              <a:t> на </a:t>
            </a:r>
            <a:r>
              <a:rPr lang="ru-RU" altLang="ru-RU" sz="2400" dirty="0">
                <a:solidFill>
                  <a:srgbClr val="0070C0"/>
                </a:solidFill>
              </a:rPr>
              <a:t>высоту</a:t>
            </a:r>
            <a:r>
              <a:rPr lang="en-US" altLang="ru-RU" sz="2400" dirty="0"/>
              <a:t>.</a:t>
            </a:r>
            <a:endParaRPr lang="ru-RU" altLang="ru-RU" sz="2400" dirty="0"/>
          </a:p>
          <a:p>
            <a:pPr algn="r"/>
            <a:r>
              <a:rPr lang="ru-RU" altLang="ru-RU" sz="2400" dirty="0"/>
              <a:t>                                                                           </a:t>
            </a:r>
            <a:endParaRPr lang="ru-RU" altLang="ru-RU" sz="2400" dirty="0" smtClean="0"/>
          </a:p>
          <a:p>
            <a:endParaRPr lang="ru-RU" altLang="ru-RU" sz="2400" dirty="0"/>
          </a:p>
          <a:p>
            <a:endParaRPr lang="ru-RU" altLang="ru-RU" sz="2400" dirty="0" smtClean="0"/>
          </a:p>
          <a:p>
            <a:pPr algn="ctr"/>
            <a:r>
              <a:rPr lang="ru-RU" altLang="ru-RU" sz="2400" dirty="0" smtClean="0"/>
              <a:t>                                                              </a:t>
            </a:r>
            <a:endParaRPr lang="ru-RU" alt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0596" name="AutoShape 20"/>
          <p:cNvSpPr>
            <a:spLocks noChangeArrowheads="1"/>
          </p:cNvSpPr>
          <p:nvPr/>
        </p:nvSpPr>
        <p:spPr bwMode="auto">
          <a:xfrm>
            <a:off x="609600" y="1295400"/>
            <a:ext cx="5257800" cy="2362200"/>
          </a:xfrm>
          <a:prstGeom prst="parallelogram">
            <a:avLst>
              <a:gd name="adj" fmla="val 67362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0598" name="Text Box 22"/>
          <p:cNvSpPr txBox="1">
            <a:spLocks noChangeArrowheads="1"/>
          </p:cNvSpPr>
          <p:nvPr/>
        </p:nvSpPr>
        <p:spPr bwMode="auto">
          <a:xfrm>
            <a:off x="228600" y="3505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dirty="0"/>
              <a:t>А</a:t>
            </a:r>
          </a:p>
        </p:txBody>
      </p:sp>
      <p:sp>
        <p:nvSpPr>
          <p:cNvPr id="280599" name="Text Box 23"/>
          <p:cNvSpPr txBox="1">
            <a:spLocks noChangeArrowheads="1"/>
          </p:cNvSpPr>
          <p:nvPr/>
        </p:nvSpPr>
        <p:spPr bwMode="auto">
          <a:xfrm>
            <a:off x="1752600" y="838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dirty="0"/>
              <a:t>В</a:t>
            </a:r>
          </a:p>
        </p:txBody>
      </p:sp>
      <p:sp>
        <p:nvSpPr>
          <p:cNvPr id="280600" name="Text Box 24"/>
          <p:cNvSpPr txBox="1">
            <a:spLocks noChangeArrowheads="1"/>
          </p:cNvSpPr>
          <p:nvPr/>
        </p:nvSpPr>
        <p:spPr bwMode="auto">
          <a:xfrm>
            <a:off x="5715000" y="838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80601" name="Text Box 25"/>
          <p:cNvSpPr txBox="1">
            <a:spLocks noChangeArrowheads="1"/>
          </p:cNvSpPr>
          <p:nvPr/>
        </p:nvSpPr>
        <p:spPr bwMode="auto">
          <a:xfrm>
            <a:off x="3978275" y="3581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grpSp>
        <p:nvGrpSpPr>
          <p:cNvPr id="280605" name="Group 29"/>
          <p:cNvGrpSpPr>
            <a:grpSpLocks/>
          </p:cNvGrpSpPr>
          <p:nvPr/>
        </p:nvGrpSpPr>
        <p:grpSpPr bwMode="auto">
          <a:xfrm>
            <a:off x="1981200" y="1295400"/>
            <a:ext cx="228600" cy="2362200"/>
            <a:chOff x="1248" y="1440"/>
            <a:chExt cx="144" cy="1488"/>
          </a:xfrm>
        </p:grpSpPr>
        <p:sp>
          <p:nvSpPr>
            <p:cNvPr id="280606" name="Line 30"/>
            <p:cNvSpPr>
              <a:spLocks noChangeShapeType="1"/>
            </p:cNvSpPr>
            <p:nvPr/>
          </p:nvSpPr>
          <p:spPr bwMode="auto">
            <a:xfrm>
              <a:off x="1392" y="1440"/>
              <a:ext cx="0" cy="14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0607" name="Freeform 31"/>
            <p:cNvSpPr>
              <a:spLocks/>
            </p:cNvSpPr>
            <p:nvPr/>
          </p:nvSpPr>
          <p:spPr bwMode="auto">
            <a:xfrm>
              <a:off x="1248" y="2784"/>
              <a:ext cx="144" cy="144"/>
            </a:xfrm>
            <a:custGeom>
              <a:avLst/>
              <a:gdLst>
                <a:gd name="T0" fmla="*/ 144 w 144"/>
                <a:gd name="T1" fmla="*/ 0 h 144"/>
                <a:gd name="T2" fmla="*/ 0 w 144"/>
                <a:gd name="T3" fmla="*/ 0 h 144"/>
                <a:gd name="T4" fmla="*/ 0 w 144"/>
                <a:gd name="T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4">
                  <a:moveTo>
                    <a:pt x="144" y="0"/>
                  </a:moveTo>
                  <a:lnTo>
                    <a:pt x="0" y="0"/>
                  </a:lnTo>
                  <a:lnTo>
                    <a:pt x="0" y="14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80609" name="Text Box 33"/>
          <p:cNvSpPr txBox="1">
            <a:spLocks noChangeArrowheads="1"/>
          </p:cNvSpPr>
          <p:nvPr/>
        </p:nvSpPr>
        <p:spPr bwMode="auto">
          <a:xfrm>
            <a:off x="1981200" y="3581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dirty="0"/>
              <a:t>H</a:t>
            </a:r>
            <a:endParaRPr lang="ru-RU" altLang="ru-RU" sz="2800" b="1" dirty="0"/>
          </a:p>
        </p:txBody>
      </p:sp>
      <p:sp>
        <p:nvSpPr>
          <p:cNvPr id="280611" name="Text Box 35"/>
          <p:cNvSpPr txBox="1">
            <a:spLocks noChangeArrowheads="1"/>
          </p:cNvSpPr>
          <p:nvPr/>
        </p:nvSpPr>
        <p:spPr bwMode="auto">
          <a:xfrm>
            <a:off x="6516431" y="2332297"/>
            <a:ext cx="184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464820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Основание</a:t>
            </a:r>
            <a:r>
              <a:rPr lang="ru-RU" sz="2400" dirty="0"/>
              <a:t> – любая сторона параллелограмма</a:t>
            </a:r>
          </a:p>
          <a:p>
            <a:r>
              <a:rPr lang="ru-RU" sz="2400" dirty="0">
                <a:solidFill>
                  <a:srgbClr val="0070C0"/>
                </a:solidFill>
              </a:rPr>
              <a:t>Высота</a:t>
            </a:r>
            <a:r>
              <a:rPr lang="ru-RU" sz="2400" dirty="0"/>
              <a:t> – это перпендикуляр, проведенный из любой точки противоположной стороны к прямой, содержащей основание</a:t>
            </a:r>
            <a:endParaRPr lang="ru-RU" sz="2400" dirty="0"/>
          </a:p>
        </p:txBody>
      </p:sp>
      <p:grpSp>
        <p:nvGrpSpPr>
          <p:cNvPr id="15" name="Group 29"/>
          <p:cNvGrpSpPr>
            <a:grpSpLocks/>
          </p:cNvGrpSpPr>
          <p:nvPr/>
        </p:nvGrpSpPr>
        <p:grpSpPr bwMode="auto">
          <a:xfrm>
            <a:off x="2971800" y="1295400"/>
            <a:ext cx="228600" cy="2362200"/>
            <a:chOff x="1248" y="1440"/>
            <a:chExt cx="144" cy="1488"/>
          </a:xfrm>
        </p:grpSpPr>
        <p:sp>
          <p:nvSpPr>
            <p:cNvPr id="16" name="Line 30"/>
            <p:cNvSpPr>
              <a:spLocks noChangeShapeType="1"/>
            </p:cNvSpPr>
            <p:nvPr/>
          </p:nvSpPr>
          <p:spPr bwMode="auto">
            <a:xfrm>
              <a:off x="1392" y="1440"/>
              <a:ext cx="0" cy="14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31"/>
            <p:cNvSpPr>
              <a:spLocks/>
            </p:cNvSpPr>
            <p:nvPr/>
          </p:nvSpPr>
          <p:spPr bwMode="auto">
            <a:xfrm>
              <a:off x="1248" y="2784"/>
              <a:ext cx="144" cy="144"/>
            </a:xfrm>
            <a:custGeom>
              <a:avLst/>
              <a:gdLst>
                <a:gd name="T0" fmla="*/ 144 w 144"/>
                <a:gd name="T1" fmla="*/ 0 h 144"/>
                <a:gd name="T2" fmla="*/ 0 w 144"/>
                <a:gd name="T3" fmla="*/ 0 h 144"/>
                <a:gd name="T4" fmla="*/ 0 w 144"/>
                <a:gd name="T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4">
                  <a:moveTo>
                    <a:pt x="144" y="0"/>
                  </a:moveTo>
                  <a:lnTo>
                    <a:pt x="0" y="0"/>
                  </a:lnTo>
                  <a:lnTo>
                    <a:pt x="0" y="14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" name="Text Box 33"/>
          <p:cNvSpPr txBox="1">
            <a:spLocks noChangeArrowheads="1"/>
          </p:cNvSpPr>
          <p:nvPr/>
        </p:nvSpPr>
        <p:spPr bwMode="auto">
          <a:xfrm>
            <a:off x="2993923" y="3647305"/>
            <a:ext cx="6636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ru-RU" sz="2800" b="1" dirty="0" smtClean="0"/>
              <a:t>H</a:t>
            </a:r>
            <a:r>
              <a:rPr lang="ru-RU" altLang="ru-RU" sz="2800" b="1" baseline="-25000" dirty="0" smtClean="0"/>
              <a:t>1</a:t>
            </a:r>
            <a:endParaRPr lang="ru-RU" altLang="ru-RU" sz="2800" b="1" baseline="-25000" dirty="0"/>
          </a:p>
        </p:txBody>
      </p:sp>
      <p:sp>
        <p:nvSpPr>
          <p:cNvPr id="19" name="Text Box 33"/>
          <p:cNvSpPr txBox="1">
            <a:spLocks noChangeArrowheads="1"/>
          </p:cNvSpPr>
          <p:nvPr/>
        </p:nvSpPr>
        <p:spPr bwMode="auto">
          <a:xfrm>
            <a:off x="3086100" y="794953"/>
            <a:ext cx="3445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800" b="1" dirty="0" smtClean="0"/>
              <a:t>К</a:t>
            </a:r>
            <a:endParaRPr lang="ru-RU" altLang="ru-RU" sz="2800" b="1" dirty="0"/>
          </a:p>
        </p:txBody>
      </p:sp>
      <p:grpSp>
        <p:nvGrpSpPr>
          <p:cNvPr id="40" name="Group 29"/>
          <p:cNvGrpSpPr>
            <a:grpSpLocks/>
          </p:cNvGrpSpPr>
          <p:nvPr/>
        </p:nvGrpSpPr>
        <p:grpSpPr bwMode="auto">
          <a:xfrm>
            <a:off x="5629069" y="1337648"/>
            <a:ext cx="228600" cy="2362200"/>
            <a:chOff x="1248" y="1440"/>
            <a:chExt cx="144" cy="1488"/>
          </a:xfrm>
        </p:grpSpPr>
        <p:sp>
          <p:nvSpPr>
            <p:cNvPr id="41" name="Line 30"/>
            <p:cNvSpPr>
              <a:spLocks noChangeShapeType="1"/>
            </p:cNvSpPr>
            <p:nvPr/>
          </p:nvSpPr>
          <p:spPr bwMode="auto">
            <a:xfrm>
              <a:off x="1392" y="1440"/>
              <a:ext cx="0" cy="14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1248" y="2784"/>
              <a:ext cx="144" cy="144"/>
            </a:xfrm>
            <a:custGeom>
              <a:avLst/>
              <a:gdLst>
                <a:gd name="T0" fmla="*/ 144 w 144"/>
                <a:gd name="T1" fmla="*/ 0 h 144"/>
                <a:gd name="T2" fmla="*/ 0 w 144"/>
                <a:gd name="T3" fmla="*/ 0 h 144"/>
                <a:gd name="T4" fmla="*/ 0 w 144"/>
                <a:gd name="T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4">
                  <a:moveTo>
                    <a:pt x="144" y="0"/>
                  </a:moveTo>
                  <a:lnTo>
                    <a:pt x="0" y="0"/>
                  </a:lnTo>
                  <a:lnTo>
                    <a:pt x="0" y="14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5" name="Line 8"/>
          <p:cNvSpPr>
            <a:spLocks noChangeShapeType="1"/>
          </p:cNvSpPr>
          <p:nvPr/>
        </p:nvSpPr>
        <p:spPr bwMode="auto">
          <a:xfrm>
            <a:off x="4251325" y="3666970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" name="Text Box 22"/>
          <p:cNvSpPr txBox="1">
            <a:spLocks noChangeArrowheads="1"/>
          </p:cNvSpPr>
          <p:nvPr/>
        </p:nvSpPr>
        <p:spPr bwMode="auto">
          <a:xfrm>
            <a:off x="5654675" y="3651412"/>
            <a:ext cx="4844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dirty="0"/>
              <a:t>М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6475973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0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09" grpId="0"/>
      <p:bldP spid="2" grpId="0"/>
      <p:bldP spid="18" grpId="0"/>
      <p:bldP spid="19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39" name="Freeform 63"/>
          <p:cNvSpPr>
            <a:spLocks/>
          </p:cNvSpPr>
          <p:nvPr/>
        </p:nvSpPr>
        <p:spPr bwMode="auto">
          <a:xfrm>
            <a:off x="609600" y="1295400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0649" name="Freeform 73"/>
          <p:cNvSpPr>
            <a:spLocks/>
          </p:cNvSpPr>
          <p:nvPr/>
        </p:nvSpPr>
        <p:spPr bwMode="auto">
          <a:xfrm>
            <a:off x="2209800" y="1295400"/>
            <a:ext cx="3657600" cy="2362200"/>
          </a:xfrm>
          <a:custGeom>
            <a:avLst/>
            <a:gdLst>
              <a:gd name="T0" fmla="*/ 0 w 2304"/>
              <a:gd name="T1" fmla="*/ 0 h 1488"/>
              <a:gd name="T2" fmla="*/ 2304 w 2304"/>
              <a:gd name="T3" fmla="*/ 0 h 1488"/>
              <a:gd name="T4" fmla="*/ 2304 w 2304"/>
              <a:gd name="T5" fmla="*/ 1488 h 1488"/>
              <a:gd name="T6" fmla="*/ 0 w 2304"/>
              <a:gd name="T7" fmla="*/ 1488 h 1488"/>
              <a:gd name="T8" fmla="*/ 0 w 2304"/>
              <a:gd name="T9" fmla="*/ 0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4" h="1488">
                <a:moveTo>
                  <a:pt x="0" y="0"/>
                </a:moveTo>
                <a:lnTo>
                  <a:pt x="2304" y="0"/>
                </a:lnTo>
                <a:lnTo>
                  <a:pt x="2304" y="1488"/>
                </a:lnTo>
                <a:lnTo>
                  <a:pt x="0" y="148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8BFF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0580" name="Text Box 4"/>
          <p:cNvSpPr txBox="1">
            <a:spLocks noChangeArrowheads="1"/>
          </p:cNvSpPr>
          <p:nvPr/>
        </p:nvSpPr>
        <p:spPr bwMode="auto">
          <a:xfrm>
            <a:off x="152401" y="0"/>
            <a:ext cx="8991600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Теорема. Площадь </a:t>
            </a: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параллелограмма </a:t>
            </a:r>
            <a:r>
              <a:rPr lang="ru-RU" altLang="ru-RU" sz="2400" dirty="0"/>
              <a:t>равна произведению его основания на высоту</a:t>
            </a:r>
            <a:r>
              <a:rPr lang="en-US" altLang="ru-RU" sz="2400" dirty="0"/>
              <a:t>.</a:t>
            </a:r>
            <a:endParaRPr lang="ru-RU" altLang="ru-RU" sz="2400" dirty="0"/>
          </a:p>
          <a:p>
            <a:pPr algn="r"/>
            <a:r>
              <a:rPr lang="ru-RU" altLang="ru-RU" sz="2400" dirty="0"/>
              <a:t>                                                                           </a:t>
            </a:r>
            <a:endParaRPr lang="ru-RU" altLang="ru-RU" sz="2400" dirty="0" smtClean="0"/>
          </a:p>
          <a:p>
            <a:endParaRPr lang="ru-RU" altLang="ru-RU" sz="2400" dirty="0"/>
          </a:p>
          <a:p>
            <a:endParaRPr lang="ru-RU" altLang="ru-RU" sz="2400" dirty="0" smtClean="0"/>
          </a:p>
          <a:p>
            <a:pPr algn="ctr"/>
            <a:r>
              <a:rPr lang="ru-RU" altLang="ru-RU" sz="2400" dirty="0" smtClean="0"/>
              <a:t>                                                              </a:t>
            </a:r>
            <a:endParaRPr lang="ru-RU" alt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0596" name="AutoShape 20"/>
          <p:cNvSpPr>
            <a:spLocks noChangeArrowheads="1"/>
          </p:cNvSpPr>
          <p:nvPr/>
        </p:nvSpPr>
        <p:spPr bwMode="auto">
          <a:xfrm>
            <a:off x="609600" y="1295400"/>
            <a:ext cx="5257800" cy="2362200"/>
          </a:xfrm>
          <a:prstGeom prst="parallelogram">
            <a:avLst>
              <a:gd name="adj" fmla="val 67362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0598" name="Text Box 22"/>
          <p:cNvSpPr txBox="1">
            <a:spLocks noChangeArrowheads="1"/>
          </p:cNvSpPr>
          <p:nvPr/>
        </p:nvSpPr>
        <p:spPr bwMode="auto">
          <a:xfrm>
            <a:off x="228600" y="3505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80599" name="Text Box 23"/>
          <p:cNvSpPr txBox="1">
            <a:spLocks noChangeArrowheads="1"/>
          </p:cNvSpPr>
          <p:nvPr/>
        </p:nvSpPr>
        <p:spPr bwMode="auto">
          <a:xfrm>
            <a:off x="1752600" y="838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80600" name="Text Box 24"/>
          <p:cNvSpPr txBox="1">
            <a:spLocks noChangeArrowheads="1"/>
          </p:cNvSpPr>
          <p:nvPr/>
        </p:nvSpPr>
        <p:spPr bwMode="auto">
          <a:xfrm>
            <a:off x="5715000" y="838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80601" name="Text Box 25"/>
          <p:cNvSpPr txBox="1">
            <a:spLocks noChangeArrowheads="1"/>
          </p:cNvSpPr>
          <p:nvPr/>
        </p:nvSpPr>
        <p:spPr bwMode="auto">
          <a:xfrm>
            <a:off x="3978275" y="3581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grpSp>
        <p:nvGrpSpPr>
          <p:cNvPr id="280605" name="Group 29"/>
          <p:cNvGrpSpPr>
            <a:grpSpLocks/>
          </p:cNvGrpSpPr>
          <p:nvPr/>
        </p:nvGrpSpPr>
        <p:grpSpPr bwMode="auto">
          <a:xfrm>
            <a:off x="1981200" y="1295400"/>
            <a:ext cx="228600" cy="2362200"/>
            <a:chOff x="1248" y="1440"/>
            <a:chExt cx="144" cy="1488"/>
          </a:xfrm>
        </p:grpSpPr>
        <p:sp>
          <p:nvSpPr>
            <p:cNvPr id="280606" name="Line 30"/>
            <p:cNvSpPr>
              <a:spLocks noChangeShapeType="1"/>
            </p:cNvSpPr>
            <p:nvPr/>
          </p:nvSpPr>
          <p:spPr bwMode="auto">
            <a:xfrm>
              <a:off x="1392" y="1440"/>
              <a:ext cx="0" cy="14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0607" name="Freeform 31"/>
            <p:cNvSpPr>
              <a:spLocks/>
            </p:cNvSpPr>
            <p:nvPr/>
          </p:nvSpPr>
          <p:spPr bwMode="auto">
            <a:xfrm>
              <a:off x="1248" y="2784"/>
              <a:ext cx="144" cy="144"/>
            </a:xfrm>
            <a:custGeom>
              <a:avLst/>
              <a:gdLst>
                <a:gd name="T0" fmla="*/ 144 w 144"/>
                <a:gd name="T1" fmla="*/ 0 h 144"/>
                <a:gd name="T2" fmla="*/ 0 w 144"/>
                <a:gd name="T3" fmla="*/ 0 h 144"/>
                <a:gd name="T4" fmla="*/ 0 w 144"/>
                <a:gd name="T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4">
                  <a:moveTo>
                    <a:pt x="144" y="0"/>
                  </a:moveTo>
                  <a:lnTo>
                    <a:pt x="0" y="0"/>
                  </a:lnTo>
                  <a:lnTo>
                    <a:pt x="0" y="14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80608" name="Line 32"/>
          <p:cNvSpPr>
            <a:spLocks noChangeShapeType="1"/>
          </p:cNvSpPr>
          <p:nvPr/>
        </p:nvSpPr>
        <p:spPr bwMode="auto">
          <a:xfrm>
            <a:off x="4191000" y="3657600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0609" name="Text Box 33"/>
          <p:cNvSpPr txBox="1">
            <a:spLocks noChangeArrowheads="1"/>
          </p:cNvSpPr>
          <p:nvPr/>
        </p:nvSpPr>
        <p:spPr bwMode="auto">
          <a:xfrm>
            <a:off x="1981200" y="3581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H</a:t>
            </a:r>
            <a:endParaRPr lang="ru-RU" altLang="ru-RU" sz="2800" b="1"/>
          </a:p>
        </p:txBody>
      </p:sp>
      <p:grpSp>
        <p:nvGrpSpPr>
          <p:cNvPr id="280640" name="Group 64"/>
          <p:cNvGrpSpPr>
            <a:grpSpLocks/>
          </p:cNvGrpSpPr>
          <p:nvPr/>
        </p:nvGrpSpPr>
        <p:grpSpPr bwMode="auto">
          <a:xfrm>
            <a:off x="5638800" y="1295400"/>
            <a:ext cx="517525" cy="2881313"/>
            <a:chOff x="3552" y="816"/>
            <a:chExt cx="326" cy="1815"/>
          </a:xfrm>
        </p:grpSpPr>
        <p:grpSp>
          <p:nvGrpSpPr>
            <p:cNvPr id="280604" name="Group 28"/>
            <p:cNvGrpSpPr>
              <a:grpSpLocks/>
            </p:cNvGrpSpPr>
            <p:nvPr/>
          </p:nvGrpSpPr>
          <p:grpSpPr bwMode="auto">
            <a:xfrm>
              <a:off x="3552" y="816"/>
              <a:ext cx="144" cy="1488"/>
              <a:chOff x="1248" y="1440"/>
              <a:chExt cx="144" cy="1488"/>
            </a:xfrm>
          </p:grpSpPr>
          <p:sp>
            <p:nvSpPr>
              <p:cNvPr id="280602" name="Line 26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0603" name="Freeform 27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0610" name="Text Box 34"/>
            <p:cNvSpPr txBox="1">
              <a:spLocks noChangeArrowheads="1"/>
            </p:cNvSpPr>
            <p:nvPr/>
          </p:nvSpPr>
          <p:spPr bwMode="auto">
            <a:xfrm>
              <a:off x="3600" y="2304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K</a:t>
              </a:r>
              <a:endParaRPr lang="ru-RU" altLang="ru-RU" sz="2800" b="1"/>
            </a:p>
          </p:txBody>
        </p:sp>
      </p:grpSp>
      <p:sp>
        <p:nvSpPr>
          <p:cNvPr id="280611" name="Text Box 35"/>
          <p:cNvSpPr txBox="1">
            <a:spLocks noChangeArrowheads="1"/>
          </p:cNvSpPr>
          <p:nvPr/>
        </p:nvSpPr>
        <p:spPr bwMode="auto">
          <a:xfrm>
            <a:off x="6516431" y="2332297"/>
            <a:ext cx="184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 sz="2400" dirty="0"/>
          </a:p>
        </p:txBody>
      </p:sp>
      <p:grpSp>
        <p:nvGrpSpPr>
          <p:cNvPr id="280638" name="Group 62"/>
          <p:cNvGrpSpPr>
            <a:grpSpLocks/>
          </p:cNvGrpSpPr>
          <p:nvPr/>
        </p:nvGrpSpPr>
        <p:grpSpPr bwMode="auto">
          <a:xfrm>
            <a:off x="7715250" y="4875213"/>
            <a:ext cx="1200150" cy="457200"/>
            <a:chOff x="96" y="3312"/>
            <a:chExt cx="756" cy="288"/>
          </a:xfrm>
        </p:grpSpPr>
        <p:sp>
          <p:nvSpPr>
            <p:cNvPr id="280615" name="Text Box 39"/>
            <p:cNvSpPr txBox="1">
              <a:spLocks noChangeArrowheads="1"/>
            </p:cNvSpPr>
            <p:nvPr/>
          </p:nvSpPr>
          <p:spPr bwMode="auto">
            <a:xfrm>
              <a:off x="96" y="3312"/>
              <a:ext cx="7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400"/>
                <a:t>AD </a:t>
              </a:r>
              <a:r>
                <a:rPr lang="ru-RU" altLang="ru-RU" sz="2400"/>
                <a:t> </a:t>
              </a:r>
              <a:r>
                <a:rPr lang="en-US" altLang="ru-RU" sz="2400"/>
                <a:t>BH</a:t>
              </a:r>
              <a:endParaRPr lang="ru-RU" altLang="ru-RU" sz="2400" baseline="-25000"/>
            </a:p>
          </p:txBody>
        </p:sp>
        <p:graphicFrame>
          <p:nvGraphicFramePr>
            <p:cNvPr id="280617" name="Object 41"/>
            <p:cNvGraphicFramePr>
              <a:graphicFrameLocks noChangeAspect="1"/>
            </p:cNvGraphicFramePr>
            <p:nvPr/>
          </p:nvGraphicFramePr>
          <p:xfrm>
            <a:off x="384" y="3360"/>
            <a:ext cx="19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526" name="Формула" r:id="rId3" imgW="75960" imgH="75960" progId="Equation.3">
                    <p:embed/>
                  </p:oleObj>
                </mc:Choice>
                <mc:Fallback>
                  <p:oleObj name="Формула" r:id="rId3" imgW="75960" imgH="75960" progId="Equation.3">
                    <p:embed/>
                    <p:pic>
                      <p:nvPicPr>
                        <p:cNvPr id="280617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3360"/>
                          <a:ext cx="192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0618" name="Object 42"/>
          <p:cNvGraphicFramePr>
            <a:graphicFrameLocks noChangeAspect="1"/>
          </p:cNvGraphicFramePr>
          <p:nvPr/>
        </p:nvGraphicFramePr>
        <p:xfrm>
          <a:off x="2057400" y="4114800"/>
          <a:ext cx="5562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27" name="Формула" r:id="rId5" imgW="2286000" imgH="203040" progId="Equation.3">
                  <p:embed/>
                </p:oleObj>
              </mc:Choice>
              <mc:Fallback>
                <p:oleObj name="Формула" r:id="rId5" imgW="2286000" imgH="203040" progId="Equation.3">
                  <p:embed/>
                  <p:pic>
                    <p:nvPicPr>
                      <p:cNvPr id="280618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114800"/>
                        <a:ext cx="55626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621" name="Text Box 45"/>
          <p:cNvSpPr txBox="1">
            <a:spLocks noChangeArrowheads="1"/>
          </p:cNvSpPr>
          <p:nvPr/>
        </p:nvSpPr>
        <p:spPr bwMode="auto">
          <a:xfrm>
            <a:off x="0" y="4875213"/>
            <a:ext cx="1211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</a:t>
            </a:r>
            <a:endParaRPr lang="ru-RU" altLang="ru-RU" sz="2400" baseline="-25000"/>
          </a:p>
        </p:txBody>
      </p:sp>
      <p:sp>
        <p:nvSpPr>
          <p:cNvPr id="280624" name="Text Box 48"/>
          <p:cNvSpPr txBox="1">
            <a:spLocks noChangeArrowheads="1"/>
          </p:cNvSpPr>
          <p:nvPr/>
        </p:nvSpPr>
        <p:spPr bwMode="auto">
          <a:xfrm>
            <a:off x="1095375" y="4875213"/>
            <a:ext cx="1925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ABH</a:t>
            </a:r>
            <a:r>
              <a:rPr lang="en-US" altLang="ru-RU" sz="2400"/>
              <a:t> + S</a:t>
            </a:r>
            <a:r>
              <a:rPr lang="en-US" altLang="ru-RU" sz="2400" baseline="-25000"/>
              <a:t>BHDC</a:t>
            </a:r>
            <a:endParaRPr lang="ru-RU" altLang="ru-RU" sz="2400" baseline="-25000"/>
          </a:p>
        </p:txBody>
      </p:sp>
      <p:sp>
        <p:nvSpPr>
          <p:cNvPr id="280626" name="Text Box 50"/>
          <p:cNvSpPr txBox="1">
            <a:spLocks noChangeArrowheads="1"/>
          </p:cNvSpPr>
          <p:nvPr/>
        </p:nvSpPr>
        <p:spPr bwMode="auto">
          <a:xfrm>
            <a:off x="2860675" y="4875213"/>
            <a:ext cx="2433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= S</a:t>
            </a:r>
            <a:r>
              <a:rPr lang="en-US" altLang="ru-RU" sz="2400" baseline="-25000"/>
              <a:t>DCK </a:t>
            </a:r>
            <a:r>
              <a:rPr lang="en-US" altLang="ru-RU" sz="2400"/>
              <a:t>+ S</a:t>
            </a:r>
            <a:r>
              <a:rPr lang="en-US" altLang="ru-RU" sz="2400" baseline="-25000"/>
              <a:t>BHDC</a:t>
            </a:r>
            <a:r>
              <a:rPr lang="en-US" altLang="ru-RU" sz="2400"/>
              <a:t> =</a:t>
            </a:r>
            <a:endParaRPr lang="ru-RU" altLang="ru-RU" sz="2400" baseline="-25000"/>
          </a:p>
        </p:txBody>
      </p:sp>
      <p:sp>
        <p:nvSpPr>
          <p:cNvPr id="280630" name="Text Box 54"/>
          <p:cNvSpPr txBox="1">
            <a:spLocks noChangeArrowheads="1"/>
          </p:cNvSpPr>
          <p:nvPr/>
        </p:nvSpPr>
        <p:spPr bwMode="auto">
          <a:xfrm>
            <a:off x="5257800" y="4875213"/>
            <a:ext cx="1211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BHKC</a:t>
            </a:r>
            <a:r>
              <a:rPr lang="en-US" altLang="ru-RU" sz="2400"/>
              <a:t> =</a:t>
            </a:r>
            <a:endParaRPr lang="ru-RU" altLang="ru-RU" sz="2400" baseline="-25000"/>
          </a:p>
        </p:txBody>
      </p:sp>
      <p:grpSp>
        <p:nvGrpSpPr>
          <p:cNvPr id="280637" name="Group 61"/>
          <p:cNvGrpSpPr>
            <a:grpSpLocks/>
          </p:cNvGrpSpPr>
          <p:nvPr/>
        </p:nvGrpSpPr>
        <p:grpSpPr bwMode="auto">
          <a:xfrm>
            <a:off x="6324600" y="4875213"/>
            <a:ext cx="1462088" cy="457200"/>
            <a:chOff x="126" y="3696"/>
            <a:chExt cx="921" cy="288"/>
          </a:xfrm>
        </p:grpSpPr>
        <p:sp>
          <p:nvSpPr>
            <p:cNvPr id="280634" name="Text Box 58"/>
            <p:cNvSpPr txBox="1">
              <a:spLocks noChangeArrowheads="1"/>
            </p:cNvSpPr>
            <p:nvPr/>
          </p:nvSpPr>
          <p:spPr bwMode="auto">
            <a:xfrm>
              <a:off x="126" y="3696"/>
              <a:ext cx="9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400"/>
                <a:t>BC  BH</a:t>
              </a:r>
              <a:r>
                <a:rPr lang="ru-RU" altLang="ru-RU" sz="2400"/>
                <a:t> =</a:t>
              </a:r>
              <a:endParaRPr lang="ru-RU" altLang="ru-RU" sz="2400" baseline="-25000"/>
            </a:p>
          </p:txBody>
        </p:sp>
        <p:graphicFrame>
          <p:nvGraphicFramePr>
            <p:cNvPr id="280635" name="Object 59"/>
            <p:cNvGraphicFramePr>
              <a:graphicFrameLocks noChangeAspect="1"/>
            </p:cNvGraphicFramePr>
            <p:nvPr/>
          </p:nvGraphicFramePr>
          <p:xfrm>
            <a:off x="432" y="3744"/>
            <a:ext cx="19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528" name="Формула" r:id="rId7" imgW="75960" imgH="75960" progId="Equation.3">
                    <p:embed/>
                  </p:oleObj>
                </mc:Choice>
                <mc:Fallback>
                  <p:oleObj name="Формула" r:id="rId7" imgW="75960" imgH="75960" progId="Equation.3">
                    <p:embed/>
                    <p:pic>
                      <p:nvPicPr>
                        <p:cNvPr id="280635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3744"/>
                          <a:ext cx="192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0641" name="Text Box 65"/>
          <p:cNvSpPr txBox="1">
            <a:spLocks noChangeArrowheads="1"/>
          </p:cNvSpPr>
          <p:nvPr/>
        </p:nvSpPr>
        <p:spPr bwMode="auto">
          <a:xfrm>
            <a:off x="152400" y="5562600"/>
            <a:ext cx="8610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400" b="1" i="1">
                <a:solidFill>
                  <a:schemeClr val="tx2"/>
                </a:solidFill>
              </a:rPr>
              <a:t>  2</a:t>
            </a:r>
            <a:r>
              <a:rPr lang="ru-RU" altLang="ru-RU" sz="2400" b="1" i="1" baseline="30000">
                <a:solidFill>
                  <a:schemeClr val="tx2"/>
                </a:solidFill>
              </a:rPr>
              <a:t>0</a:t>
            </a:r>
            <a:r>
              <a:rPr lang="ru-RU" altLang="ru-RU" sz="2400" b="1" i="1">
                <a:solidFill>
                  <a:schemeClr val="tx2"/>
                </a:solidFill>
              </a:rPr>
              <a:t>.  Если многоугольник составлен из нескольких многоугольников, то его площадь равна сумме площадей этих многоугольников.</a:t>
            </a:r>
          </a:p>
        </p:txBody>
      </p:sp>
      <p:grpSp>
        <p:nvGrpSpPr>
          <p:cNvPr id="280647" name="Group 71"/>
          <p:cNvGrpSpPr>
            <a:grpSpLocks/>
          </p:cNvGrpSpPr>
          <p:nvPr/>
        </p:nvGrpSpPr>
        <p:grpSpPr bwMode="auto">
          <a:xfrm>
            <a:off x="914400" y="3200400"/>
            <a:ext cx="3873500" cy="457200"/>
            <a:chOff x="576" y="2016"/>
            <a:chExt cx="2440" cy="288"/>
          </a:xfrm>
        </p:grpSpPr>
        <p:sp>
          <p:nvSpPr>
            <p:cNvPr id="280642" name="Freeform 66"/>
            <p:cNvSpPr>
              <a:spLocks/>
            </p:cNvSpPr>
            <p:nvPr/>
          </p:nvSpPr>
          <p:spPr bwMode="auto">
            <a:xfrm>
              <a:off x="576" y="2016"/>
              <a:ext cx="136" cy="288"/>
            </a:xfrm>
            <a:custGeom>
              <a:avLst/>
              <a:gdLst>
                <a:gd name="T0" fmla="*/ 0 w 136"/>
                <a:gd name="T1" fmla="*/ 0 h 288"/>
                <a:gd name="T2" fmla="*/ 104 w 136"/>
                <a:gd name="T3" fmla="*/ 128 h 288"/>
                <a:gd name="T4" fmla="*/ 136 w 136"/>
                <a:gd name="T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88">
                  <a:moveTo>
                    <a:pt x="0" y="0"/>
                  </a:moveTo>
                  <a:cubicBezTo>
                    <a:pt x="17" y="21"/>
                    <a:pt x="81" y="80"/>
                    <a:pt x="104" y="128"/>
                  </a:cubicBezTo>
                  <a:cubicBezTo>
                    <a:pt x="127" y="176"/>
                    <a:pt x="129" y="255"/>
                    <a:pt x="136" y="288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0643" name="Freeform 67"/>
            <p:cNvSpPr>
              <a:spLocks/>
            </p:cNvSpPr>
            <p:nvPr/>
          </p:nvSpPr>
          <p:spPr bwMode="auto">
            <a:xfrm>
              <a:off x="2880" y="2016"/>
              <a:ext cx="136" cy="288"/>
            </a:xfrm>
            <a:custGeom>
              <a:avLst/>
              <a:gdLst>
                <a:gd name="T0" fmla="*/ 0 w 136"/>
                <a:gd name="T1" fmla="*/ 0 h 288"/>
                <a:gd name="T2" fmla="*/ 104 w 136"/>
                <a:gd name="T3" fmla="*/ 128 h 288"/>
                <a:gd name="T4" fmla="*/ 136 w 136"/>
                <a:gd name="T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88">
                  <a:moveTo>
                    <a:pt x="0" y="0"/>
                  </a:moveTo>
                  <a:cubicBezTo>
                    <a:pt x="17" y="21"/>
                    <a:pt x="81" y="80"/>
                    <a:pt x="104" y="128"/>
                  </a:cubicBezTo>
                  <a:cubicBezTo>
                    <a:pt x="127" y="176"/>
                    <a:pt x="129" y="255"/>
                    <a:pt x="136" y="288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80646" name="Group 70"/>
          <p:cNvGrpSpPr>
            <a:grpSpLocks/>
          </p:cNvGrpSpPr>
          <p:nvPr/>
        </p:nvGrpSpPr>
        <p:grpSpPr bwMode="auto">
          <a:xfrm>
            <a:off x="1219200" y="2438400"/>
            <a:ext cx="3962400" cy="152400"/>
            <a:chOff x="768" y="1536"/>
            <a:chExt cx="2496" cy="96"/>
          </a:xfrm>
        </p:grpSpPr>
        <p:sp>
          <p:nvSpPr>
            <p:cNvPr id="280644" name="Line 68"/>
            <p:cNvSpPr>
              <a:spLocks noChangeShapeType="1"/>
            </p:cNvSpPr>
            <p:nvPr/>
          </p:nvSpPr>
          <p:spPr bwMode="auto">
            <a:xfrm>
              <a:off x="768" y="1536"/>
              <a:ext cx="19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0645" name="Line 69"/>
            <p:cNvSpPr>
              <a:spLocks noChangeShapeType="1"/>
            </p:cNvSpPr>
            <p:nvPr/>
          </p:nvSpPr>
          <p:spPr bwMode="auto">
            <a:xfrm>
              <a:off x="3072" y="1536"/>
              <a:ext cx="19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80648" name="Text Box 72"/>
          <p:cNvSpPr txBox="1">
            <a:spLocks noChangeArrowheads="1"/>
          </p:cNvSpPr>
          <p:nvPr/>
        </p:nvSpPr>
        <p:spPr bwMode="auto">
          <a:xfrm>
            <a:off x="0" y="5638800"/>
            <a:ext cx="876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400" b="1" i="1">
                <a:solidFill>
                  <a:schemeClr val="tx2"/>
                </a:solidFill>
              </a:rPr>
              <a:t>1</a:t>
            </a:r>
            <a:r>
              <a:rPr lang="ru-RU" altLang="ru-RU" sz="2400" b="1" i="1" baseline="30000">
                <a:solidFill>
                  <a:schemeClr val="tx2"/>
                </a:solidFill>
              </a:rPr>
              <a:t>0</a:t>
            </a:r>
            <a:r>
              <a:rPr lang="ru-RU" altLang="ru-RU" sz="2400" b="1" i="1">
                <a:solidFill>
                  <a:schemeClr val="tx2"/>
                </a:solidFill>
              </a:rPr>
              <a:t>.  Равные многоугольники имеют равные площади.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0" y="1158126"/>
            <a:ext cx="30638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400" dirty="0"/>
              <a:t>Дано: </a:t>
            </a:r>
            <a:r>
              <a:rPr lang="en-US" altLang="ru-RU" sz="2400" dirty="0"/>
              <a:t>ABCD</a:t>
            </a:r>
            <a:r>
              <a:rPr lang="ru-RU" altLang="ru-RU" sz="2400" dirty="0"/>
              <a:t>- </a:t>
            </a:r>
            <a:r>
              <a:rPr lang="ru-RU" altLang="ru-RU" sz="2400" dirty="0"/>
              <a:t>параллелограмм</a:t>
            </a:r>
          </a:p>
          <a:p>
            <a:r>
              <a:rPr lang="ru-RU" sz="2400" dirty="0" smtClean="0"/>
              <a:t>ВН-высота</a:t>
            </a:r>
          </a:p>
          <a:p>
            <a:r>
              <a:rPr lang="en-US" sz="2400" dirty="0" smtClean="0"/>
              <a:t>AD - </a:t>
            </a:r>
            <a:r>
              <a:rPr lang="ru-RU" sz="2400" dirty="0" smtClean="0"/>
              <a:t>основание</a:t>
            </a:r>
            <a:endParaRPr lang="ru-RU" sz="2400" dirty="0"/>
          </a:p>
          <a:p>
            <a:r>
              <a:rPr lang="ru-RU" altLang="ru-RU" sz="2400" dirty="0"/>
              <a:t>Доказать</a:t>
            </a:r>
            <a:r>
              <a:rPr lang="ru-RU" altLang="ru-RU" sz="2400" dirty="0" smtClean="0"/>
              <a:t>:</a:t>
            </a:r>
          </a:p>
          <a:p>
            <a:r>
              <a:rPr lang="en-US" altLang="ru-RU" sz="2400" dirty="0" smtClean="0"/>
              <a:t>S </a:t>
            </a:r>
            <a:r>
              <a:rPr lang="en-US" altLang="ru-RU" sz="2400" dirty="0"/>
              <a:t>= BH  AD</a:t>
            </a:r>
            <a:endParaRPr lang="ru-RU" altLang="ru-RU" sz="2400" dirty="0"/>
          </a:p>
          <a:p>
            <a:endParaRPr lang="ru-RU" dirty="0"/>
          </a:p>
        </p:txBody>
      </p:sp>
      <p:graphicFrame>
        <p:nvGraphicFramePr>
          <p:cNvPr id="43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124851"/>
              </p:ext>
            </p:extLst>
          </p:nvPr>
        </p:nvGraphicFramePr>
        <p:xfrm>
          <a:off x="7115175" y="3074429"/>
          <a:ext cx="304800" cy="316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29" name="Формула" r:id="rId8" imgW="75960" imgH="75960" progId="Equation.3">
                  <p:embed/>
                </p:oleObj>
              </mc:Choice>
              <mc:Fallback>
                <p:oleObj name="Формула" r:id="rId8" imgW="75960" imgH="75960" progId="Equation.3">
                  <p:embed/>
                  <p:pic>
                    <p:nvPicPr>
                      <p:cNvPr id="43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5175" y="3074429"/>
                        <a:ext cx="304800" cy="316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6925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0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0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0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0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0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80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0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0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0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0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80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80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06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06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0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0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280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0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0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280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80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80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0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280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280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06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80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80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8" dur="1000"/>
                                        <p:tgtEl>
                                          <p:spTgt spid="280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80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80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5" dur="1000"/>
                                        <p:tgtEl>
                                          <p:spTgt spid="280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21" grpId="0"/>
      <p:bldP spid="280624" grpId="0"/>
      <p:bldP spid="280626" grpId="0"/>
      <p:bldP spid="280630" grpId="0"/>
      <p:bldP spid="280641" grpId="0"/>
      <p:bldP spid="280641" grpId="1"/>
      <p:bldP spid="280641" grpId="2"/>
      <p:bldP spid="280641" grpId="3"/>
      <p:bldP spid="280648" grpId="0"/>
      <p:bldP spid="28064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Freeform 2"/>
          <p:cNvSpPr>
            <a:spLocks/>
          </p:cNvSpPr>
          <p:nvPr/>
        </p:nvSpPr>
        <p:spPr bwMode="auto">
          <a:xfrm>
            <a:off x="2057400" y="2362200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3653" name="AutoShape 5"/>
          <p:cNvSpPr>
            <a:spLocks noChangeArrowheads="1"/>
          </p:cNvSpPr>
          <p:nvPr/>
        </p:nvSpPr>
        <p:spPr bwMode="auto">
          <a:xfrm>
            <a:off x="2057400" y="2362200"/>
            <a:ext cx="5257800" cy="2362200"/>
          </a:xfrm>
          <a:prstGeom prst="parallelogram">
            <a:avLst>
              <a:gd name="adj" fmla="val 67362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3654" name="Text Box 6"/>
          <p:cNvSpPr txBox="1">
            <a:spLocks noChangeArrowheads="1"/>
          </p:cNvSpPr>
          <p:nvPr/>
        </p:nvSpPr>
        <p:spPr bwMode="auto">
          <a:xfrm>
            <a:off x="1676400" y="4572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83655" name="Text Box 7"/>
          <p:cNvSpPr txBox="1">
            <a:spLocks noChangeArrowheads="1"/>
          </p:cNvSpPr>
          <p:nvPr/>
        </p:nvSpPr>
        <p:spPr bwMode="auto">
          <a:xfrm>
            <a:off x="3200400" y="1905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83656" name="Text Box 8"/>
          <p:cNvSpPr txBox="1">
            <a:spLocks noChangeArrowheads="1"/>
          </p:cNvSpPr>
          <p:nvPr/>
        </p:nvSpPr>
        <p:spPr bwMode="auto">
          <a:xfrm>
            <a:off x="7162800" y="1905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83657" name="Text Box 9"/>
          <p:cNvSpPr txBox="1">
            <a:spLocks noChangeArrowheads="1"/>
          </p:cNvSpPr>
          <p:nvPr/>
        </p:nvSpPr>
        <p:spPr bwMode="auto">
          <a:xfrm>
            <a:off x="5426075" y="4648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83661" name="Line 13"/>
          <p:cNvSpPr>
            <a:spLocks noChangeShapeType="1"/>
          </p:cNvSpPr>
          <p:nvPr/>
        </p:nvSpPr>
        <p:spPr bwMode="auto">
          <a:xfrm>
            <a:off x="5638800" y="4724400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3692" name="Group 44"/>
          <p:cNvGrpSpPr>
            <a:grpSpLocks/>
          </p:cNvGrpSpPr>
          <p:nvPr/>
        </p:nvGrpSpPr>
        <p:grpSpPr bwMode="auto">
          <a:xfrm>
            <a:off x="3429000" y="2362200"/>
            <a:ext cx="441325" cy="2805113"/>
            <a:chOff x="2160" y="1488"/>
            <a:chExt cx="278" cy="1767"/>
          </a:xfrm>
        </p:grpSpPr>
        <p:grpSp>
          <p:nvGrpSpPr>
            <p:cNvPr id="283658" name="Group 10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283659" name="Line 11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3660" name="Freeform 12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3662" name="Text Box 14"/>
            <p:cNvSpPr txBox="1">
              <a:spLocks noChangeArrowheads="1"/>
            </p:cNvSpPr>
            <p:nvPr/>
          </p:nvSpPr>
          <p:spPr bwMode="auto">
            <a:xfrm>
              <a:off x="2160" y="2928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grpSp>
        <p:nvGrpSpPr>
          <p:cNvPr id="283663" name="Group 15"/>
          <p:cNvGrpSpPr>
            <a:grpSpLocks/>
          </p:cNvGrpSpPr>
          <p:nvPr/>
        </p:nvGrpSpPr>
        <p:grpSpPr bwMode="auto">
          <a:xfrm>
            <a:off x="7086600" y="2362200"/>
            <a:ext cx="517525" cy="2881313"/>
            <a:chOff x="3552" y="816"/>
            <a:chExt cx="326" cy="1815"/>
          </a:xfrm>
        </p:grpSpPr>
        <p:grpSp>
          <p:nvGrpSpPr>
            <p:cNvPr id="283664" name="Group 16"/>
            <p:cNvGrpSpPr>
              <a:grpSpLocks/>
            </p:cNvGrpSpPr>
            <p:nvPr/>
          </p:nvGrpSpPr>
          <p:grpSpPr bwMode="auto">
            <a:xfrm>
              <a:off x="3552" y="816"/>
              <a:ext cx="144" cy="1488"/>
              <a:chOff x="1248" y="1440"/>
              <a:chExt cx="144" cy="1488"/>
            </a:xfrm>
          </p:grpSpPr>
          <p:sp>
            <p:nvSpPr>
              <p:cNvPr id="283665" name="Line 17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3666" name="Freeform 18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3667" name="Text Box 19"/>
            <p:cNvSpPr txBox="1">
              <a:spLocks noChangeArrowheads="1"/>
            </p:cNvSpPr>
            <p:nvPr/>
          </p:nvSpPr>
          <p:spPr bwMode="auto">
            <a:xfrm>
              <a:off x="3600" y="2304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K</a:t>
              </a:r>
              <a:endParaRPr lang="ru-RU" altLang="ru-RU" sz="2800" b="1"/>
            </a:p>
          </p:txBody>
        </p:sp>
      </p:grpSp>
      <p:sp>
        <p:nvSpPr>
          <p:cNvPr id="283690" name="Text Box 42"/>
          <p:cNvSpPr txBox="1">
            <a:spLocks noChangeArrowheads="1"/>
          </p:cNvSpPr>
          <p:nvPr/>
        </p:nvSpPr>
        <p:spPr bwMode="auto">
          <a:xfrm>
            <a:off x="228600" y="228600"/>
            <a:ext cx="2895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Построить </a:t>
            </a:r>
            <a:endParaRPr lang="en-US" altLang="ru-RU" sz="2400"/>
          </a:p>
          <a:p>
            <a:r>
              <a:rPr lang="ru-RU" altLang="ru-RU" sz="2400"/>
              <a:t>высоты </a:t>
            </a:r>
            <a:endParaRPr lang="en-US" altLang="ru-RU" sz="2400"/>
          </a:p>
          <a:p>
            <a:r>
              <a:rPr lang="ru-RU" altLang="ru-RU" sz="2400"/>
              <a:t>параллелограмма</a:t>
            </a:r>
          </a:p>
        </p:txBody>
      </p:sp>
      <p:grpSp>
        <p:nvGrpSpPr>
          <p:cNvPr id="283693" name="Group 45"/>
          <p:cNvGrpSpPr>
            <a:grpSpLocks/>
          </p:cNvGrpSpPr>
          <p:nvPr/>
        </p:nvGrpSpPr>
        <p:grpSpPr bwMode="auto">
          <a:xfrm rot="10304072" flipV="1">
            <a:off x="7264400" y="1447800"/>
            <a:ext cx="2260600" cy="990600"/>
            <a:chOff x="763" y="1945"/>
            <a:chExt cx="2019" cy="886"/>
          </a:xfrm>
        </p:grpSpPr>
        <p:sp>
          <p:nvSpPr>
            <p:cNvPr id="283694" name="Freeform 46"/>
            <p:cNvSpPr>
              <a:spLocks/>
            </p:cNvSpPr>
            <p:nvPr/>
          </p:nvSpPr>
          <p:spPr bwMode="auto">
            <a:xfrm rot="-3316674">
              <a:off x="1322" y="1450"/>
              <a:ext cx="852" cy="1909"/>
            </a:xfrm>
            <a:custGeom>
              <a:avLst/>
              <a:gdLst>
                <a:gd name="T0" fmla="*/ 0 w 1252"/>
                <a:gd name="T1" fmla="*/ 90 h 3125"/>
                <a:gd name="T2" fmla="*/ 227 w 1252"/>
                <a:gd name="T3" fmla="*/ 0 h 3125"/>
                <a:gd name="T4" fmla="*/ 1179 w 1252"/>
                <a:gd name="T5" fmla="*/ 2540 h 3125"/>
                <a:gd name="T6" fmla="*/ 1252 w 1252"/>
                <a:gd name="T7" fmla="*/ 3125 h 3125"/>
                <a:gd name="T8" fmla="*/ 952 w 1252"/>
                <a:gd name="T9" fmla="*/ 2630 h 3125"/>
                <a:gd name="T10" fmla="*/ 0 w 1252"/>
                <a:gd name="T11" fmla="*/ 90 h 3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695" name="Freeform 47"/>
            <p:cNvSpPr>
              <a:spLocks/>
            </p:cNvSpPr>
            <p:nvPr/>
          </p:nvSpPr>
          <p:spPr bwMode="auto">
            <a:xfrm rot="-3316674">
              <a:off x="2483" y="2398"/>
              <a:ext cx="215" cy="371"/>
            </a:xfrm>
            <a:custGeom>
              <a:avLst/>
              <a:gdLst>
                <a:gd name="T0" fmla="*/ 316 w 316"/>
                <a:gd name="T1" fmla="*/ 608 h 608"/>
                <a:gd name="T2" fmla="*/ 227 w 316"/>
                <a:gd name="T3" fmla="*/ 0 h 608"/>
                <a:gd name="T4" fmla="*/ 0 w 316"/>
                <a:gd name="T5" fmla="*/ 90 h 608"/>
                <a:gd name="T6" fmla="*/ 316 w 316"/>
                <a:gd name="T7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696" name="Freeform 48"/>
            <p:cNvSpPr>
              <a:spLocks/>
            </p:cNvSpPr>
            <p:nvPr/>
          </p:nvSpPr>
          <p:spPr bwMode="auto">
            <a:xfrm rot="-3316674">
              <a:off x="2671" y="2522"/>
              <a:ext cx="82" cy="141"/>
            </a:xfrm>
            <a:custGeom>
              <a:avLst/>
              <a:gdLst>
                <a:gd name="T0" fmla="*/ 85 w 121"/>
                <a:gd name="T1" fmla="*/ 0 h 230"/>
                <a:gd name="T2" fmla="*/ 0 w 121"/>
                <a:gd name="T3" fmla="*/ 25 h 230"/>
                <a:gd name="T4" fmla="*/ 121 w 121"/>
                <a:gd name="T5" fmla="*/ 230 h 230"/>
                <a:gd name="T6" fmla="*/ 85 w 121"/>
                <a:gd name="T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83697" name="Group 49"/>
            <p:cNvGrpSpPr>
              <a:grpSpLocks/>
            </p:cNvGrpSpPr>
            <p:nvPr/>
          </p:nvGrpSpPr>
          <p:grpSpPr bwMode="auto">
            <a:xfrm>
              <a:off x="763" y="1945"/>
              <a:ext cx="1677" cy="744"/>
              <a:chOff x="763" y="1945"/>
              <a:chExt cx="1677" cy="744"/>
            </a:xfrm>
          </p:grpSpPr>
          <p:sp>
            <p:nvSpPr>
              <p:cNvPr id="283698" name="Freeform 50"/>
              <p:cNvSpPr>
                <a:spLocks/>
              </p:cNvSpPr>
              <p:nvPr/>
            </p:nvSpPr>
            <p:spPr bwMode="auto">
              <a:xfrm rot="-3316674">
                <a:off x="1271" y="1519"/>
                <a:ext cx="744" cy="1595"/>
              </a:xfrm>
              <a:custGeom>
                <a:avLst/>
                <a:gdLst>
                  <a:gd name="T0" fmla="*/ 867 w 1094"/>
                  <a:gd name="T1" fmla="*/ 2612 h 2612"/>
                  <a:gd name="T2" fmla="*/ 1094 w 1094"/>
                  <a:gd name="T3" fmla="*/ 2522 h 2612"/>
                  <a:gd name="T4" fmla="*/ 1016 w 1094"/>
                  <a:gd name="T5" fmla="*/ 2554 h 2612"/>
                  <a:gd name="T6" fmla="*/ 84 w 1094"/>
                  <a:gd name="T7" fmla="*/ 0 h 2612"/>
                  <a:gd name="T8" fmla="*/ 0 w 1094"/>
                  <a:gd name="T9" fmla="*/ 30 h 2612"/>
                  <a:gd name="T10" fmla="*/ 940 w 1094"/>
                  <a:gd name="T11" fmla="*/ 2584 h 2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4" h="2612">
                    <a:moveTo>
                      <a:pt x="867" y="2612"/>
                    </a:moveTo>
                    <a:lnTo>
                      <a:pt x="1094" y="2522"/>
                    </a:lnTo>
                    <a:lnTo>
                      <a:pt x="1016" y="2554"/>
                    </a:lnTo>
                    <a:lnTo>
                      <a:pt x="84" y="0"/>
                    </a:lnTo>
                    <a:lnTo>
                      <a:pt x="0" y="30"/>
                    </a:lnTo>
                    <a:lnTo>
                      <a:pt x="940" y="2584"/>
                    </a:lnTo>
                  </a:path>
                </a:pathLst>
              </a:custGeom>
              <a:solidFill>
                <a:srgbClr val="FF66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3699" name="Freeform 51"/>
              <p:cNvSpPr>
                <a:spLocks/>
              </p:cNvSpPr>
              <p:nvPr/>
            </p:nvSpPr>
            <p:spPr bwMode="auto">
              <a:xfrm>
                <a:off x="763" y="2084"/>
                <a:ext cx="42" cy="155"/>
              </a:xfrm>
              <a:custGeom>
                <a:avLst/>
                <a:gdLst>
                  <a:gd name="T0" fmla="*/ 33 w 42"/>
                  <a:gd name="T1" fmla="*/ 0 h 155"/>
                  <a:gd name="T2" fmla="*/ 41 w 42"/>
                  <a:gd name="T3" fmla="*/ 48 h 155"/>
                  <a:gd name="T4" fmla="*/ 29 w 42"/>
                  <a:gd name="T5" fmla="*/ 116 h 155"/>
                  <a:gd name="T6" fmla="*/ 9 w 42"/>
                  <a:gd name="T7" fmla="*/ 152 h 155"/>
                  <a:gd name="T8" fmla="*/ 1 w 42"/>
                  <a:gd name="T9" fmla="*/ 96 h 155"/>
                  <a:gd name="T10" fmla="*/ 5 w 42"/>
                  <a:gd name="T11" fmla="*/ 52 h 155"/>
                  <a:gd name="T12" fmla="*/ 33 w 42"/>
                  <a:gd name="T1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55">
                    <a:moveTo>
                      <a:pt x="33" y="0"/>
                    </a:moveTo>
                    <a:cubicBezTo>
                      <a:pt x="42" y="3"/>
                      <a:pt x="42" y="29"/>
                      <a:pt x="41" y="48"/>
                    </a:cubicBezTo>
                    <a:cubicBezTo>
                      <a:pt x="40" y="67"/>
                      <a:pt x="34" y="99"/>
                      <a:pt x="29" y="116"/>
                    </a:cubicBezTo>
                    <a:cubicBezTo>
                      <a:pt x="24" y="133"/>
                      <a:pt x="14" y="155"/>
                      <a:pt x="9" y="152"/>
                    </a:cubicBezTo>
                    <a:cubicBezTo>
                      <a:pt x="4" y="149"/>
                      <a:pt x="2" y="113"/>
                      <a:pt x="1" y="96"/>
                    </a:cubicBezTo>
                    <a:cubicBezTo>
                      <a:pt x="0" y="79"/>
                      <a:pt x="0" y="68"/>
                      <a:pt x="5" y="52"/>
                    </a:cubicBezTo>
                    <a:cubicBezTo>
                      <a:pt x="10" y="36"/>
                      <a:pt x="27" y="11"/>
                      <a:pt x="33" y="0"/>
                    </a:cubicBezTo>
                    <a:close/>
                  </a:path>
                </a:pathLst>
              </a:custGeom>
              <a:solidFill>
                <a:srgbClr val="CC0F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grpSp>
        <p:nvGrpSpPr>
          <p:cNvPr id="283701" name="Group 53"/>
          <p:cNvGrpSpPr>
            <a:grpSpLocks/>
          </p:cNvGrpSpPr>
          <p:nvPr/>
        </p:nvGrpSpPr>
        <p:grpSpPr bwMode="auto">
          <a:xfrm rot="20382236" flipV="1">
            <a:off x="1447800" y="2514600"/>
            <a:ext cx="2260600" cy="990600"/>
            <a:chOff x="763" y="1945"/>
            <a:chExt cx="2019" cy="886"/>
          </a:xfrm>
        </p:grpSpPr>
        <p:sp>
          <p:nvSpPr>
            <p:cNvPr id="283702" name="Freeform 54"/>
            <p:cNvSpPr>
              <a:spLocks/>
            </p:cNvSpPr>
            <p:nvPr/>
          </p:nvSpPr>
          <p:spPr bwMode="auto">
            <a:xfrm rot="-3316674">
              <a:off x="1322" y="1450"/>
              <a:ext cx="852" cy="1909"/>
            </a:xfrm>
            <a:custGeom>
              <a:avLst/>
              <a:gdLst>
                <a:gd name="T0" fmla="*/ 0 w 1252"/>
                <a:gd name="T1" fmla="*/ 90 h 3125"/>
                <a:gd name="T2" fmla="*/ 227 w 1252"/>
                <a:gd name="T3" fmla="*/ 0 h 3125"/>
                <a:gd name="T4" fmla="*/ 1179 w 1252"/>
                <a:gd name="T5" fmla="*/ 2540 h 3125"/>
                <a:gd name="T6" fmla="*/ 1252 w 1252"/>
                <a:gd name="T7" fmla="*/ 3125 h 3125"/>
                <a:gd name="T8" fmla="*/ 952 w 1252"/>
                <a:gd name="T9" fmla="*/ 2630 h 3125"/>
                <a:gd name="T10" fmla="*/ 0 w 1252"/>
                <a:gd name="T11" fmla="*/ 90 h 3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703" name="Freeform 55"/>
            <p:cNvSpPr>
              <a:spLocks/>
            </p:cNvSpPr>
            <p:nvPr/>
          </p:nvSpPr>
          <p:spPr bwMode="auto">
            <a:xfrm rot="-3316674">
              <a:off x="2483" y="2398"/>
              <a:ext cx="215" cy="371"/>
            </a:xfrm>
            <a:custGeom>
              <a:avLst/>
              <a:gdLst>
                <a:gd name="T0" fmla="*/ 316 w 316"/>
                <a:gd name="T1" fmla="*/ 608 h 608"/>
                <a:gd name="T2" fmla="*/ 227 w 316"/>
                <a:gd name="T3" fmla="*/ 0 h 608"/>
                <a:gd name="T4" fmla="*/ 0 w 316"/>
                <a:gd name="T5" fmla="*/ 90 h 608"/>
                <a:gd name="T6" fmla="*/ 316 w 316"/>
                <a:gd name="T7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704" name="Freeform 56"/>
            <p:cNvSpPr>
              <a:spLocks/>
            </p:cNvSpPr>
            <p:nvPr/>
          </p:nvSpPr>
          <p:spPr bwMode="auto">
            <a:xfrm rot="-3316674">
              <a:off x="2671" y="2522"/>
              <a:ext cx="82" cy="141"/>
            </a:xfrm>
            <a:custGeom>
              <a:avLst/>
              <a:gdLst>
                <a:gd name="T0" fmla="*/ 85 w 121"/>
                <a:gd name="T1" fmla="*/ 0 h 230"/>
                <a:gd name="T2" fmla="*/ 0 w 121"/>
                <a:gd name="T3" fmla="*/ 25 h 230"/>
                <a:gd name="T4" fmla="*/ 121 w 121"/>
                <a:gd name="T5" fmla="*/ 230 h 230"/>
                <a:gd name="T6" fmla="*/ 85 w 121"/>
                <a:gd name="T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83705" name="Group 57"/>
            <p:cNvGrpSpPr>
              <a:grpSpLocks/>
            </p:cNvGrpSpPr>
            <p:nvPr/>
          </p:nvGrpSpPr>
          <p:grpSpPr bwMode="auto">
            <a:xfrm>
              <a:off x="763" y="1945"/>
              <a:ext cx="1677" cy="744"/>
              <a:chOff x="763" y="1945"/>
              <a:chExt cx="1677" cy="744"/>
            </a:xfrm>
          </p:grpSpPr>
          <p:sp>
            <p:nvSpPr>
              <p:cNvPr id="283706" name="Freeform 58"/>
              <p:cNvSpPr>
                <a:spLocks/>
              </p:cNvSpPr>
              <p:nvPr/>
            </p:nvSpPr>
            <p:spPr bwMode="auto">
              <a:xfrm rot="-3316674">
                <a:off x="1271" y="1519"/>
                <a:ext cx="744" cy="1595"/>
              </a:xfrm>
              <a:custGeom>
                <a:avLst/>
                <a:gdLst>
                  <a:gd name="T0" fmla="*/ 867 w 1094"/>
                  <a:gd name="T1" fmla="*/ 2612 h 2612"/>
                  <a:gd name="T2" fmla="*/ 1094 w 1094"/>
                  <a:gd name="T3" fmla="*/ 2522 h 2612"/>
                  <a:gd name="T4" fmla="*/ 1016 w 1094"/>
                  <a:gd name="T5" fmla="*/ 2554 h 2612"/>
                  <a:gd name="T6" fmla="*/ 84 w 1094"/>
                  <a:gd name="T7" fmla="*/ 0 h 2612"/>
                  <a:gd name="T8" fmla="*/ 0 w 1094"/>
                  <a:gd name="T9" fmla="*/ 30 h 2612"/>
                  <a:gd name="T10" fmla="*/ 940 w 1094"/>
                  <a:gd name="T11" fmla="*/ 2584 h 2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4" h="2612">
                    <a:moveTo>
                      <a:pt x="867" y="2612"/>
                    </a:moveTo>
                    <a:lnTo>
                      <a:pt x="1094" y="2522"/>
                    </a:lnTo>
                    <a:lnTo>
                      <a:pt x="1016" y="2554"/>
                    </a:lnTo>
                    <a:lnTo>
                      <a:pt x="84" y="0"/>
                    </a:lnTo>
                    <a:lnTo>
                      <a:pt x="0" y="30"/>
                    </a:lnTo>
                    <a:lnTo>
                      <a:pt x="940" y="2584"/>
                    </a:lnTo>
                  </a:path>
                </a:pathLst>
              </a:custGeom>
              <a:solidFill>
                <a:srgbClr val="FF66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3707" name="Freeform 59"/>
              <p:cNvSpPr>
                <a:spLocks/>
              </p:cNvSpPr>
              <p:nvPr/>
            </p:nvSpPr>
            <p:spPr bwMode="auto">
              <a:xfrm>
                <a:off x="763" y="2084"/>
                <a:ext cx="42" cy="155"/>
              </a:xfrm>
              <a:custGeom>
                <a:avLst/>
                <a:gdLst>
                  <a:gd name="T0" fmla="*/ 33 w 42"/>
                  <a:gd name="T1" fmla="*/ 0 h 155"/>
                  <a:gd name="T2" fmla="*/ 41 w 42"/>
                  <a:gd name="T3" fmla="*/ 48 h 155"/>
                  <a:gd name="T4" fmla="*/ 29 w 42"/>
                  <a:gd name="T5" fmla="*/ 116 h 155"/>
                  <a:gd name="T6" fmla="*/ 9 w 42"/>
                  <a:gd name="T7" fmla="*/ 152 h 155"/>
                  <a:gd name="T8" fmla="*/ 1 w 42"/>
                  <a:gd name="T9" fmla="*/ 96 h 155"/>
                  <a:gd name="T10" fmla="*/ 5 w 42"/>
                  <a:gd name="T11" fmla="*/ 52 h 155"/>
                  <a:gd name="T12" fmla="*/ 33 w 42"/>
                  <a:gd name="T1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55">
                    <a:moveTo>
                      <a:pt x="33" y="0"/>
                    </a:moveTo>
                    <a:cubicBezTo>
                      <a:pt x="42" y="3"/>
                      <a:pt x="42" y="29"/>
                      <a:pt x="41" y="48"/>
                    </a:cubicBezTo>
                    <a:cubicBezTo>
                      <a:pt x="40" y="67"/>
                      <a:pt x="34" y="99"/>
                      <a:pt x="29" y="116"/>
                    </a:cubicBezTo>
                    <a:cubicBezTo>
                      <a:pt x="24" y="133"/>
                      <a:pt x="14" y="155"/>
                      <a:pt x="9" y="152"/>
                    </a:cubicBezTo>
                    <a:cubicBezTo>
                      <a:pt x="4" y="149"/>
                      <a:pt x="2" y="113"/>
                      <a:pt x="1" y="96"/>
                    </a:cubicBezTo>
                    <a:cubicBezTo>
                      <a:pt x="0" y="79"/>
                      <a:pt x="0" y="68"/>
                      <a:pt x="5" y="52"/>
                    </a:cubicBezTo>
                    <a:cubicBezTo>
                      <a:pt x="10" y="36"/>
                      <a:pt x="27" y="11"/>
                      <a:pt x="33" y="0"/>
                    </a:cubicBezTo>
                    <a:close/>
                  </a:path>
                </a:pathLst>
              </a:custGeom>
              <a:solidFill>
                <a:srgbClr val="CC0F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sp>
        <p:nvSpPr>
          <p:cNvPr id="283712" name="Text Box 64"/>
          <p:cNvSpPr txBox="1">
            <a:spLocks noChangeArrowheads="1"/>
          </p:cNvSpPr>
          <p:nvPr/>
        </p:nvSpPr>
        <p:spPr bwMode="auto">
          <a:xfrm>
            <a:off x="2057400" y="6070600"/>
            <a:ext cx="5519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/>
              <a:t>Какие еще высоты можно построить?</a:t>
            </a:r>
          </a:p>
        </p:txBody>
      </p:sp>
      <p:grpSp>
        <p:nvGrpSpPr>
          <p:cNvPr id="283714" name="Group 66"/>
          <p:cNvGrpSpPr>
            <a:grpSpLocks/>
          </p:cNvGrpSpPr>
          <p:nvPr/>
        </p:nvGrpSpPr>
        <p:grpSpPr bwMode="auto">
          <a:xfrm>
            <a:off x="3657600" y="2362200"/>
            <a:ext cx="2859088" cy="2043113"/>
            <a:chOff x="2304" y="1488"/>
            <a:chExt cx="1801" cy="1287"/>
          </a:xfrm>
        </p:grpSpPr>
        <p:sp>
          <p:nvSpPr>
            <p:cNvPr id="283710" name="Freeform 62"/>
            <p:cNvSpPr>
              <a:spLocks/>
            </p:cNvSpPr>
            <p:nvPr/>
          </p:nvSpPr>
          <p:spPr bwMode="auto">
            <a:xfrm>
              <a:off x="2304" y="1488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711" name="Freeform 63"/>
            <p:cNvSpPr>
              <a:spLocks/>
            </p:cNvSpPr>
            <p:nvPr/>
          </p:nvSpPr>
          <p:spPr bwMode="auto">
            <a:xfrm>
              <a:off x="3765" y="2323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713" name="Text Box 65"/>
            <p:cNvSpPr txBox="1">
              <a:spLocks noChangeArrowheads="1"/>
            </p:cNvSpPr>
            <p:nvPr/>
          </p:nvSpPr>
          <p:spPr bwMode="auto">
            <a:xfrm>
              <a:off x="3840" y="2448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Р</a:t>
              </a:r>
            </a:p>
          </p:txBody>
        </p:sp>
      </p:grpSp>
      <p:sp>
        <p:nvSpPr>
          <p:cNvPr id="283700" name="Freeform 52" descr="Дуб"/>
          <p:cNvSpPr>
            <a:spLocks/>
          </p:cNvSpPr>
          <p:nvPr/>
        </p:nvSpPr>
        <p:spPr bwMode="auto">
          <a:xfrm>
            <a:off x="3249613" y="1944688"/>
            <a:ext cx="4343400" cy="2082800"/>
          </a:xfrm>
          <a:custGeom>
            <a:avLst/>
            <a:gdLst>
              <a:gd name="T0" fmla="*/ 8 w 2736"/>
              <a:gd name="T1" fmla="*/ 95 h 1312"/>
              <a:gd name="T2" fmla="*/ 1831 w 2736"/>
              <a:gd name="T3" fmla="*/ 1312 h 1312"/>
              <a:gd name="T4" fmla="*/ 1766 w 2736"/>
              <a:gd name="T5" fmla="*/ 1057 h 1312"/>
              <a:gd name="T6" fmla="*/ 2310 w 2736"/>
              <a:gd name="T7" fmla="*/ 232 h 1312"/>
              <a:gd name="T8" fmla="*/ 2736 w 2736"/>
              <a:gd name="T9" fmla="*/ 12 h 1312"/>
              <a:gd name="T10" fmla="*/ 2321 w 2736"/>
              <a:gd name="T11" fmla="*/ 230 h 1312"/>
              <a:gd name="T12" fmla="*/ 601 w 2736"/>
              <a:gd name="T13" fmla="*/ 264 h 1312"/>
              <a:gd name="T14" fmla="*/ 0 w 2736"/>
              <a:gd name="T15" fmla="*/ 94 h 1312"/>
              <a:gd name="T16" fmla="*/ 602 w 2736"/>
              <a:gd name="T17" fmla="*/ 274 h 1312"/>
              <a:gd name="T18" fmla="*/ 1775 w 2736"/>
              <a:gd name="T19" fmla="*/ 1053 h 1312"/>
              <a:gd name="T20" fmla="*/ 1824 w 2736"/>
              <a:gd name="T21" fmla="*/ 1312 h 1312"/>
              <a:gd name="T22" fmla="*/ 2681 w 2736"/>
              <a:gd name="T23" fmla="*/ 47 h 1312"/>
              <a:gd name="T24" fmla="*/ 2701 w 2736"/>
              <a:gd name="T25" fmla="*/ 0 h 1312"/>
              <a:gd name="T26" fmla="*/ 2720 w 2736"/>
              <a:gd name="T27" fmla="*/ 27 h 1312"/>
              <a:gd name="T28" fmla="*/ 2688 w 2736"/>
              <a:gd name="T29" fmla="*/ 43 h 1312"/>
              <a:gd name="T30" fmla="*/ 2693 w 2736"/>
              <a:gd name="T31" fmla="*/ 20 h 1312"/>
              <a:gd name="T32" fmla="*/ 8 w 2736"/>
              <a:gd name="T33" fmla="*/ 95 h 1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736" h="1312">
                <a:moveTo>
                  <a:pt x="8" y="95"/>
                </a:moveTo>
                <a:lnTo>
                  <a:pt x="1831" y="1312"/>
                </a:lnTo>
                <a:lnTo>
                  <a:pt x="1766" y="1057"/>
                </a:lnTo>
                <a:lnTo>
                  <a:pt x="2310" y="232"/>
                </a:lnTo>
                <a:lnTo>
                  <a:pt x="2736" y="12"/>
                </a:lnTo>
                <a:lnTo>
                  <a:pt x="2321" y="230"/>
                </a:lnTo>
                <a:lnTo>
                  <a:pt x="601" y="264"/>
                </a:lnTo>
                <a:lnTo>
                  <a:pt x="0" y="94"/>
                </a:lnTo>
                <a:lnTo>
                  <a:pt x="602" y="274"/>
                </a:lnTo>
                <a:lnTo>
                  <a:pt x="1775" y="1053"/>
                </a:lnTo>
                <a:lnTo>
                  <a:pt x="1824" y="1312"/>
                </a:lnTo>
                <a:lnTo>
                  <a:pt x="2681" y="47"/>
                </a:lnTo>
                <a:lnTo>
                  <a:pt x="2701" y="0"/>
                </a:lnTo>
                <a:lnTo>
                  <a:pt x="2720" y="27"/>
                </a:lnTo>
                <a:lnTo>
                  <a:pt x="2688" y="43"/>
                </a:lnTo>
                <a:lnTo>
                  <a:pt x="2693" y="20"/>
                </a:lnTo>
                <a:lnTo>
                  <a:pt x="8" y="95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83715" name="Freeform 67" descr="Дуб"/>
          <p:cNvSpPr>
            <a:spLocks/>
          </p:cNvSpPr>
          <p:nvPr/>
        </p:nvSpPr>
        <p:spPr bwMode="auto">
          <a:xfrm rot="10800000">
            <a:off x="3352800" y="685800"/>
            <a:ext cx="4343400" cy="2082800"/>
          </a:xfrm>
          <a:custGeom>
            <a:avLst/>
            <a:gdLst>
              <a:gd name="T0" fmla="*/ 8 w 2736"/>
              <a:gd name="T1" fmla="*/ 95 h 1312"/>
              <a:gd name="T2" fmla="*/ 1831 w 2736"/>
              <a:gd name="T3" fmla="*/ 1312 h 1312"/>
              <a:gd name="T4" fmla="*/ 1766 w 2736"/>
              <a:gd name="T5" fmla="*/ 1057 h 1312"/>
              <a:gd name="T6" fmla="*/ 2310 w 2736"/>
              <a:gd name="T7" fmla="*/ 232 h 1312"/>
              <a:gd name="T8" fmla="*/ 2736 w 2736"/>
              <a:gd name="T9" fmla="*/ 12 h 1312"/>
              <a:gd name="T10" fmla="*/ 2321 w 2736"/>
              <a:gd name="T11" fmla="*/ 230 h 1312"/>
              <a:gd name="T12" fmla="*/ 601 w 2736"/>
              <a:gd name="T13" fmla="*/ 264 h 1312"/>
              <a:gd name="T14" fmla="*/ 0 w 2736"/>
              <a:gd name="T15" fmla="*/ 94 h 1312"/>
              <a:gd name="T16" fmla="*/ 602 w 2736"/>
              <a:gd name="T17" fmla="*/ 274 h 1312"/>
              <a:gd name="T18" fmla="*/ 1775 w 2736"/>
              <a:gd name="T19" fmla="*/ 1053 h 1312"/>
              <a:gd name="T20" fmla="*/ 1824 w 2736"/>
              <a:gd name="T21" fmla="*/ 1312 h 1312"/>
              <a:gd name="T22" fmla="*/ 2681 w 2736"/>
              <a:gd name="T23" fmla="*/ 47 h 1312"/>
              <a:gd name="T24" fmla="*/ 2701 w 2736"/>
              <a:gd name="T25" fmla="*/ 0 h 1312"/>
              <a:gd name="T26" fmla="*/ 2720 w 2736"/>
              <a:gd name="T27" fmla="*/ 27 h 1312"/>
              <a:gd name="T28" fmla="*/ 2688 w 2736"/>
              <a:gd name="T29" fmla="*/ 43 h 1312"/>
              <a:gd name="T30" fmla="*/ 2693 w 2736"/>
              <a:gd name="T31" fmla="*/ 20 h 1312"/>
              <a:gd name="T32" fmla="*/ 8 w 2736"/>
              <a:gd name="T33" fmla="*/ 95 h 1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736" h="1312">
                <a:moveTo>
                  <a:pt x="8" y="95"/>
                </a:moveTo>
                <a:lnTo>
                  <a:pt x="1831" y="1312"/>
                </a:lnTo>
                <a:lnTo>
                  <a:pt x="1766" y="1057"/>
                </a:lnTo>
                <a:lnTo>
                  <a:pt x="2310" y="232"/>
                </a:lnTo>
                <a:lnTo>
                  <a:pt x="2736" y="12"/>
                </a:lnTo>
                <a:lnTo>
                  <a:pt x="2321" y="230"/>
                </a:lnTo>
                <a:lnTo>
                  <a:pt x="601" y="264"/>
                </a:lnTo>
                <a:lnTo>
                  <a:pt x="0" y="94"/>
                </a:lnTo>
                <a:lnTo>
                  <a:pt x="602" y="274"/>
                </a:lnTo>
                <a:lnTo>
                  <a:pt x="1775" y="1053"/>
                </a:lnTo>
                <a:lnTo>
                  <a:pt x="1824" y="1312"/>
                </a:lnTo>
                <a:lnTo>
                  <a:pt x="2681" y="47"/>
                </a:lnTo>
                <a:lnTo>
                  <a:pt x="2701" y="0"/>
                </a:lnTo>
                <a:lnTo>
                  <a:pt x="2720" y="27"/>
                </a:lnTo>
                <a:lnTo>
                  <a:pt x="2688" y="43"/>
                </a:lnTo>
                <a:lnTo>
                  <a:pt x="2693" y="20"/>
                </a:lnTo>
                <a:lnTo>
                  <a:pt x="8" y="95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83716" name="Freeform 68"/>
          <p:cNvSpPr>
            <a:spLocks/>
          </p:cNvSpPr>
          <p:nvPr/>
        </p:nvSpPr>
        <p:spPr bwMode="auto">
          <a:xfrm>
            <a:off x="3594100" y="571500"/>
            <a:ext cx="1244600" cy="1854200"/>
          </a:xfrm>
          <a:custGeom>
            <a:avLst/>
            <a:gdLst>
              <a:gd name="T0" fmla="*/ 0 w 784"/>
              <a:gd name="T1" fmla="*/ 1168 h 1168"/>
              <a:gd name="T2" fmla="*/ 784 w 784"/>
              <a:gd name="T3" fmla="*/ 0 h 116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84" h="1168">
                <a:moveTo>
                  <a:pt x="0" y="1168"/>
                </a:moveTo>
                <a:lnTo>
                  <a:pt x="784" y="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3722" name="Group 74"/>
          <p:cNvGrpSpPr>
            <a:grpSpLocks/>
          </p:cNvGrpSpPr>
          <p:nvPr/>
        </p:nvGrpSpPr>
        <p:grpSpPr bwMode="auto">
          <a:xfrm>
            <a:off x="4343400" y="228600"/>
            <a:ext cx="2971800" cy="2133600"/>
            <a:chOff x="2736" y="144"/>
            <a:chExt cx="1872" cy="1344"/>
          </a:xfrm>
        </p:grpSpPr>
        <p:sp>
          <p:nvSpPr>
            <p:cNvPr id="283719" name="Freeform 71"/>
            <p:cNvSpPr>
              <a:spLocks/>
            </p:cNvSpPr>
            <p:nvPr/>
          </p:nvSpPr>
          <p:spPr bwMode="auto">
            <a:xfrm>
              <a:off x="3016" y="424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720" name="Freeform 72"/>
            <p:cNvSpPr>
              <a:spLocks/>
            </p:cNvSpPr>
            <p:nvPr/>
          </p:nvSpPr>
          <p:spPr bwMode="auto">
            <a:xfrm rot="11020776">
              <a:off x="2928" y="528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721" name="Text Box 73"/>
            <p:cNvSpPr txBox="1">
              <a:spLocks noChangeArrowheads="1"/>
            </p:cNvSpPr>
            <p:nvPr/>
          </p:nvSpPr>
          <p:spPr bwMode="auto">
            <a:xfrm>
              <a:off x="2736" y="144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S</a:t>
              </a:r>
              <a:endParaRPr lang="ru-RU" altLang="ru-RU" sz="2800" b="1"/>
            </a:p>
          </p:txBody>
        </p:sp>
      </p:grpSp>
      <p:grpSp>
        <p:nvGrpSpPr>
          <p:cNvPr id="283723" name="Group 75"/>
          <p:cNvGrpSpPr>
            <a:grpSpLocks/>
          </p:cNvGrpSpPr>
          <p:nvPr/>
        </p:nvGrpSpPr>
        <p:grpSpPr bwMode="auto">
          <a:xfrm rot="10304072" flipV="1">
            <a:off x="7162800" y="1371600"/>
            <a:ext cx="2260600" cy="990600"/>
            <a:chOff x="763" y="1945"/>
            <a:chExt cx="2019" cy="886"/>
          </a:xfrm>
        </p:grpSpPr>
        <p:sp>
          <p:nvSpPr>
            <p:cNvPr id="283724" name="Freeform 76"/>
            <p:cNvSpPr>
              <a:spLocks/>
            </p:cNvSpPr>
            <p:nvPr/>
          </p:nvSpPr>
          <p:spPr bwMode="auto">
            <a:xfrm rot="-3316674">
              <a:off x="1322" y="1450"/>
              <a:ext cx="852" cy="1909"/>
            </a:xfrm>
            <a:custGeom>
              <a:avLst/>
              <a:gdLst>
                <a:gd name="T0" fmla="*/ 0 w 1252"/>
                <a:gd name="T1" fmla="*/ 90 h 3125"/>
                <a:gd name="T2" fmla="*/ 227 w 1252"/>
                <a:gd name="T3" fmla="*/ 0 h 3125"/>
                <a:gd name="T4" fmla="*/ 1179 w 1252"/>
                <a:gd name="T5" fmla="*/ 2540 h 3125"/>
                <a:gd name="T6" fmla="*/ 1252 w 1252"/>
                <a:gd name="T7" fmla="*/ 3125 h 3125"/>
                <a:gd name="T8" fmla="*/ 952 w 1252"/>
                <a:gd name="T9" fmla="*/ 2630 h 3125"/>
                <a:gd name="T10" fmla="*/ 0 w 1252"/>
                <a:gd name="T11" fmla="*/ 90 h 3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725" name="Freeform 77"/>
            <p:cNvSpPr>
              <a:spLocks/>
            </p:cNvSpPr>
            <p:nvPr/>
          </p:nvSpPr>
          <p:spPr bwMode="auto">
            <a:xfrm rot="-3316674">
              <a:off x="2483" y="2398"/>
              <a:ext cx="215" cy="371"/>
            </a:xfrm>
            <a:custGeom>
              <a:avLst/>
              <a:gdLst>
                <a:gd name="T0" fmla="*/ 316 w 316"/>
                <a:gd name="T1" fmla="*/ 608 h 608"/>
                <a:gd name="T2" fmla="*/ 227 w 316"/>
                <a:gd name="T3" fmla="*/ 0 h 608"/>
                <a:gd name="T4" fmla="*/ 0 w 316"/>
                <a:gd name="T5" fmla="*/ 90 h 608"/>
                <a:gd name="T6" fmla="*/ 316 w 316"/>
                <a:gd name="T7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3726" name="Freeform 78"/>
            <p:cNvSpPr>
              <a:spLocks/>
            </p:cNvSpPr>
            <p:nvPr/>
          </p:nvSpPr>
          <p:spPr bwMode="auto">
            <a:xfrm rot="-3316674">
              <a:off x="2671" y="2522"/>
              <a:ext cx="82" cy="141"/>
            </a:xfrm>
            <a:custGeom>
              <a:avLst/>
              <a:gdLst>
                <a:gd name="T0" fmla="*/ 85 w 121"/>
                <a:gd name="T1" fmla="*/ 0 h 230"/>
                <a:gd name="T2" fmla="*/ 0 w 121"/>
                <a:gd name="T3" fmla="*/ 25 h 230"/>
                <a:gd name="T4" fmla="*/ 121 w 121"/>
                <a:gd name="T5" fmla="*/ 230 h 230"/>
                <a:gd name="T6" fmla="*/ 85 w 121"/>
                <a:gd name="T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83727" name="Group 79"/>
            <p:cNvGrpSpPr>
              <a:grpSpLocks/>
            </p:cNvGrpSpPr>
            <p:nvPr/>
          </p:nvGrpSpPr>
          <p:grpSpPr bwMode="auto">
            <a:xfrm>
              <a:off x="763" y="1945"/>
              <a:ext cx="1677" cy="744"/>
              <a:chOff x="763" y="1945"/>
              <a:chExt cx="1677" cy="744"/>
            </a:xfrm>
          </p:grpSpPr>
          <p:sp>
            <p:nvSpPr>
              <p:cNvPr id="283728" name="Freeform 80"/>
              <p:cNvSpPr>
                <a:spLocks/>
              </p:cNvSpPr>
              <p:nvPr/>
            </p:nvSpPr>
            <p:spPr bwMode="auto">
              <a:xfrm rot="-3316674">
                <a:off x="1271" y="1519"/>
                <a:ext cx="744" cy="1595"/>
              </a:xfrm>
              <a:custGeom>
                <a:avLst/>
                <a:gdLst>
                  <a:gd name="T0" fmla="*/ 867 w 1094"/>
                  <a:gd name="T1" fmla="*/ 2612 h 2612"/>
                  <a:gd name="T2" fmla="*/ 1094 w 1094"/>
                  <a:gd name="T3" fmla="*/ 2522 h 2612"/>
                  <a:gd name="T4" fmla="*/ 1016 w 1094"/>
                  <a:gd name="T5" fmla="*/ 2554 h 2612"/>
                  <a:gd name="T6" fmla="*/ 84 w 1094"/>
                  <a:gd name="T7" fmla="*/ 0 h 2612"/>
                  <a:gd name="T8" fmla="*/ 0 w 1094"/>
                  <a:gd name="T9" fmla="*/ 30 h 2612"/>
                  <a:gd name="T10" fmla="*/ 940 w 1094"/>
                  <a:gd name="T11" fmla="*/ 2584 h 2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4" h="2612">
                    <a:moveTo>
                      <a:pt x="867" y="2612"/>
                    </a:moveTo>
                    <a:lnTo>
                      <a:pt x="1094" y="2522"/>
                    </a:lnTo>
                    <a:lnTo>
                      <a:pt x="1016" y="2554"/>
                    </a:lnTo>
                    <a:lnTo>
                      <a:pt x="84" y="0"/>
                    </a:lnTo>
                    <a:lnTo>
                      <a:pt x="0" y="30"/>
                    </a:lnTo>
                    <a:lnTo>
                      <a:pt x="940" y="2584"/>
                    </a:lnTo>
                  </a:path>
                </a:pathLst>
              </a:custGeom>
              <a:solidFill>
                <a:srgbClr val="FF66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3729" name="Freeform 81"/>
              <p:cNvSpPr>
                <a:spLocks/>
              </p:cNvSpPr>
              <p:nvPr/>
            </p:nvSpPr>
            <p:spPr bwMode="auto">
              <a:xfrm>
                <a:off x="763" y="2084"/>
                <a:ext cx="42" cy="155"/>
              </a:xfrm>
              <a:custGeom>
                <a:avLst/>
                <a:gdLst>
                  <a:gd name="T0" fmla="*/ 33 w 42"/>
                  <a:gd name="T1" fmla="*/ 0 h 155"/>
                  <a:gd name="T2" fmla="*/ 41 w 42"/>
                  <a:gd name="T3" fmla="*/ 48 h 155"/>
                  <a:gd name="T4" fmla="*/ 29 w 42"/>
                  <a:gd name="T5" fmla="*/ 116 h 155"/>
                  <a:gd name="T6" fmla="*/ 9 w 42"/>
                  <a:gd name="T7" fmla="*/ 152 h 155"/>
                  <a:gd name="T8" fmla="*/ 1 w 42"/>
                  <a:gd name="T9" fmla="*/ 96 h 155"/>
                  <a:gd name="T10" fmla="*/ 5 w 42"/>
                  <a:gd name="T11" fmla="*/ 52 h 155"/>
                  <a:gd name="T12" fmla="*/ 33 w 42"/>
                  <a:gd name="T1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55">
                    <a:moveTo>
                      <a:pt x="33" y="0"/>
                    </a:moveTo>
                    <a:cubicBezTo>
                      <a:pt x="42" y="3"/>
                      <a:pt x="42" y="29"/>
                      <a:pt x="41" y="48"/>
                    </a:cubicBezTo>
                    <a:cubicBezTo>
                      <a:pt x="40" y="67"/>
                      <a:pt x="34" y="99"/>
                      <a:pt x="29" y="116"/>
                    </a:cubicBezTo>
                    <a:cubicBezTo>
                      <a:pt x="24" y="133"/>
                      <a:pt x="14" y="155"/>
                      <a:pt x="9" y="152"/>
                    </a:cubicBezTo>
                    <a:cubicBezTo>
                      <a:pt x="4" y="149"/>
                      <a:pt x="2" y="113"/>
                      <a:pt x="1" y="96"/>
                    </a:cubicBezTo>
                    <a:cubicBezTo>
                      <a:pt x="0" y="79"/>
                      <a:pt x="0" y="68"/>
                      <a:pt x="5" y="52"/>
                    </a:cubicBezTo>
                    <a:cubicBezTo>
                      <a:pt x="10" y="36"/>
                      <a:pt x="27" y="11"/>
                      <a:pt x="33" y="0"/>
                    </a:cubicBezTo>
                    <a:close/>
                  </a:path>
                </a:pathLst>
              </a:custGeom>
              <a:solidFill>
                <a:srgbClr val="CC0F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sp>
        <p:nvSpPr>
          <p:cNvPr id="283691" name="Freeform 43" descr="Дуб"/>
          <p:cNvSpPr>
            <a:spLocks/>
          </p:cNvSpPr>
          <p:nvPr/>
        </p:nvSpPr>
        <p:spPr bwMode="auto">
          <a:xfrm>
            <a:off x="4779963" y="1219200"/>
            <a:ext cx="2535237" cy="3529013"/>
          </a:xfrm>
          <a:custGeom>
            <a:avLst/>
            <a:gdLst>
              <a:gd name="T0" fmla="*/ 1594 w 1597"/>
              <a:gd name="T1" fmla="*/ 7 h 2223"/>
              <a:gd name="T2" fmla="*/ 1584 w 1597"/>
              <a:gd name="T3" fmla="*/ 2199 h 2223"/>
              <a:gd name="T4" fmla="*/ 1409 w 1597"/>
              <a:gd name="T5" fmla="*/ 2002 h 2223"/>
              <a:gd name="T6" fmla="*/ 421 w 1597"/>
              <a:gd name="T7" fmla="*/ 1993 h 2223"/>
              <a:gd name="T8" fmla="*/ 0 w 1597"/>
              <a:gd name="T9" fmla="*/ 2223 h 2223"/>
              <a:gd name="T10" fmla="*/ 413 w 1597"/>
              <a:gd name="T11" fmla="*/ 2001 h 2223"/>
              <a:gd name="T12" fmla="*/ 1403 w 1597"/>
              <a:gd name="T13" fmla="*/ 593 h 2223"/>
              <a:gd name="T14" fmla="*/ 1597 w 1597"/>
              <a:gd name="T15" fmla="*/ 0 h 2223"/>
              <a:gd name="T16" fmla="*/ 1410 w 1597"/>
              <a:gd name="T17" fmla="*/ 600 h 2223"/>
              <a:gd name="T18" fmla="*/ 1401 w 1597"/>
              <a:gd name="T19" fmla="*/ 2008 h 2223"/>
              <a:gd name="T20" fmla="*/ 1588 w 1597"/>
              <a:gd name="T21" fmla="*/ 2193 h 2223"/>
              <a:gd name="T22" fmla="*/ 10 w 1597"/>
              <a:gd name="T23" fmla="*/ 2187 h 2223"/>
              <a:gd name="T24" fmla="*/ 22 w 1597"/>
              <a:gd name="T25" fmla="*/ 2218 h 2223"/>
              <a:gd name="T26" fmla="*/ 53 w 1597"/>
              <a:gd name="T27" fmla="*/ 2200 h 2223"/>
              <a:gd name="T28" fmla="*/ 31 w 1597"/>
              <a:gd name="T29" fmla="*/ 2192 h 2223"/>
              <a:gd name="T30" fmla="*/ 1594 w 1597"/>
              <a:gd name="T31" fmla="*/ 7 h 2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97" h="2223">
                <a:moveTo>
                  <a:pt x="1594" y="7"/>
                </a:moveTo>
                <a:lnTo>
                  <a:pt x="1584" y="2199"/>
                </a:lnTo>
                <a:lnTo>
                  <a:pt x="1409" y="2002"/>
                </a:lnTo>
                <a:lnTo>
                  <a:pt x="421" y="1993"/>
                </a:lnTo>
                <a:lnTo>
                  <a:pt x="0" y="2223"/>
                </a:lnTo>
                <a:lnTo>
                  <a:pt x="413" y="2001"/>
                </a:lnTo>
                <a:lnTo>
                  <a:pt x="1403" y="593"/>
                </a:lnTo>
                <a:lnTo>
                  <a:pt x="1597" y="0"/>
                </a:lnTo>
                <a:lnTo>
                  <a:pt x="1410" y="600"/>
                </a:lnTo>
                <a:lnTo>
                  <a:pt x="1401" y="2008"/>
                </a:lnTo>
                <a:lnTo>
                  <a:pt x="1588" y="2193"/>
                </a:lnTo>
                <a:lnTo>
                  <a:pt x="10" y="2187"/>
                </a:lnTo>
                <a:lnTo>
                  <a:pt x="22" y="2218"/>
                </a:lnTo>
                <a:lnTo>
                  <a:pt x="53" y="2200"/>
                </a:lnTo>
                <a:lnTo>
                  <a:pt x="31" y="2192"/>
                </a:lnTo>
                <a:lnTo>
                  <a:pt x="1594" y="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3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3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3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83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11111E-6 L 0.26806 0.2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83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3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83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83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3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3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3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36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3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3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3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8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283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33333E-6 L 0.00139 0.4166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836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2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3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83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83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83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3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3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37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83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8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000"/>
                                        <p:tgtEl>
                                          <p:spTgt spid="28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22222E-6 L -0.29027 -0.2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2837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14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83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xit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83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83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83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83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283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7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Freeform 2"/>
          <p:cNvSpPr>
            <a:spLocks/>
          </p:cNvSpPr>
          <p:nvPr/>
        </p:nvSpPr>
        <p:spPr bwMode="auto">
          <a:xfrm>
            <a:off x="2057400" y="2362200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23" name="AutoShape 3"/>
          <p:cNvSpPr>
            <a:spLocks noChangeArrowheads="1"/>
          </p:cNvSpPr>
          <p:nvPr/>
        </p:nvSpPr>
        <p:spPr bwMode="auto">
          <a:xfrm>
            <a:off x="2057400" y="2362200"/>
            <a:ext cx="5257800" cy="2362200"/>
          </a:xfrm>
          <a:prstGeom prst="parallelogram">
            <a:avLst>
              <a:gd name="adj" fmla="val 67362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6724" name="Text Box 4"/>
          <p:cNvSpPr txBox="1">
            <a:spLocks noChangeArrowheads="1"/>
          </p:cNvSpPr>
          <p:nvPr/>
        </p:nvSpPr>
        <p:spPr bwMode="auto">
          <a:xfrm>
            <a:off x="1676400" y="4572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3200400" y="1905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86726" name="Text Box 6"/>
          <p:cNvSpPr txBox="1">
            <a:spLocks noChangeArrowheads="1"/>
          </p:cNvSpPr>
          <p:nvPr/>
        </p:nvSpPr>
        <p:spPr bwMode="auto">
          <a:xfrm>
            <a:off x="7162800" y="1905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86727" name="Text Box 7"/>
          <p:cNvSpPr txBox="1">
            <a:spLocks noChangeArrowheads="1"/>
          </p:cNvSpPr>
          <p:nvPr/>
        </p:nvSpPr>
        <p:spPr bwMode="auto">
          <a:xfrm>
            <a:off x="5426075" y="4648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86728" name="Line 8"/>
          <p:cNvSpPr>
            <a:spLocks noChangeShapeType="1"/>
          </p:cNvSpPr>
          <p:nvPr/>
        </p:nvSpPr>
        <p:spPr bwMode="auto">
          <a:xfrm>
            <a:off x="5638800" y="4724400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6729" name="Group 9"/>
          <p:cNvGrpSpPr>
            <a:grpSpLocks/>
          </p:cNvGrpSpPr>
          <p:nvPr/>
        </p:nvGrpSpPr>
        <p:grpSpPr bwMode="auto">
          <a:xfrm>
            <a:off x="3429000" y="2362200"/>
            <a:ext cx="441325" cy="2805113"/>
            <a:chOff x="2160" y="1488"/>
            <a:chExt cx="278" cy="1767"/>
          </a:xfrm>
        </p:grpSpPr>
        <p:grpSp>
          <p:nvGrpSpPr>
            <p:cNvPr id="286730" name="Group 10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286731" name="Line 11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732" name="Freeform 12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6733" name="Text Box 13"/>
            <p:cNvSpPr txBox="1">
              <a:spLocks noChangeArrowheads="1"/>
            </p:cNvSpPr>
            <p:nvPr/>
          </p:nvSpPr>
          <p:spPr bwMode="auto">
            <a:xfrm>
              <a:off x="2160" y="2928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grpSp>
        <p:nvGrpSpPr>
          <p:cNvPr id="286734" name="Group 14"/>
          <p:cNvGrpSpPr>
            <a:grpSpLocks/>
          </p:cNvGrpSpPr>
          <p:nvPr/>
        </p:nvGrpSpPr>
        <p:grpSpPr bwMode="auto">
          <a:xfrm>
            <a:off x="7086600" y="2362200"/>
            <a:ext cx="517525" cy="2881313"/>
            <a:chOff x="3552" y="816"/>
            <a:chExt cx="326" cy="1815"/>
          </a:xfrm>
        </p:grpSpPr>
        <p:grpSp>
          <p:nvGrpSpPr>
            <p:cNvPr id="286735" name="Group 15"/>
            <p:cNvGrpSpPr>
              <a:grpSpLocks/>
            </p:cNvGrpSpPr>
            <p:nvPr/>
          </p:nvGrpSpPr>
          <p:grpSpPr bwMode="auto">
            <a:xfrm>
              <a:off x="3552" y="816"/>
              <a:ext cx="144" cy="1488"/>
              <a:chOff x="1248" y="1440"/>
              <a:chExt cx="144" cy="1488"/>
            </a:xfrm>
          </p:grpSpPr>
          <p:sp>
            <p:nvSpPr>
              <p:cNvPr id="286736" name="Line 16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737" name="Freeform 17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6738" name="Text Box 18"/>
            <p:cNvSpPr txBox="1">
              <a:spLocks noChangeArrowheads="1"/>
            </p:cNvSpPr>
            <p:nvPr/>
          </p:nvSpPr>
          <p:spPr bwMode="auto">
            <a:xfrm>
              <a:off x="3600" y="2304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K</a:t>
              </a:r>
              <a:endParaRPr lang="ru-RU" altLang="ru-RU" sz="2800" b="1"/>
            </a:p>
          </p:txBody>
        </p:sp>
      </p:grpSp>
      <p:sp>
        <p:nvSpPr>
          <p:cNvPr id="286739" name="Text Box 19"/>
          <p:cNvSpPr txBox="1">
            <a:spLocks noChangeArrowheads="1"/>
          </p:cNvSpPr>
          <p:nvPr/>
        </p:nvSpPr>
        <p:spPr bwMode="auto">
          <a:xfrm>
            <a:off x="228600" y="228600"/>
            <a:ext cx="2895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Построить </a:t>
            </a:r>
            <a:endParaRPr lang="en-US" altLang="ru-RU" sz="2400"/>
          </a:p>
          <a:p>
            <a:r>
              <a:rPr lang="ru-RU" altLang="ru-RU" sz="2400"/>
              <a:t>высоты </a:t>
            </a:r>
            <a:endParaRPr lang="en-US" altLang="ru-RU" sz="2400"/>
          </a:p>
          <a:p>
            <a:r>
              <a:rPr lang="ru-RU" altLang="ru-RU" sz="2400"/>
              <a:t>параллелограмма</a:t>
            </a:r>
          </a:p>
        </p:txBody>
      </p:sp>
      <p:grpSp>
        <p:nvGrpSpPr>
          <p:cNvPr id="286755" name="Group 35"/>
          <p:cNvGrpSpPr>
            <a:grpSpLocks/>
          </p:cNvGrpSpPr>
          <p:nvPr/>
        </p:nvGrpSpPr>
        <p:grpSpPr bwMode="auto">
          <a:xfrm>
            <a:off x="3657600" y="2362200"/>
            <a:ext cx="2859088" cy="2043113"/>
            <a:chOff x="2304" y="1488"/>
            <a:chExt cx="1801" cy="1287"/>
          </a:xfrm>
        </p:grpSpPr>
        <p:sp>
          <p:nvSpPr>
            <p:cNvPr id="286756" name="Freeform 36"/>
            <p:cNvSpPr>
              <a:spLocks/>
            </p:cNvSpPr>
            <p:nvPr/>
          </p:nvSpPr>
          <p:spPr bwMode="auto">
            <a:xfrm>
              <a:off x="2304" y="1488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757" name="Freeform 37"/>
            <p:cNvSpPr>
              <a:spLocks/>
            </p:cNvSpPr>
            <p:nvPr/>
          </p:nvSpPr>
          <p:spPr bwMode="auto">
            <a:xfrm>
              <a:off x="3765" y="2323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758" name="Text Box 38"/>
            <p:cNvSpPr txBox="1">
              <a:spLocks noChangeArrowheads="1"/>
            </p:cNvSpPr>
            <p:nvPr/>
          </p:nvSpPr>
          <p:spPr bwMode="auto">
            <a:xfrm>
              <a:off x="3840" y="2448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Р</a:t>
              </a:r>
            </a:p>
          </p:txBody>
        </p:sp>
      </p:grpSp>
      <p:sp>
        <p:nvSpPr>
          <p:cNvPr id="286761" name="Freeform 41"/>
          <p:cNvSpPr>
            <a:spLocks/>
          </p:cNvSpPr>
          <p:nvPr/>
        </p:nvSpPr>
        <p:spPr bwMode="auto">
          <a:xfrm>
            <a:off x="3594100" y="571500"/>
            <a:ext cx="1244600" cy="1854200"/>
          </a:xfrm>
          <a:custGeom>
            <a:avLst/>
            <a:gdLst>
              <a:gd name="T0" fmla="*/ 0 w 784"/>
              <a:gd name="T1" fmla="*/ 1168 h 1168"/>
              <a:gd name="T2" fmla="*/ 784 w 784"/>
              <a:gd name="T3" fmla="*/ 0 h 116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84" h="1168">
                <a:moveTo>
                  <a:pt x="0" y="1168"/>
                </a:moveTo>
                <a:lnTo>
                  <a:pt x="784" y="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6762" name="Group 42"/>
          <p:cNvGrpSpPr>
            <a:grpSpLocks/>
          </p:cNvGrpSpPr>
          <p:nvPr/>
        </p:nvGrpSpPr>
        <p:grpSpPr bwMode="auto">
          <a:xfrm>
            <a:off x="4343400" y="228600"/>
            <a:ext cx="2971800" cy="2133600"/>
            <a:chOff x="2736" y="144"/>
            <a:chExt cx="1872" cy="1344"/>
          </a:xfrm>
        </p:grpSpPr>
        <p:sp>
          <p:nvSpPr>
            <p:cNvPr id="286763" name="Freeform 43"/>
            <p:cNvSpPr>
              <a:spLocks/>
            </p:cNvSpPr>
            <p:nvPr/>
          </p:nvSpPr>
          <p:spPr bwMode="auto">
            <a:xfrm>
              <a:off x="3016" y="424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764" name="Freeform 44"/>
            <p:cNvSpPr>
              <a:spLocks/>
            </p:cNvSpPr>
            <p:nvPr/>
          </p:nvSpPr>
          <p:spPr bwMode="auto">
            <a:xfrm rot="11020776">
              <a:off x="2928" y="528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765" name="Text Box 45"/>
            <p:cNvSpPr txBox="1">
              <a:spLocks noChangeArrowheads="1"/>
            </p:cNvSpPr>
            <p:nvPr/>
          </p:nvSpPr>
          <p:spPr bwMode="auto">
            <a:xfrm>
              <a:off x="2736" y="144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S</a:t>
              </a:r>
              <a:endParaRPr lang="ru-RU" altLang="ru-RU" sz="2800" b="1"/>
            </a:p>
          </p:txBody>
        </p:sp>
      </p:grpSp>
      <p:grpSp>
        <p:nvGrpSpPr>
          <p:cNvPr id="286779" name="Group 59"/>
          <p:cNvGrpSpPr>
            <a:grpSpLocks/>
          </p:cNvGrpSpPr>
          <p:nvPr/>
        </p:nvGrpSpPr>
        <p:grpSpPr bwMode="auto">
          <a:xfrm>
            <a:off x="5486400" y="1905000"/>
            <a:ext cx="457200" cy="2819400"/>
            <a:chOff x="3456" y="1200"/>
            <a:chExt cx="288" cy="1776"/>
          </a:xfrm>
        </p:grpSpPr>
        <p:grpSp>
          <p:nvGrpSpPr>
            <p:cNvPr id="286775" name="Group 55"/>
            <p:cNvGrpSpPr>
              <a:grpSpLocks/>
            </p:cNvGrpSpPr>
            <p:nvPr/>
          </p:nvGrpSpPr>
          <p:grpSpPr bwMode="auto">
            <a:xfrm rot="10800000">
              <a:off x="3600" y="1488"/>
              <a:ext cx="144" cy="1488"/>
              <a:chOff x="1248" y="1440"/>
              <a:chExt cx="144" cy="1488"/>
            </a:xfrm>
          </p:grpSpPr>
          <p:sp>
            <p:nvSpPr>
              <p:cNvPr id="286776" name="Line 56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777" name="Freeform 57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6778" name="Text Box 58"/>
            <p:cNvSpPr txBox="1">
              <a:spLocks noChangeArrowheads="1"/>
            </p:cNvSpPr>
            <p:nvPr/>
          </p:nvSpPr>
          <p:spPr bwMode="auto">
            <a:xfrm>
              <a:off x="3456" y="1200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F</a:t>
              </a:r>
              <a:endParaRPr lang="ru-RU" altLang="ru-RU" sz="2800" b="1"/>
            </a:p>
          </p:txBody>
        </p:sp>
      </p:grpSp>
      <p:sp>
        <p:nvSpPr>
          <p:cNvPr id="286780" name="Freeform 60"/>
          <p:cNvSpPr>
            <a:spLocks/>
          </p:cNvSpPr>
          <p:nvPr/>
        </p:nvSpPr>
        <p:spPr bwMode="auto">
          <a:xfrm>
            <a:off x="1155700" y="2374900"/>
            <a:ext cx="2489200" cy="1588"/>
          </a:xfrm>
          <a:custGeom>
            <a:avLst/>
            <a:gdLst>
              <a:gd name="T0" fmla="*/ 0 w 1568"/>
              <a:gd name="T1" fmla="*/ 0 h 1"/>
              <a:gd name="T2" fmla="*/ 1568 w 1568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68" h="1">
                <a:moveTo>
                  <a:pt x="0" y="0"/>
                </a:moveTo>
                <a:lnTo>
                  <a:pt x="1568" y="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6781" name="Group 61"/>
          <p:cNvGrpSpPr>
            <a:grpSpLocks/>
          </p:cNvGrpSpPr>
          <p:nvPr/>
        </p:nvGrpSpPr>
        <p:grpSpPr bwMode="auto">
          <a:xfrm>
            <a:off x="1828800" y="1905000"/>
            <a:ext cx="457200" cy="2819400"/>
            <a:chOff x="3456" y="1200"/>
            <a:chExt cx="288" cy="1776"/>
          </a:xfrm>
        </p:grpSpPr>
        <p:grpSp>
          <p:nvGrpSpPr>
            <p:cNvPr id="286782" name="Group 62"/>
            <p:cNvGrpSpPr>
              <a:grpSpLocks/>
            </p:cNvGrpSpPr>
            <p:nvPr/>
          </p:nvGrpSpPr>
          <p:grpSpPr bwMode="auto">
            <a:xfrm rot="10800000">
              <a:off x="3600" y="1488"/>
              <a:ext cx="144" cy="1488"/>
              <a:chOff x="1248" y="1440"/>
              <a:chExt cx="144" cy="1488"/>
            </a:xfrm>
          </p:grpSpPr>
          <p:sp>
            <p:nvSpPr>
              <p:cNvPr id="286783" name="Line 63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784" name="Freeform 64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6785" name="Text Box 65"/>
            <p:cNvSpPr txBox="1">
              <a:spLocks noChangeArrowheads="1"/>
            </p:cNvSpPr>
            <p:nvPr/>
          </p:nvSpPr>
          <p:spPr bwMode="auto">
            <a:xfrm>
              <a:off x="3456" y="1200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L</a:t>
              </a:r>
              <a:endParaRPr lang="ru-RU" altLang="ru-RU" sz="2800" b="1"/>
            </a:p>
          </p:txBody>
        </p:sp>
      </p:grpSp>
      <p:grpSp>
        <p:nvGrpSpPr>
          <p:cNvPr id="286796" name="Group 76"/>
          <p:cNvGrpSpPr>
            <a:grpSpLocks/>
          </p:cNvGrpSpPr>
          <p:nvPr/>
        </p:nvGrpSpPr>
        <p:grpSpPr bwMode="auto">
          <a:xfrm>
            <a:off x="2819400" y="2667000"/>
            <a:ext cx="2908300" cy="2049463"/>
            <a:chOff x="1776" y="1680"/>
            <a:chExt cx="1832" cy="1291"/>
          </a:xfrm>
        </p:grpSpPr>
        <p:grpSp>
          <p:nvGrpSpPr>
            <p:cNvPr id="286790" name="Group 70"/>
            <p:cNvGrpSpPr>
              <a:grpSpLocks/>
            </p:cNvGrpSpPr>
            <p:nvPr/>
          </p:nvGrpSpPr>
          <p:grpSpPr bwMode="auto">
            <a:xfrm>
              <a:off x="2016" y="1776"/>
              <a:ext cx="1592" cy="1195"/>
              <a:chOff x="1824" y="2701"/>
              <a:chExt cx="1592" cy="1195"/>
            </a:xfrm>
          </p:grpSpPr>
          <p:sp>
            <p:nvSpPr>
              <p:cNvPr id="286787" name="Freeform 67"/>
              <p:cNvSpPr>
                <a:spLocks/>
              </p:cNvSpPr>
              <p:nvPr/>
            </p:nvSpPr>
            <p:spPr bwMode="auto">
              <a:xfrm rot="10800000">
                <a:off x="1824" y="2832"/>
                <a:ext cx="1592" cy="1064"/>
              </a:xfrm>
              <a:custGeom>
                <a:avLst/>
                <a:gdLst>
                  <a:gd name="T0" fmla="*/ 0 w 1592"/>
                  <a:gd name="T1" fmla="*/ 0 h 1064"/>
                  <a:gd name="T2" fmla="*/ 1592 w 1592"/>
                  <a:gd name="T3" fmla="*/ 106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92" h="1064">
                    <a:moveTo>
                      <a:pt x="0" y="0"/>
                    </a:moveTo>
                    <a:lnTo>
                      <a:pt x="1592" y="106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6788" name="Freeform 68"/>
              <p:cNvSpPr>
                <a:spLocks/>
              </p:cNvSpPr>
              <p:nvPr/>
            </p:nvSpPr>
            <p:spPr bwMode="auto">
              <a:xfrm rot="14674259" flipV="1">
                <a:off x="1869" y="2752"/>
                <a:ext cx="227" cy="126"/>
              </a:xfrm>
              <a:custGeom>
                <a:avLst/>
                <a:gdLst>
                  <a:gd name="T0" fmla="*/ 227 w 227"/>
                  <a:gd name="T1" fmla="*/ 85 h 126"/>
                  <a:gd name="T2" fmla="*/ 80 w 227"/>
                  <a:gd name="T3" fmla="*/ 0 h 126"/>
                  <a:gd name="T4" fmla="*/ 0 w 227"/>
                  <a:gd name="T5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7" h="126">
                    <a:moveTo>
                      <a:pt x="227" y="85"/>
                    </a:moveTo>
                    <a:lnTo>
                      <a:pt x="80" y="0"/>
                    </a:lnTo>
                    <a:lnTo>
                      <a:pt x="0" y="126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6789" name="Text Box 69"/>
            <p:cNvSpPr txBox="1">
              <a:spLocks noChangeArrowheads="1"/>
            </p:cNvSpPr>
            <p:nvPr/>
          </p:nvSpPr>
          <p:spPr bwMode="auto">
            <a:xfrm>
              <a:off x="1776" y="1680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R</a:t>
              </a:r>
              <a:endParaRPr lang="ru-RU" altLang="ru-RU" sz="2800" b="1"/>
            </a:p>
          </p:txBody>
        </p:sp>
      </p:grpSp>
      <p:sp>
        <p:nvSpPr>
          <p:cNvPr id="286791" name="Freeform 71"/>
          <p:cNvSpPr>
            <a:spLocks/>
          </p:cNvSpPr>
          <p:nvPr/>
        </p:nvSpPr>
        <p:spPr bwMode="auto">
          <a:xfrm>
            <a:off x="4470400" y="4699000"/>
            <a:ext cx="1244600" cy="1854200"/>
          </a:xfrm>
          <a:custGeom>
            <a:avLst/>
            <a:gdLst>
              <a:gd name="T0" fmla="*/ 0 w 784"/>
              <a:gd name="T1" fmla="*/ 1168 h 1168"/>
              <a:gd name="T2" fmla="*/ 784 w 784"/>
              <a:gd name="T3" fmla="*/ 0 h 116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84" h="1168">
                <a:moveTo>
                  <a:pt x="0" y="1168"/>
                </a:moveTo>
                <a:lnTo>
                  <a:pt x="784" y="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6792" name="Group 72"/>
          <p:cNvGrpSpPr>
            <a:grpSpLocks/>
          </p:cNvGrpSpPr>
          <p:nvPr/>
        </p:nvGrpSpPr>
        <p:grpSpPr bwMode="auto">
          <a:xfrm>
            <a:off x="2057400" y="4724400"/>
            <a:ext cx="2859088" cy="2043113"/>
            <a:chOff x="2304" y="1488"/>
            <a:chExt cx="1801" cy="1287"/>
          </a:xfrm>
        </p:grpSpPr>
        <p:sp>
          <p:nvSpPr>
            <p:cNvPr id="286793" name="Freeform 73"/>
            <p:cNvSpPr>
              <a:spLocks/>
            </p:cNvSpPr>
            <p:nvPr/>
          </p:nvSpPr>
          <p:spPr bwMode="auto">
            <a:xfrm>
              <a:off x="2304" y="1488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794" name="Freeform 74"/>
            <p:cNvSpPr>
              <a:spLocks/>
            </p:cNvSpPr>
            <p:nvPr/>
          </p:nvSpPr>
          <p:spPr bwMode="auto">
            <a:xfrm>
              <a:off x="3765" y="2323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6795" name="Text Box 75"/>
            <p:cNvSpPr txBox="1">
              <a:spLocks noChangeArrowheads="1"/>
            </p:cNvSpPr>
            <p:nvPr/>
          </p:nvSpPr>
          <p:spPr bwMode="auto">
            <a:xfrm>
              <a:off x="3840" y="2448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E</a:t>
              </a:r>
              <a:endParaRPr lang="ru-RU" altLang="ru-RU" sz="2800" b="1"/>
            </a:p>
          </p:txBody>
        </p:sp>
      </p:grpSp>
      <p:sp>
        <p:nvSpPr>
          <p:cNvPr id="286797" name="Text Box 77"/>
          <p:cNvSpPr txBox="1">
            <a:spLocks noChangeArrowheads="1"/>
          </p:cNvSpPr>
          <p:nvPr/>
        </p:nvSpPr>
        <p:spPr bwMode="auto">
          <a:xfrm>
            <a:off x="5715000" y="6019800"/>
            <a:ext cx="2913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/>
              <a:t>Что вы замечаете?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6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6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6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6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6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6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6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86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6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8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6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6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286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Freeform 2"/>
          <p:cNvSpPr>
            <a:spLocks/>
          </p:cNvSpPr>
          <p:nvPr/>
        </p:nvSpPr>
        <p:spPr bwMode="auto">
          <a:xfrm>
            <a:off x="1206500" y="2376488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747" name="AutoShape 3"/>
          <p:cNvSpPr>
            <a:spLocks noChangeArrowheads="1"/>
          </p:cNvSpPr>
          <p:nvPr/>
        </p:nvSpPr>
        <p:spPr bwMode="auto">
          <a:xfrm>
            <a:off x="1206500" y="2376488"/>
            <a:ext cx="5257800" cy="2362200"/>
          </a:xfrm>
          <a:prstGeom prst="parallelogram">
            <a:avLst>
              <a:gd name="adj" fmla="val 67362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748" name="Text Box 4"/>
          <p:cNvSpPr txBox="1">
            <a:spLocks noChangeArrowheads="1"/>
          </p:cNvSpPr>
          <p:nvPr/>
        </p:nvSpPr>
        <p:spPr bwMode="auto">
          <a:xfrm>
            <a:off x="825500" y="4586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87749" name="Text Box 5"/>
          <p:cNvSpPr txBox="1">
            <a:spLocks noChangeArrowheads="1"/>
          </p:cNvSpPr>
          <p:nvPr/>
        </p:nvSpPr>
        <p:spPr bwMode="auto">
          <a:xfrm>
            <a:off x="23495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87750" name="Text Box 6"/>
          <p:cNvSpPr txBox="1">
            <a:spLocks noChangeArrowheads="1"/>
          </p:cNvSpPr>
          <p:nvPr/>
        </p:nvSpPr>
        <p:spPr bwMode="auto">
          <a:xfrm>
            <a:off x="63119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4575175" y="46624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87752" name="Line 8"/>
          <p:cNvSpPr>
            <a:spLocks noChangeShapeType="1"/>
          </p:cNvSpPr>
          <p:nvPr/>
        </p:nvSpPr>
        <p:spPr bwMode="auto">
          <a:xfrm>
            <a:off x="4787900" y="4738688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7753" name="Group 9"/>
          <p:cNvGrpSpPr>
            <a:grpSpLocks/>
          </p:cNvGrpSpPr>
          <p:nvPr/>
        </p:nvGrpSpPr>
        <p:grpSpPr bwMode="auto">
          <a:xfrm>
            <a:off x="2578100" y="2376488"/>
            <a:ext cx="441325" cy="2805112"/>
            <a:chOff x="2160" y="1488"/>
            <a:chExt cx="278" cy="1767"/>
          </a:xfrm>
        </p:grpSpPr>
        <p:grpSp>
          <p:nvGrpSpPr>
            <p:cNvPr id="287754" name="Group 10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287755" name="Line 11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7756" name="Freeform 12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7757" name="Text Box 13"/>
            <p:cNvSpPr txBox="1">
              <a:spLocks noChangeArrowheads="1"/>
            </p:cNvSpPr>
            <p:nvPr/>
          </p:nvSpPr>
          <p:spPr bwMode="auto">
            <a:xfrm>
              <a:off x="2160" y="2928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grpSp>
        <p:nvGrpSpPr>
          <p:cNvPr id="287758" name="Group 14"/>
          <p:cNvGrpSpPr>
            <a:grpSpLocks/>
          </p:cNvGrpSpPr>
          <p:nvPr/>
        </p:nvGrpSpPr>
        <p:grpSpPr bwMode="auto">
          <a:xfrm>
            <a:off x="6235700" y="2376488"/>
            <a:ext cx="517525" cy="2881312"/>
            <a:chOff x="3552" y="816"/>
            <a:chExt cx="326" cy="1815"/>
          </a:xfrm>
        </p:grpSpPr>
        <p:grpSp>
          <p:nvGrpSpPr>
            <p:cNvPr id="287759" name="Group 15"/>
            <p:cNvGrpSpPr>
              <a:grpSpLocks/>
            </p:cNvGrpSpPr>
            <p:nvPr/>
          </p:nvGrpSpPr>
          <p:grpSpPr bwMode="auto">
            <a:xfrm>
              <a:off x="3552" y="816"/>
              <a:ext cx="144" cy="1488"/>
              <a:chOff x="1248" y="1440"/>
              <a:chExt cx="144" cy="1488"/>
            </a:xfrm>
          </p:grpSpPr>
          <p:sp>
            <p:nvSpPr>
              <p:cNvPr id="287760" name="Line 16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7761" name="Freeform 17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7762" name="Text Box 18"/>
            <p:cNvSpPr txBox="1">
              <a:spLocks noChangeArrowheads="1"/>
            </p:cNvSpPr>
            <p:nvPr/>
          </p:nvSpPr>
          <p:spPr bwMode="auto">
            <a:xfrm>
              <a:off x="3600" y="2304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K</a:t>
              </a:r>
              <a:endParaRPr lang="ru-RU" altLang="ru-RU" sz="2800" b="1"/>
            </a:p>
          </p:txBody>
        </p:sp>
      </p:grpSp>
      <p:sp>
        <p:nvSpPr>
          <p:cNvPr id="287763" name="Text Box 19"/>
          <p:cNvSpPr txBox="1">
            <a:spLocks noChangeArrowheads="1"/>
          </p:cNvSpPr>
          <p:nvPr/>
        </p:nvSpPr>
        <p:spPr bwMode="auto">
          <a:xfrm>
            <a:off x="152400" y="152400"/>
            <a:ext cx="2895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Составить формулы площади параллелограмма</a:t>
            </a:r>
          </a:p>
        </p:txBody>
      </p:sp>
      <p:grpSp>
        <p:nvGrpSpPr>
          <p:cNvPr id="287764" name="Group 20"/>
          <p:cNvGrpSpPr>
            <a:grpSpLocks/>
          </p:cNvGrpSpPr>
          <p:nvPr/>
        </p:nvGrpSpPr>
        <p:grpSpPr bwMode="auto">
          <a:xfrm>
            <a:off x="2806700" y="2376488"/>
            <a:ext cx="2859088" cy="2043112"/>
            <a:chOff x="2304" y="1488"/>
            <a:chExt cx="1801" cy="1287"/>
          </a:xfrm>
        </p:grpSpPr>
        <p:sp>
          <p:nvSpPr>
            <p:cNvPr id="287765" name="Freeform 21"/>
            <p:cNvSpPr>
              <a:spLocks/>
            </p:cNvSpPr>
            <p:nvPr/>
          </p:nvSpPr>
          <p:spPr bwMode="auto">
            <a:xfrm>
              <a:off x="2304" y="1488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766" name="Freeform 22"/>
            <p:cNvSpPr>
              <a:spLocks/>
            </p:cNvSpPr>
            <p:nvPr/>
          </p:nvSpPr>
          <p:spPr bwMode="auto">
            <a:xfrm>
              <a:off x="3765" y="2323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767" name="Text Box 23"/>
            <p:cNvSpPr txBox="1">
              <a:spLocks noChangeArrowheads="1"/>
            </p:cNvSpPr>
            <p:nvPr/>
          </p:nvSpPr>
          <p:spPr bwMode="auto">
            <a:xfrm>
              <a:off x="3840" y="2448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Р</a:t>
              </a:r>
            </a:p>
          </p:txBody>
        </p:sp>
      </p:grpSp>
      <p:sp>
        <p:nvSpPr>
          <p:cNvPr id="287768" name="Freeform 24"/>
          <p:cNvSpPr>
            <a:spLocks/>
          </p:cNvSpPr>
          <p:nvPr/>
        </p:nvSpPr>
        <p:spPr bwMode="auto">
          <a:xfrm>
            <a:off x="2743200" y="585788"/>
            <a:ext cx="1244600" cy="1854200"/>
          </a:xfrm>
          <a:custGeom>
            <a:avLst/>
            <a:gdLst>
              <a:gd name="T0" fmla="*/ 0 w 784"/>
              <a:gd name="T1" fmla="*/ 1168 h 1168"/>
              <a:gd name="T2" fmla="*/ 784 w 784"/>
              <a:gd name="T3" fmla="*/ 0 h 116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84" h="1168">
                <a:moveTo>
                  <a:pt x="0" y="1168"/>
                </a:moveTo>
                <a:lnTo>
                  <a:pt x="784" y="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7769" name="Group 25"/>
          <p:cNvGrpSpPr>
            <a:grpSpLocks/>
          </p:cNvGrpSpPr>
          <p:nvPr/>
        </p:nvGrpSpPr>
        <p:grpSpPr bwMode="auto">
          <a:xfrm>
            <a:off x="3492500" y="242888"/>
            <a:ext cx="2971800" cy="2133600"/>
            <a:chOff x="2736" y="144"/>
            <a:chExt cx="1872" cy="1344"/>
          </a:xfrm>
        </p:grpSpPr>
        <p:sp>
          <p:nvSpPr>
            <p:cNvPr id="287770" name="Freeform 26"/>
            <p:cNvSpPr>
              <a:spLocks/>
            </p:cNvSpPr>
            <p:nvPr/>
          </p:nvSpPr>
          <p:spPr bwMode="auto">
            <a:xfrm>
              <a:off x="3016" y="424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771" name="Freeform 27"/>
            <p:cNvSpPr>
              <a:spLocks/>
            </p:cNvSpPr>
            <p:nvPr/>
          </p:nvSpPr>
          <p:spPr bwMode="auto">
            <a:xfrm rot="11020776">
              <a:off x="2928" y="528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772" name="Text Box 28"/>
            <p:cNvSpPr txBox="1">
              <a:spLocks noChangeArrowheads="1"/>
            </p:cNvSpPr>
            <p:nvPr/>
          </p:nvSpPr>
          <p:spPr bwMode="auto">
            <a:xfrm>
              <a:off x="2736" y="144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S</a:t>
              </a:r>
              <a:endParaRPr lang="ru-RU" altLang="ru-RU" sz="2800" b="1"/>
            </a:p>
          </p:txBody>
        </p:sp>
      </p:grpSp>
      <p:grpSp>
        <p:nvGrpSpPr>
          <p:cNvPr id="287773" name="Group 29"/>
          <p:cNvGrpSpPr>
            <a:grpSpLocks/>
          </p:cNvGrpSpPr>
          <p:nvPr/>
        </p:nvGrpSpPr>
        <p:grpSpPr bwMode="auto">
          <a:xfrm>
            <a:off x="4635500" y="1919288"/>
            <a:ext cx="457200" cy="2819400"/>
            <a:chOff x="3456" y="1200"/>
            <a:chExt cx="288" cy="1776"/>
          </a:xfrm>
        </p:grpSpPr>
        <p:grpSp>
          <p:nvGrpSpPr>
            <p:cNvPr id="287774" name="Group 30"/>
            <p:cNvGrpSpPr>
              <a:grpSpLocks/>
            </p:cNvGrpSpPr>
            <p:nvPr/>
          </p:nvGrpSpPr>
          <p:grpSpPr bwMode="auto">
            <a:xfrm rot="10800000">
              <a:off x="3600" y="1488"/>
              <a:ext cx="144" cy="1488"/>
              <a:chOff x="1248" y="1440"/>
              <a:chExt cx="144" cy="1488"/>
            </a:xfrm>
          </p:grpSpPr>
          <p:sp>
            <p:nvSpPr>
              <p:cNvPr id="287775" name="Line 31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7776" name="Freeform 32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7777" name="Text Box 33"/>
            <p:cNvSpPr txBox="1">
              <a:spLocks noChangeArrowheads="1"/>
            </p:cNvSpPr>
            <p:nvPr/>
          </p:nvSpPr>
          <p:spPr bwMode="auto">
            <a:xfrm>
              <a:off x="3456" y="1200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F</a:t>
              </a:r>
              <a:endParaRPr lang="ru-RU" altLang="ru-RU" sz="2800" b="1"/>
            </a:p>
          </p:txBody>
        </p:sp>
      </p:grpSp>
      <p:sp>
        <p:nvSpPr>
          <p:cNvPr id="287778" name="Freeform 34"/>
          <p:cNvSpPr>
            <a:spLocks/>
          </p:cNvSpPr>
          <p:nvPr/>
        </p:nvSpPr>
        <p:spPr bwMode="auto">
          <a:xfrm>
            <a:off x="304800" y="2389188"/>
            <a:ext cx="2489200" cy="1587"/>
          </a:xfrm>
          <a:custGeom>
            <a:avLst/>
            <a:gdLst>
              <a:gd name="T0" fmla="*/ 0 w 1568"/>
              <a:gd name="T1" fmla="*/ 0 h 1"/>
              <a:gd name="T2" fmla="*/ 1568 w 1568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68" h="1">
                <a:moveTo>
                  <a:pt x="0" y="0"/>
                </a:moveTo>
                <a:lnTo>
                  <a:pt x="1568" y="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7779" name="Group 35"/>
          <p:cNvGrpSpPr>
            <a:grpSpLocks/>
          </p:cNvGrpSpPr>
          <p:nvPr/>
        </p:nvGrpSpPr>
        <p:grpSpPr bwMode="auto">
          <a:xfrm>
            <a:off x="977900" y="1919288"/>
            <a:ext cx="457200" cy="2819400"/>
            <a:chOff x="3456" y="1200"/>
            <a:chExt cx="288" cy="1776"/>
          </a:xfrm>
        </p:grpSpPr>
        <p:grpSp>
          <p:nvGrpSpPr>
            <p:cNvPr id="287780" name="Group 36"/>
            <p:cNvGrpSpPr>
              <a:grpSpLocks/>
            </p:cNvGrpSpPr>
            <p:nvPr/>
          </p:nvGrpSpPr>
          <p:grpSpPr bwMode="auto">
            <a:xfrm rot="10800000">
              <a:off x="3600" y="1488"/>
              <a:ext cx="144" cy="1488"/>
              <a:chOff x="1248" y="1440"/>
              <a:chExt cx="144" cy="1488"/>
            </a:xfrm>
          </p:grpSpPr>
          <p:sp>
            <p:nvSpPr>
              <p:cNvPr id="287781" name="Line 37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7782" name="Freeform 38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7783" name="Text Box 39"/>
            <p:cNvSpPr txBox="1">
              <a:spLocks noChangeArrowheads="1"/>
            </p:cNvSpPr>
            <p:nvPr/>
          </p:nvSpPr>
          <p:spPr bwMode="auto">
            <a:xfrm>
              <a:off x="3456" y="1200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L</a:t>
              </a:r>
              <a:endParaRPr lang="ru-RU" altLang="ru-RU" sz="2800" b="1"/>
            </a:p>
          </p:txBody>
        </p:sp>
      </p:grpSp>
      <p:grpSp>
        <p:nvGrpSpPr>
          <p:cNvPr id="287784" name="Group 40"/>
          <p:cNvGrpSpPr>
            <a:grpSpLocks/>
          </p:cNvGrpSpPr>
          <p:nvPr/>
        </p:nvGrpSpPr>
        <p:grpSpPr bwMode="auto">
          <a:xfrm>
            <a:off x="1968500" y="2681288"/>
            <a:ext cx="2908300" cy="2049462"/>
            <a:chOff x="1776" y="1680"/>
            <a:chExt cx="1832" cy="1291"/>
          </a:xfrm>
        </p:grpSpPr>
        <p:grpSp>
          <p:nvGrpSpPr>
            <p:cNvPr id="287785" name="Group 41"/>
            <p:cNvGrpSpPr>
              <a:grpSpLocks/>
            </p:cNvGrpSpPr>
            <p:nvPr/>
          </p:nvGrpSpPr>
          <p:grpSpPr bwMode="auto">
            <a:xfrm>
              <a:off x="2016" y="1776"/>
              <a:ext cx="1592" cy="1195"/>
              <a:chOff x="1824" y="2701"/>
              <a:chExt cx="1592" cy="1195"/>
            </a:xfrm>
          </p:grpSpPr>
          <p:sp>
            <p:nvSpPr>
              <p:cNvPr id="287786" name="Freeform 42"/>
              <p:cNvSpPr>
                <a:spLocks/>
              </p:cNvSpPr>
              <p:nvPr/>
            </p:nvSpPr>
            <p:spPr bwMode="auto">
              <a:xfrm rot="10800000">
                <a:off x="1824" y="2832"/>
                <a:ext cx="1592" cy="1064"/>
              </a:xfrm>
              <a:custGeom>
                <a:avLst/>
                <a:gdLst>
                  <a:gd name="T0" fmla="*/ 0 w 1592"/>
                  <a:gd name="T1" fmla="*/ 0 h 1064"/>
                  <a:gd name="T2" fmla="*/ 1592 w 1592"/>
                  <a:gd name="T3" fmla="*/ 106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92" h="1064">
                    <a:moveTo>
                      <a:pt x="0" y="0"/>
                    </a:moveTo>
                    <a:lnTo>
                      <a:pt x="1592" y="106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7787" name="Freeform 43"/>
              <p:cNvSpPr>
                <a:spLocks/>
              </p:cNvSpPr>
              <p:nvPr/>
            </p:nvSpPr>
            <p:spPr bwMode="auto">
              <a:xfrm rot="14674259" flipV="1">
                <a:off x="1869" y="2752"/>
                <a:ext cx="227" cy="126"/>
              </a:xfrm>
              <a:custGeom>
                <a:avLst/>
                <a:gdLst>
                  <a:gd name="T0" fmla="*/ 227 w 227"/>
                  <a:gd name="T1" fmla="*/ 85 h 126"/>
                  <a:gd name="T2" fmla="*/ 80 w 227"/>
                  <a:gd name="T3" fmla="*/ 0 h 126"/>
                  <a:gd name="T4" fmla="*/ 0 w 227"/>
                  <a:gd name="T5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7" h="126">
                    <a:moveTo>
                      <a:pt x="227" y="85"/>
                    </a:moveTo>
                    <a:lnTo>
                      <a:pt x="80" y="0"/>
                    </a:lnTo>
                    <a:lnTo>
                      <a:pt x="0" y="126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7788" name="Text Box 44"/>
            <p:cNvSpPr txBox="1">
              <a:spLocks noChangeArrowheads="1"/>
            </p:cNvSpPr>
            <p:nvPr/>
          </p:nvSpPr>
          <p:spPr bwMode="auto">
            <a:xfrm>
              <a:off x="1776" y="1680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R</a:t>
              </a:r>
              <a:endParaRPr lang="ru-RU" altLang="ru-RU" sz="2800" b="1"/>
            </a:p>
          </p:txBody>
        </p:sp>
      </p:grpSp>
      <p:sp>
        <p:nvSpPr>
          <p:cNvPr id="287789" name="Freeform 45"/>
          <p:cNvSpPr>
            <a:spLocks/>
          </p:cNvSpPr>
          <p:nvPr/>
        </p:nvSpPr>
        <p:spPr bwMode="auto">
          <a:xfrm>
            <a:off x="3619500" y="4713288"/>
            <a:ext cx="1244600" cy="1854200"/>
          </a:xfrm>
          <a:custGeom>
            <a:avLst/>
            <a:gdLst>
              <a:gd name="T0" fmla="*/ 0 w 784"/>
              <a:gd name="T1" fmla="*/ 1168 h 1168"/>
              <a:gd name="T2" fmla="*/ 784 w 784"/>
              <a:gd name="T3" fmla="*/ 0 h 116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84" h="1168">
                <a:moveTo>
                  <a:pt x="0" y="1168"/>
                </a:moveTo>
                <a:lnTo>
                  <a:pt x="784" y="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7790" name="Group 46"/>
          <p:cNvGrpSpPr>
            <a:grpSpLocks/>
          </p:cNvGrpSpPr>
          <p:nvPr/>
        </p:nvGrpSpPr>
        <p:grpSpPr bwMode="auto">
          <a:xfrm>
            <a:off x="1206500" y="4738688"/>
            <a:ext cx="2859088" cy="2043112"/>
            <a:chOff x="2304" y="1488"/>
            <a:chExt cx="1801" cy="1287"/>
          </a:xfrm>
        </p:grpSpPr>
        <p:sp>
          <p:nvSpPr>
            <p:cNvPr id="287791" name="Freeform 47"/>
            <p:cNvSpPr>
              <a:spLocks/>
            </p:cNvSpPr>
            <p:nvPr/>
          </p:nvSpPr>
          <p:spPr bwMode="auto">
            <a:xfrm>
              <a:off x="2304" y="1488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792" name="Freeform 48"/>
            <p:cNvSpPr>
              <a:spLocks/>
            </p:cNvSpPr>
            <p:nvPr/>
          </p:nvSpPr>
          <p:spPr bwMode="auto">
            <a:xfrm>
              <a:off x="3765" y="2323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7793" name="Text Box 49"/>
            <p:cNvSpPr txBox="1">
              <a:spLocks noChangeArrowheads="1"/>
            </p:cNvSpPr>
            <p:nvPr/>
          </p:nvSpPr>
          <p:spPr bwMode="auto">
            <a:xfrm>
              <a:off x="3840" y="2448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E</a:t>
              </a:r>
              <a:endParaRPr lang="ru-RU" altLang="ru-RU" sz="2800" b="1"/>
            </a:p>
          </p:txBody>
        </p:sp>
      </p:grpSp>
      <p:sp>
        <p:nvSpPr>
          <p:cNvPr id="287795" name="Text Box 51"/>
          <p:cNvSpPr txBox="1">
            <a:spLocks noChangeArrowheads="1"/>
          </p:cNvSpPr>
          <p:nvPr/>
        </p:nvSpPr>
        <p:spPr bwMode="auto">
          <a:xfrm>
            <a:off x="6248400" y="279400"/>
            <a:ext cx="2262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</a:t>
            </a:r>
            <a:r>
              <a:rPr lang="ru-RU" altLang="ru-RU" sz="2400"/>
              <a:t>А</a:t>
            </a:r>
            <a:r>
              <a:rPr lang="en-US" altLang="ru-RU" sz="2400"/>
              <a:t>D*BH </a:t>
            </a:r>
            <a:endParaRPr lang="ru-RU" altLang="ru-RU" sz="2400"/>
          </a:p>
        </p:txBody>
      </p:sp>
      <p:sp>
        <p:nvSpPr>
          <p:cNvPr id="287796" name="Text Box 52"/>
          <p:cNvSpPr txBox="1">
            <a:spLocks noChangeArrowheads="1"/>
          </p:cNvSpPr>
          <p:nvPr/>
        </p:nvSpPr>
        <p:spPr bwMode="auto">
          <a:xfrm>
            <a:off x="6248400" y="838200"/>
            <a:ext cx="2178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=DC*BP</a:t>
            </a:r>
            <a:endParaRPr lang="ru-RU" altLang="ru-RU" sz="2400"/>
          </a:p>
        </p:txBody>
      </p:sp>
      <p:sp>
        <p:nvSpPr>
          <p:cNvPr id="287797" name="Text Box 53"/>
          <p:cNvSpPr txBox="1">
            <a:spLocks noChangeArrowheads="1"/>
          </p:cNvSpPr>
          <p:nvPr/>
        </p:nvSpPr>
        <p:spPr bwMode="auto">
          <a:xfrm>
            <a:off x="6858000" y="2133600"/>
            <a:ext cx="2262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=AB*DR </a:t>
            </a:r>
            <a:endParaRPr lang="ru-RU" altLang="ru-RU" sz="2400"/>
          </a:p>
        </p:txBody>
      </p:sp>
      <p:sp>
        <p:nvSpPr>
          <p:cNvPr id="287798" name="Text Box 54"/>
          <p:cNvSpPr txBox="1">
            <a:spLocks noChangeArrowheads="1"/>
          </p:cNvSpPr>
          <p:nvPr/>
        </p:nvSpPr>
        <p:spPr bwMode="auto">
          <a:xfrm>
            <a:off x="6248400" y="1524000"/>
            <a:ext cx="2244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=BC*DF </a:t>
            </a:r>
            <a:endParaRPr lang="ru-RU" altLang="ru-RU" sz="2400"/>
          </a:p>
        </p:txBody>
      </p:sp>
      <p:sp>
        <p:nvSpPr>
          <p:cNvPr id="287799" name="Text Box 55"/>
          <p:cNvSpPr txBox="1">
            <a:spLocks noChangeArrowheads="1"/>
          </p:cNvSpPr>
          <p:nvPr/>
        </p:nvSpPr>
        <p:spPr bwMode="auto">
          <a:xfrm>
            <a:off x="6858000" y="2819400"/>
            <a:ext cx="2262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=AD*CK </a:t>
            </a:r>
            <a:endParaRPr lang="ru-RU" altLang="ru-RU" sz="2400"/>
          </a:p>
        </p:txBody>
      </p:sp>
      <p:sp>
        <p:nvSpPr>
          <p:cNvPr id="287800" name="Text Box 56"/>
          <p:cNvSpPr txBox="1">
            <a:spLocks noChangeArrowheads="1"/>
          </p:cNvSpPr>
          <p:nvPr/>
        </p:nvSpPr>
        <p:spPr bwMode="auto">
          <a:xfrm>
            <a:off x="6858000" y="3505200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=AB*CS</a:t>
            </a:r>
            <a:endParaRPr lang="ru-RU" altLang="ru-RU" sz="2400"/>
          </a:p>
        </p:txBody>
      </p:sp>
      <p:sp>
        <p:nvSpPr>
          <p:cNvPr id="287801" name="Text Box 57"/>
          <p:cNvSpPr txBox="1">
            <a:spLocks noChangeArrowheads="1"/>
          </p:cNvSpPr>
          <p:nvPr/>
        </p:nvSpPr>
        <p:spPr bwMode="auto">
          <a:xfrm>
            <a:off x="6858000" y="4191000"/>
            <a:ext cx="2127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=BC*AL</a:t>
            </a:r>
            <a:endParaRPr lang="ru-RU" altLang="ru-RU" sz="2400"/>
          </a:p>
        </p:txBody>
      </p:sp>
      <p:sp>
        <p:nvSpPr>
          <p:cNvPr id="287802" name="Text Box 58"/>
          <p:cNvSpPr txBox="1">
            <a:spLocks noChangeArrowheads="1"/>
          </p:cNvSpPr>
          <p:nvPr/>
        </p:nvSpPr>
        <p:spPr bwMode="auto">
          <a:xfrm>
            <a:off x="6858000" y="4876800"/>
            <a:ext cx="2178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=DC*AE</a:t>
            </a:r>
            <a:endParaRPr lang="ru-RU" altLang="ru-RU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7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7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87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7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7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8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7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7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287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87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7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7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8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8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7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7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287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8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8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7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7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287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87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87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7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7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1000"/>
                                        <p:tgtEl>
                                          <p:spTgt spid="287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87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287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87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7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287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95" grpId="0"/>
      <p:bldP spid="287796" grpId="0"/>
      <p:bldP spid="287797" grpId="0"/>
      <p:bldP spid="287798" grpId="0"/>
      <p:bldP spid="287799" grpId="0"/>
      <p:bldP spid="287800" grpId="0"/>
      <p:bldP spid="287801" grpId="0"/>
      <p:bldP spid="2878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4695" name="Freeform 23"/>
          <p:cNvSpPr>
            <a:spLocks/>
          </p:cNvSpPr>
          <p:nvPr/>
        </p:nvSpPr>
        <p:spPr bwMode="auto">
          <a:xfrm>
            <a:off x="1905000" y="2057400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4696" name="Text Box 24"/>
          <p:cNvSpPr txBox="1">
            <a:spLocks noChangeArrowheads="1"/>
          </p:cNvSpPr>
          <p:nvPr/>
        </p:nvSpPr>
        <p:spPr bwMode="auto">
          <a:xfrm>
            <a:off x="1524000" y="4267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84697" name="Text Box 25"/>
          <p:cNvSpPr txBox="1">
            <a:spLocks noChangeArrowheads="1"/>
          </p:cNvSpPr>
          <p:nvPr/>
        </p:nvSpPr>
        <p:spPr bwMode="auto">
          <a:xfrm>
            <a:off x="3048000" y="1600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84698" name="Text Box 26"/>
          <p:cNvSpPr txBox="1">
            <a:spLocks noChangeArrowheads="1"/>
          </p:cNvSpPr>
          <p:nvPr/>
        </p:nvSpPr>
        <p:spPr bwMode="auto">
          <a:xfrm>
            <a:off x="7010400" y="1600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84699" name="Text Box 27"/>
          <p:cNvSpPr txBox="1">
            <a:spLocks noChangeArrowheads="1"/>
          </p:cNvSpPr>
          <p:nvPr/>
        </p:nvSpPr>
        <p:spPr bwMode="auto">
          <a:xfrm>
            <a:off x="5273675" y="4343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grpSp>
        <p:nvGrpSpPr>
          <p:cNvPr id="284700" name="Group 28"/>
          <p:cNvGrpSpPr>
            <a:grpSpLocks/>
          </p:cNvGrpSpPr>
          <p:nvPr/>
        </p:nvGrpSpPr>
        <p:grpSpPr bwMode="auto">
          <a:xfrm>
            <a:off x="3276600" y="2057400"/>
            <a:ext cx="441325" cy="2805113"/>
            <a:chOff x="2160" y="1488"/>
            <a:chExt cx="278" cy="1767"/>
          </a:xfrm>
        </p:grpSpPr>
        <p:grpSp>
          <p:nvGrpSpPr>
            <p:cNvPr id="284701" name="Group 29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284702" name="Line 30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4703" name="Freeform 31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4704" name="Text Box 32"/>
            <p:cNvSpPr txBox="1">
              <a:spLocks noChangeArrowheads="1"/>
            </p:cNvSpPr>
            <p:nvPr/>
          </p:nvSpPr>
          <p:spPr bwMode="auto">
            <a:xfrm>
              <a:off x="2160" y="2928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sp>
        <p:nvSpPr>
          <p:cNvPr id="284705" name="Text Box 33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284706" name="Text Box 34"/>
          <p:cNvSpPr txBox="1">
            <a:spLocks noChangeArrowheads="1"/>
          </p:cNvSpPr>
          <p:nvPr/>
        </p:nvSpPr>
        <p:spPr bwMode="auto">
          <a:xfrm>
            <a:off x="3505200" y="29718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2</a:t>
            </a:r>
          </a:p>
        </p:txBody>
      </p:sp>
      <p:sp>
        <p:nvSpPr>
          <p:cNvPr id="284707" name="Freeform 35"/>
          <p:cNvSpPr>
            <a:spLocks/>
          </p:cNvSpPr>
          <p:nvPr/>
        </p:nvSpPr>
        <p:spPr bwMode="auto">
          <a:xfrm>
            <a:off x="1905000" y="4419600"/>
            <a:ext cx="3657600" cy="533400"/>
          </a:xfrm>
          <a:custGeom>
            <a:avLst/>
            <a:gdLst>
              <a:gd name="T0" fmla="*/ 0 w 2304"/>
              <a:gd name="T1" fmla="*/ 0 h 336"/>
              <a:gd name="T2" fmla="*/ 1104 w 2304"/>
              <a:gd name="T3" fmla="*/ 336 h 336"/>
              <a:gd name="T4" fmla="*/ 2304 w 2304"/>
              <a:gd name="T5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04" h="336">
                <a:moveTo>
                  <a:pt x="0" y="0"/>
                </a:moveTo>
                <a:cubicBezTo>
                  <a:pt x="360" y="168"/>
                  <a:pt x="720" y="336"/>
                  <a:pt x="1104" y="336"/>
                </a:cubicBezTo>
                <a:cubicBezTo>
                  <a:pt x="1488" y="336"/>
                  <a:pt x="1896" y="168"/>
                  <a:pt x="2304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4708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5</a:t>
            </a:r>
          </a:p>
        </p:txBody>
      </p:sp>
      <p:sp>
        <p:nvSpPr>
          <p:cNvPr id="284709" name="Text Box 37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Text Box 2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9795" name="Freeform 3"/>
          <p:cNvSpPr>
            <a:spLocks/>
          </p:cNvSpPr>
          <p:nvPr/>
        </p:nvSpPr>
        <p:spPr bwMode="auto">
          <a:xfrm>
            <a:off x="1905000" y="2057400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9796" name="Text Box 4"/>
          <p:cNvSpPr txBox="1">
            <a:spLocks noChangeArrowheads="1"/>
          </p:cNvSpPr>
          <p:nvPr/>
        </p:nvSpPr>
        <p:spPr bwMode="auto">
          <a:xfrm>
            <a:off x="1524000" y="4267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89797" name="Text Box 5"/>
          <p:cNvSpPr txBox="1">
            <a:spLocks noChangeArrowheads="1"/>
          </p:cNvSpPr>
          <p:nvPr/>
        </p:nvSpPr>
        <p:spPr bwMode="auto">
          <a:xfrm>
            <a:off x="3048000" y="1600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89798" name="Text Box 6"/>
          <p:cNvSpPr txBox="1">
            <a:spLocks noChangeArrowheads="1"/>
          </p:cNvSpPr>
          <p:nvPr/>
        </p:nvSpPr>
        <p:spPr bwMode="auto">
          <a:xfrm>
            <a:off x="7010400" y="1600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89799" name="Text Box 7"/>
          <p:cNvSpPr txBox="1">
            <a:spLocks noChangeArrowheads="1"/>
          </p:cNvSpPr>
          <p:nvPr/>
        </p:nvSpPr>
        <p:spPr bwMode="auto">
          <a:xfrm>
            <a:off x="5273675" y="4343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89805" name="Text Box 13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289806" name="Text Box 14"/>
          <p:cNvSpPr txBox="1">
            <a:spLocks noChangeArrowheads="1"/>
          </p:cNvSpPr>
          <p:nvPr/>
        </p:nvSpPr>
        <p:spPr bwMode="auto">
          <a:xfrm>
            <a:off x="4267200" y="31242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2</a:t>
            </a:r>
          </a:p>
        </p:txBody>
      </p:sp>
      <p:sp>
        <p:nvSpPr>
          <p:cNvPr id="289807" name="Freeform 15"/>
          <p:cNvSpPr>
            <a:spLocks/>
          </p:cNvSpPr>
          <p:nvPr/>
        </p:nvSpPr>
        <p:spPr bwMode="auto">
          <a:xfrm>
            <a:off x="1879600" y="2054225"/>
            <a:ext cx="1606550" cy="2365375"/>
          </a:xfrm>
          <a:custGeom>
            <a:avLst/>
            <a:gdLst>
              <a:gd name="T0" fmla="*/ 1012 w 1012"/>
              <a:gd name="T1" fmla="*/ 0 h 1490"/>
              <a:gd name="T2" fmla="*/ 288 w 1012"/>
              <a:gd name="T3" fmla="*/ 450 h 1490"/>
              <a:gd name="T4" fmla="*/ 0 w 1012"/>
              <a:gd name="T5" fmla="*/ 1490 h 1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2" h="1490">
                <a:moveTo>
                  <a:pt x="1012" y="0"/>
                </a:moveTo>
                <a:cubicBezTo>
                  <a:pt x="891" y="75"/>
                  <a:pt x="457" y="202"/>
                  <a:pt x="288" y="450"/>
                </a:cubicBezTo>
                <a:cubicBezTo>
                  <a:pt x="119" y="698"/>
                  <a:pt x="60" y="1273"/>
                  <a:pt x="0" y="149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9808" name="Text Box 16"/>
          <p:cNvSpPr txBox="1">
            <a:spLocks noChangeArrowheads="1"/>
          </p:cNvSpPr>
          <p:nvPr/>
        </p:nvSpPr>
        <p:spPr bwMode="auto">
          <a:xfrm>
            <a:off x="1905000" y="25146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5</a:t>
            </a:r>
          </a:p>
        </p:txBody>
      </p:sp>
      <p:grpSp>
        <p:nvGrpSpPr>
          <p:cNvPr id="289809" name="Group 17"/>
          <p:cNvGrpSpPr>
            <a:grpSpLocks/>
          </p:cNvGrpSpPr>
          <p:nvPr/>
        </p:nvGrpSpPr>
        <p:grpSpPr bwMode="auto">
          <a:xfrm>
            <a:off x="2654300" y="2362200"/>
            <a:ext cx="2908300" cy="2049463"/>
            <a:chOff x="1776" y="1680"/>
            <a:chExt cx="1832" cy="1291"/>
          </a:xfrm>
        </p:grpSpPr>
        <p:grpSp>
          <p:nvGrpSpPr>
            <p:cNvPr id="289810" name="Group 18"/>
            <p:cNvGrpSpPr>
              <a:grpSpLocks/>
            </p:cNvGrpSpPr>
            <p:nvPr/>
          </p:nvGrpSpPr>
          <p:grpSpPr bwMode="auto">
            <a:xfrm>
              <a:off x="2016" y="1776"/>
              <a:ext cx="1592" cy="1195"/>
              <a:chOff x="1824" y="2701"/>
              <a:chExt cx="1592" cy="1195"/>
            </a:xfrm>
          </p:grpSpPr>
          <p:sp>
            <p:nvSpPr>
              <p:cNvPr id="289811" name="Freeform 19"/>
              <p:cNvSpPr>
                <a:spLocks/>
              </p:cNvSpPr>
              <p:nvPr/>
            </p:nvSpPr>
            <p:spPr bwMode="auto">
              <a:xfrm rot="10800000">
                <a:off x="1824" y="2832"/>
                <a:ext cx="1592" cy="1064"/>
              </a:xfrm>
              <a:custGeom>
                <a:avLst/>
                <a:gdLst>
                  <a:gd name="T0" fmla="*/ 0 w 1592"/>
                  <a:gd name="T1" fmla="*/ 0 h 1064"/>
                  <a:gd name="T2" fmla="*/ 1592 w 1592"/>
                  <a:gd name="T3" fmla="*/ 106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92" h="1064">
                    <a:moveTo>
                      <a:pt x="0" y="0"/>
                    </a:moveTo>
                    <a:lnTo>
                      <a:pt x="1592" y="106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9812" name="Freeform 20"/>
              <p:cNvSpPr>
                <a:spLocks/>
              </p:cNvSpPr>
              <p:nvPr/>
            </p:nvSpPr>
            <p:spPr bwMode="auto">
              <a:xfrm rot="14674259" flipV="1">
                <a:off x="1869" y="2752"/>
                <a:ext cx="227" cy="126"/>
              </a:xfrm>
              <a:custGeom>
                <a:avLst/>
                <a:gdLst>
                  <a:gd name="T0" fmla="*/ 227 w 227"/>
                  <a:gd name="T1" fmla="*/ 85 h 126"/>
                  <a:gd name="T2" fmla="*/ 80 w 227"/>
                  <a:gd name="T3" fmla="*/ 0 h 126"/>
                  <a:gd name="T4" fmla="*/ 0 w 227"/>
                  <a:gd name="T5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7" h="126">
                    <a:moveTo>
                      <a:pt x="227" y="85"/>
                    </a:moveTo>
                    <a:lnTo>
                      <a:pt x="80" y="0"/>
                    </a:lnTo>
                    <a:lnTo>
                      <a:pt x="0" y="126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9813" name="Text Box 21"/>
            <p:cNvSpPr txBox="1">
              <a:spLocks noChangeArrowheads="1"/>
            </p:cNvSpPr>
            <p:nvPr/>
          </p:nvSpPr>
          <p:spPr bwMode="auto">
            <a:xfrm>
              <a:off x="1776" y="1680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R</a:t>
              </a:r>
              <a:endParaRPr lang="ru-RU" altLang="ru-RU" sz="2800" b="1"/>
            </a:p>
          </p:txBody>
        </p:sp>
      </p:grpSp>
      <p:sp>
        <p:nvSpPr>
          <p:cNvPr id="289814" name="Text Box 22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9" name="Text Box 3"/>
          <p:cNvSpPr txBox="1">
            <a:spLocks noChangeArrowheads="1"/>
          </p:cNvSpPr>
          <p:nvPr/>
        </p:nvSpPr>
        <p:spPr bwMode="auto">
          <a:xfrm rot="-1924471">
            <a:off x="2063750" y="2668588"/>
            <a:ext cx="862013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1"/>
              <a:t>2</a:t>
            </a:r>
            <a:r>
              <a:rPr lang="ru-RU" altLang="ru-RU" b="1"/>
              <a:t>,5 см</a:t>
            </a:r>
          </a:p>
        </p:txBody>
      </p:sp>
      <p:sp>
        <p:nvSpPr>
          <p:cNvPr id="321540" name="Text Box 4"/>
          <p:cNvSpPr txBox="1">
            <a:spLocks noChangeArrowheads="1"/>
          </p:cNvSpPr>
          <p:nvPr/>
        </p:nvSpPr>
        <p:spPr bwMode="auto">
          <a:xfrm>
            <a:off x="152400" y="228600"/>
            <a:ext cx="8839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Ромб – это параллелограмм. </a:t>
            </a:r>
            <a:endParaRPr lang="en-US" altLang="ru-RU" sz="2400"/>
          </a:p>
          <a:p>
            <a:r>
              <a:rPr lang="ru-RU" altLang="ru-RU" sz="2400"/>
              <a:t>Площадь ромба можно найти по формуле    </a:t>
            </a:r>
            <a:r>
              <a:rPr lang="en-US" altLang="ru-RU" sz="2400"/>
              <a:t>S</a:t>
            </a:r>
            <a:r>
              <a:rPr lang="ru-RU" altLang="ru-RU" sz="2400" baseline="-25000"/>
              <a:t>АВС</a:t>
            </a:r>
            <a:r>
              <a:rPr lang="en-US" altLang="ru-RU" sz="2400" baseline="-25000"/>
              <a:t>D</a:t>
            </a:r>
            <a:r>
              <a:rPr lang="ru-RU" altLang="ru-RU" sz="2400"/>
              <a:t> = ВС * А</a:t>
            </a:r>
            <a:r>
              <a:rPr lang="en-US" altLang="ru-RU" sz="2400"/>
              <a:t>S</a:t>
            </a:r>
            <a:r>
              <a:rPr lang="ru-RU" altLang="ru-RU" sz="2400"/>
              <a:t> 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1541" name="Text Box 5"/>
          <p:cNvSpPr txBox="1">
            <a:spLocks noChangeArrowheads="1"/>
          </p:cNvSpPr>
          <p:nvPr/>
        </p:nvSpPr>
        <p:spPr bwMode="auto">
          <a:xfrm>
            <a:off x="1073150" y="33543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solidFill>
                  <a:srgbClr val="000099"/>
                </a:solidFill>
              </a:rPr>
              <a:t>А</a:t>
            </a:r>
          </a:p>
        </p:txBody>
      </p:sp>
      <p:sp>
        <p:nvSpPr>
          <p:cNvPr id="321542" name="Text Box 6"/>
          <p:cNvSpPr txBox="1">
            <a:spLocks noChangeArrowheads="1"/>
          </p:cNvSpPr>
          <p:nvPr/>
        </p:nvSpPr>
        <p:spPr bwMode="auto">
          <a:xfrm>
            <a:off x="2444750" y="10683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solidFill>
                  <a:srgbClr val="000099"/>
                </a:solidFill>
              </a:rPr>
              <a:t>В</a:t>
            </a:r>
          </a:p>
        </p:txBody>
      </p:sp>
      <p:sp>
        <p:nvSpPr>
          <p:cNvPr id="321543" name="Text Box 7"/>
          <p:cNvSpPr txBox="1">
            <a:spLocks noChangeArrowheads="1"/>
          </p:cNvSpPr>
          <p:nvPr/>
        </p:nvSpPr>
        <p:spPr bwMode="auto">
          <a:xfrm>
            <a:off x="4273550" y="33401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solidFill>
                  <a:srgbClr val="000099"/>
                </a:solidFill>
              </a:rPr>
              <a:t>С</a:t>
            </a:r>
          </a:p>
        </p:txBody>
      </p:sp>
      <p:sp>
        <p:nvSpPr>
          <p:cNvPr id="321544" name="Text Box 8"/>
          <p:cNvSpPr txBox="1">
            <a:spLocks noChangeArrowheads="1"/>
          </p:cNvSpPr>
          <p:nvPr/>
        </p:nvSpPr>
        <p:spPr bwMode="auto">
          <a:xfrm>
            <a:off x="2749550" y="57165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>
                <a:solidFill>
                  <a:srgbClr val="000099"/>
                </a:solidFill>
              </a:rPr>
              <a:t>D</a:t>
            </a:r>
            <a:endParaRPr lang="ru-RU" altLang="ru-RU" sz="2800" b="1">
              <a:solidFill>
                <a:srgbClr val="000099"/>
              </a:solidFill>
            </a:endParaRPr>
          </a:p>
        </p:txBody>
      </p:sp>
      <p:sp>
        <p:nvSpPr>
          <p:cNvPr id="321545" name="AutoShape 9"/>
          <p:cNvSpPr>
            <a:spLocks noChangeArrowheads="1"/>
          </p:cNvSpPr>
          <p:nvPr/>
        </p:nvSpPr>
        <p:spPr bwMode="auto">
          <a:xfrm rot="-21652590">
            <a:off x="1527175" y="1281113"/>
            <a:ext cx="2820988" cy="4510087"/>
          </a:xfrm>
          <a:prstGeom prst="diamond">
            <a:avLst/>
          </a:prstGeom>
          <a:noFill/>
          <a:ln w="28575">
            <a:solidFill>
              <a:srgbClr val="0000FF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21547" name="Freeform 11"/>
          <p:cNvSpPr>
            <a:spLocks/>
          </p:cNvSpPr>
          <p:nvPr/>
        </p:nvSpPr>
        <p:spPr bwMode="auto">
          <a:xfrm rot="1622882" flipH="1">
            <a:off x="3263900" y="2144713"/>
            <a:ext cx="171450" cy="280987"/>
          </a:xfrm>
          <a:custGeom>
            <a:avLst/>
            <a:gdLst>
              <a:gd name="T0" fmla="*/ 42 w 108"/>
              <a:gd name="T1" fmla="*/ 0 h 177"/>
              <a:gd name="T2" fmla="*/ 108 w 108"/>
              <a:gd name="T3" fmla="*/ 108 h 177"/>
              <a:gd name="T4" fmla="*/ 0 w 108"/>
              <a:gd name="T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" h="177">
                <a:moveTo>
                  <a:pt x="42" y="0"/>
                </a:moveTo>
                <a:lnTo>
                  <a:pt x="108" y="108"/>
                </a:lnTo>
                <a:lnTo>
                  <a:pt x="0" y="177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1548" name="Text Box 12"/>
          <p:cNvSpPr txBox="1">
            <a:spLocks noChangeArrowheads="1"/>
          </p:cNvSpPr>
          <p:nvPr/>
        </p:nvSpPr>
        <p:spPr bwMode="auto">
          <a:xfrm>
            <a:off x="3587750" y="1892300"/>
            <a:ext cx="4206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>
                <a:solidFill>
                  <a:srgbClr val="000099"/>
                </a:solidFill>
              </a:rPr>
              <a:t>S</a:t>
            </a:r>
            <a:endParaRPr lang="ru-RU" altLang="ru-RU" sz="2800" b="1">
              <a:solidFill>
                <a:srgbClr val="000099"/>
              </a:solidFill>
            </a:endParaRPr>
          </a:p>
        </p:txBody>
      </p:sp>
      <p:grpSp>
        <p:nvGrpSpPr>
          <p:cNvPr id="321550" name="Group 14"/>
          <p:cNvGrpSpPr>
            <a:grpSpLocks/>
          </p:cNvGrpSpPr>
          <p:nvPr/>
        </p:nvGrpSpPr>
        <p:grpSpPr bwMode="auto">
          <a:xfrm rot="6867524" flipV="1">
            <a:off x="666750" y="1917700"/>
            <a:ext cx="2260600" cy="990600"/>
            <a:chOff x="763" y="1945"/>
            <a:chExt cx="2019" cy="886"/>
          </a:xfrm>
        </p:grpSpPr>
        <p:sp>
          <p:nvSpPr>
            <p:cNvPr id="321551" name="Freeform 15"/>
            <p:cNvSpPr>
              <a:spLocks/>
            </p:cNvSpPr>
            <p:nvPr/>
          </p:nvSpPr>
          <p:spPr bwMode="auto">
            <a:xfrm rot="-3316674">
              <a:off x="1322" y="1450"/>
              <a:ext cx="852" cy="1909"/>
            </a:xfrm>
            <a:custGeom>
              <a:avLst/>
              <a:gdLst>
                <a:gd name="T0" fmla="*/ 0 w 1252"/>
                <a:gd name="T1" fmla="*/ 90 h 3125"/>
                <a:gd name="T2" fmla="*/ 227 w 1252"/>
                <a:gd name="T3" fmla="*/ 0 h 3125"/>
                <a:gd name="T4" fmla="*/ 1179 w 1252"/>
                <a:gd name="T5" fmla="*/ 2540 h 3125"/>
                <a:gd name="T6" fmla="*/ 1252 w 1252"/>
                <a:gd name="T7" fmla="*/ 3125 h 3125"/>
                <a:gd name="T8" fmla="*/ 952 w 1252"/>
                <a:gd name="T9" fmla="*/ 2630 h 3125"/>
                <a:gd name="T10" fmla="*/ 0 w 1252"/>
                <a:gd name="T11" fmla="*/ 90 h 3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1552" name="Freeform 16"/>
            <p:cNvSpPr>
              <a:spLocks/>
            </p:cNvSpPr>
            <p:nvPr/>
          </p:nvSpPr>
          <p:spPr bwMode="auto">
            <a:xfrm rot="-3316674">
              <a:off x="2483" y="2398"/>
              <a:ext cx="215" cy="371"/>
            </a:xfrm>
            <a:custGeom>
              <a:avLst/>
              <a:gdLst>
                <a:gd name="T0" fmla="*/ 316 w 316"/>
                <a:gd name="T1" fmla="*/ 608 h 608"/>
                <a:gd name="T2" fmla="*/ 227 w 316"/>
                <a:gd name="T3" fmla="*/ 0 h 608"/>
                <a:gd name="T4" fmla="*/ 0 w 316"/>
                <a:gd name="T5" fmla="*/ 90 h 608"/>
                <a:gd name="T6" fmla="*/ 316 w 316"/>
                <a:gd name="T7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1553" name="Freeform 17"/>
            <p:cNvSpPr>
              <a:spLocks/>
            </p:cNvSpPr>
            <p:nvPr/>
          </p:nvSpPr>
          <p:spPr bwMode="auto">
            <a:xfrm rot="-3316674">
              <a:off x="2671" y="2522"/>
              <a:ext cx="82" cy="141"/>
            </a:xfrm>
            <a:custGeom>
              <a:avLst/>
              <a:gdLst>
                <a:gd name="T0" fmla="*/ 85 w 121"/>
                <a:gd name="T1" fmla="*/ 0 h 230"/>
                <a:gd name="T2" fmla="*/ 0 w 121"/>
                <a:gd name="T3" fmla="*/ 25 h 230"/>
                <a:gd name="T4" fmla="*/ 121 w 121"/>
                <a:gd name="T5" fmla="*/ 230 h 230"/>
                <a:gd name="T6" fmla="*/ 85 w 121"/>
                <a:gd name="T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1554" name="Group 18"/>
            <p:cNvGrpSpPr>
              <a:grpSpLocks/>
            </p:cNvGrpSpPr>
            <p:nvPr/>
          </p:nvGrpSpPr>
          <p:grpSpPr bwMode="auto">
            <a:xfrm>
              <a:off x="763" y="1945"/>
              <a:ext cx="1677" cy="744"/>
              <a:chOff x="763" y="1945"/>
              <a:chExt cx="1677" cy="744"/>
            </a:xfrm>
          </p:grpSpPr>
          <p:sp>
            <p:nvSpPr>
              <p:cNvPr id="321555" name="Freeform 19"/>
              <p:cNvSpPr>
                <a:spLocks/>
              </p:cNvSpPr>
              <p:nvPr/>
            </p:nvSpPr>
            <p:spPr bwMode="auto">
              <a:xfrm rot="-3316674">
                <a:off x="1271" y="1519"/>
                <a:ext cx="744" cy="1595"/>
              </a:xfrm>
              <a:custGeom>
                <a:avLst/>
                <a:gdLst>
                  <a:gd name="T0" fmla="*/ 867 w 1094"/>
                  <a:gd name="T1" fmla="*/ 2612 h 2612"/>
                  <a:gd name="T2" fmla="*/ 1094 w 1094"/>
                  <a:gd name="T3" fmla="*/ 2522 h 2612"/>
                  <a:gd name="T4" fmla="*/ 1016 w 1094"/>
                  <a:gd name="T5" fmla="*/ 2554 h 2612"/>
                  <a:gd name="T6" fmla="*/ 84 w 1094"/>
                  <a:gd name="T7" fmla="*/ 0 h 2612"/>
                  <a:gd name="T8" fmla="*/ 0 w 1094"/>
                  <a:gd name="T9" fmla="*/ 30 h 2612"/>
                  <a:gd name="T10" fmla="*/ 940 w 1094"/>
                  <a:gd name="T11" fmla="*/ 2584 h 2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4" h="2612">
                    <a:moveTo>
                      <a:pt x="867" y="2612"/>
                    </a:moveTo>
                    <a:lnTo>
                      <a:pt x="1094" y="2522"/>
                    </a:lnTo>
                    <a:lnTo>
                      <a:pt x="1016" y="2554"/>
                    </a:lnTo>
                    <a:lnTo>
                      <a:pt x="84" y="0"/>
                    </a:lnTo>
                    <a:lnTo>
                      <a:pt x="0" y="30"/>
                    </a:lnTo>
                    <a:lnTo>
                      <a:pt x="940" y="2584"/>
                    </a:lnTo>
                  </a:path>
                </a:pathLst>
              </a:custGeom>
              <a:solidFill>
                <a:srgbClr val="FF66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1556" name="Freeform 20"/>
              <p:cNvSpPr>
                <a:spLocks/>
              </p:cNvSpPr>
              <p:nvPr/>
            </p:nvSpPr>
            <p:spPr bwMode="auto">
              <a:xfrm>
                <a:off x="763" y="2084"/>
                <a:ext cx="42" cy="155"/>
              </a:xfrm>
              <a:custGeom>
                <a:avLst/>
                <a:gdLst>
                  <a:gd name="T0" fmla="*/ 33 w 42"/>
                  <a:gd name="T1" fmla="*/ 0 h 155"/>
                  <a:gd name="T2" fmla="*/ 41 w 42"/>
                  <a:gd name="T3" fmla="*/ 48 h 155"/>
                  <a:gd name="T4" fmla="*/ 29 w 42"/>
                  <a:gd name="T5" fmla="*/ 116 h 155"/>
                  <a:gd name="T6" fmla="*/ 9 w 42"/>
                  <a:gd name="T7" fmla="*/ 152 h 155"/>
                  <a:gd name="T8" fmla="*/ 1 w 42"/>
                  <a:gd name="T9" fmla="*/ 96 h 155"/>
                  <a:gd name="T10" fmla="*/ 5 w 42"/>
                  <a:gd name="T11" fmla="*/ 52 h 155"/>
                  <a:gd name="T12" fmla="*/ 33 w 42"/>
                  <a:gd name="T1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55">
                    <a:moveTo>
                      <a:pt x="33" y="0"/>
                    </a:moveTo>
                    <a:cubicBezTo>
                      <a:pt x="42" y="3"/>
                      <a:pt x="42" y="29"/>
                      <a:pt x="41" y="48"/>
                    </a:cubicBezTo>
                    <a:cubicBezTo>
                      <a:pt x="40" y="67"/>
                      <a:pt x="34" y="99"/>
                      <a:pt x="29" y="116"/>
                    </a:cubicBezTo>
                    <a:cubicBezTo>
                      <a:pt x="24" y="133"/>
                      <a:pt x="14" y="155"/>
                      <a:pt x="9" y="152"/>
                    </a:cubicBezTo>
                    <a:cubicBezTo>
                      <a:pt x="4" y="149"/>
                      <a:pt x="2" y="113"/>
                      <a:pt x="1" y="96"/>
                    </a:cubicBezTo>
                    <a:cubicBezTo>
                      <a:pt x="0" y="79"/>
                      <a:pt x="0" y="68"/>
                      <a:pt x="5" y="52"/>
                    </a:cubicBezTo>
                    <a:cubicBezTo>
                      <a:pt x="10" y="36"/>
                      <a:pt x="27" y="11"/>
                      <a:pt x="33" y="0"/>
                    </a:cubicBezTo>
                    <a:close/>
                  </a:path>
                </a:pathLst>
              </a:custGeom>
              <a:solidFill>
                <a:srgbClr val="CC0F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sp>
        <p:nvSpPr>
          <p:cNvPr id="321557" name="Freeform 21"/>
          <p:cNvSpPr>
            <a:spLocks/>
          </p:cNvSpPr>
          <p:nvPr/>
        </p:nvSpPr>
        <p:spPr bwMode="auto">
          <a:xfrm>
            <a:off x="1549400" y="2336800"/>
            <a:ext cx="2012950" cy="1231900"/>
          </a:xfrm>
          <a:custGeom>
            <a:avLst/>
            <a:gdLst>
              <a:gd name="T0" fmla="*/ 1268 w 1268"/>
              <a:gd name="T1" fmla="*/ 0 h 776"/>
              <a:gd name="T2" fmla="*/ 0 w 1268"/>
              <a:gd name="T3" fmla="*/ 776 h 77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68" h="776">
                <a:moveTo>
                  <a:pt x="1268" y="0"/>
                </a:moveTo>
                <a:lnTo>
                  <a:pt x="0" y="776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1558" name="Freeform 22" descr="Дуб"/>
          <p:cNvSpPr>
            <a:spLocks/>
          </p:cNvSpPr>
          <p:nvPr/>
        </p:nvSpPr>
        <p:spPr bwMode="auto">
          <a:xfrm>
            <a:off x="609600" y="2362200"/>
            <a:ext cx="4337050" cy="2108200"/>
          </a:xfrm>
          <a:custGeom>
            <a:avLst/>
            <a:gdLst>
              <a:gd name="T0" fmla="*/ 8 w 2732"/>
              <a:gd name="T1" fmla="*/ 1159 h 1328"/>
              <a:gd name="T2" fmla="*/ 1868 w 2732"/>
              <a:gd name="T3" fmla="*/ 0 h 1328"/>
              <a:gd name="T4" fmla="*/ 1795 w 2732"/>
              <a:gd name="T5" fmla="*/ 253 h 1328"/>
              <a:gd name="T6" fmla="*/ 2313 w 2732"/>
              <a:gd name="T7" fmla="*/ 1094 h 1328"/>
              <a:gd name="T8" fmla="*/ 2732 w 2732"/>
              <a:gd name="T9" fmla="*/ 1328 h 1328"/>
              <a:gd name="T10" fmla="*/ 2324 w 2732"/>
              <a:gd name="T11" fmla="*/ 1097 h 1328"/>
              <a:gd name="T12" fmla="*/ 605 w 2732"/>
              <a:gd name="T13" fmla="*/ 1009 h 1328"/>
              <a:gd name="T14" fmla="*/ 0 w 2732"/>
              <a:gd name="T15" fmla="*/ 1160 h 1328"/>
              <a:gd name="T16" fmla="*/ 607 w 2732"/>
              <a:gd name="T17" fmla="*/ 999 h 1328"/>
              <a:gd name="T18" fmla="*/ 1804 w 2732"/>
              <a:gd name="T19" fmla="*/ 257 h 1328"/>
              <a:gd name="T20" fmla="*/ 1861 w 2732"/>
              <a:gd name="T21" fmla="*/ 0 h 1328"/>
              <a:gd name="T22" fmla="*/ 2716 w 2732"/>
              <a:gd name="T23" fmla="*/ 1312 h 1328"/>
              <a:gd name="T24" fmla="*/ 2684 w 2732"/>
              <a:gd name="T25" fmla="*/ 1296 h 1328"/>
              <a:gd name="T26" fmla="*/ 2689 w 2732"/>
              <a:gd name="T27" fmla="*/ 1319 h 1328"/>
              <a:gd name="T28" fmla="*/ 8 w 2732"/>
              <a:gd name="T29" fmla="*/ 1159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32" h="1328">
                <a:moveTo>
                  <a:pt x="8" y="1159"/>
                </a:moveTo>
                <a:lnTo>
                  <a:pt x="1868" y="0"/>
                </a:lnTo>
                <a:lnTo>
                  <a:pt x="1795" y="253"/>
                </a:lnTo>
                <a:lnTo>
                  <a:pt x="2313" y="1094"/>
                </a:lnTo>
                <a:lnTo>
                  <a:pt x="2732" y="1328"/>
                </a:lnTo>
                <a:lnTo>
                  <a:pt x="2324" y="1097"/>
                </a:lnTo>
                <a:lnTo>
                  <a:pt x="605" y="1009"/>
                </a:lnTo>
                <a:lnTo>
                  <a:pt x="0" y="1160"/>
                </a:lnTo>
                <a:lnTo>
                  <a:pt x="607" y="999"/>
                </a:lnTo>
                <a:lnTo>
                  <a:pt x="1804" y="257"/>
                </a:lnTo>
                <a:lnTo>
                  <a:pt x="1861" y="0"/>
                </a:lnTo>
                <a:lnTo>
                  <a:pt x="2716" y="1312"/>
                </a:lnTo>
                <a:lnTo>
                  <a:pt x="2684" y="1296"/>
                </a:lnTo>
                <a:lnTo>
                  <a:pt x="2689" y="1319"/>
                </a:lnTo>
                <a:lnTo>
                  <a:pt x="8" y="1159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21559" name="Text Box 23"/>
          <p:cNvSpPr txBox="1">
            <a:spLocks noChangeArrowheads="1"/>
          </p:cNvSpPr>
          <p:nvPr/>
        </p:nvSpPr>
        <p:spPr bwMode="auto">
          <a:xfrm>
            <a:off x="1905000" y="45720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b="1"/>
              <a:t>4</a:t>
            </a:r>
            <a:endParaRPr lang="ru-RU" altLang="ru-RU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1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1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1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1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0.2125 -0.17593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321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-879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32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21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21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21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3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animBg="1"/>
      <p:bldP spid="3215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34" name="Freeform 10"/>
          <p:cNvSpPr>
            <a:spLocks/>
          </p:cNvSpPr>
          <p:nvPr/>
        </p:nvSpPr>
        <p:spPr bwMode="auto">
          <a:xfrm>
            <a:off x="1206500" y="2376488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2635" name="Text Box 11"/>
          <p:cNvSpPr txBox="1">
            <a:spLocks noChangeArrowheads="1"/>
          </p:cNvSpPr>
          <p:nvPr/>
        </p:nvSpPr>
        <p:spPr bwMode="auto">
          <a:xfrm>
            <a:off x="825500" y="4586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82636" name="Text Box 12"/>
          <p:cNvSpPr txBox="1">
            <a:spLocks noChangeArrowheads="1"/>
          </p:cNvSpPr>
          <p:nvPr/>
        </p:nvSpPr>
        <p:spPr bwMode="auto">
          <a:xfrm>
            <a:off x="23495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82637" name="Text Box 13"/>
          <p:cNvSpPr txBox="1">
            <a:spLocks noChangeArrowheads="1"/>
          </p:cNvSpPr>
          <p:nvPr/>
        </p:nvSpPr>
        <p:spPr bwMode="auto">
          <a:xfrm>
            <a:off x="63119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82638" name="Text Box 14"/>
          <p:cNvSpPr txBox="1">
            <a:spLocks noChangeArrowheads="1"/>
          </p:cNvSpPr>
          <p:nvPr/>
        </p:nvSpPr>
        <p:spPr bwMode="auto">
          <a:xfrm>
            <a:off x="4575175" y="46624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82639" name="Line 15"/>
          <p:cNvSpPr>
            <a:spLocks noChangeShapeType="1"/>
          </p:cNvSpPr>
          <p:nvPr/>
        </p:nvSpPr>
        <p:spPr bwMode="auto">
          <a:xfrm>
            <a:off x="4787900" y="4738688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82640" name="Group 16"/>
          <p:cNvGrpSpPr>
            <a:grpSpLocks/>
          </p:cNvGrpSpPr>
          <p:nvPr/>
        </p:nvGrpSpPr>
        <p:grpSpPr bwMode="auto">
          <a:xfrm>
            <a:off x="6235700" y="2376488"/>
            <a:ext cx="517525" cy="2881312"/>
            <a:chOff x="3552" y="816"/>
            <a:chExt cx="326" cy="1815"/>
          </a:xfrm>
        </p:grpSpPr>
        <p:grpSp>
          <p:nvGrpSpPr>
            <p:cNvPr id="282641" name="Group 17"/>
            <p:cNvGrpSpPr>
              <a:grpSpLocks/>
            </p:cNvGrpSpPr>
            <p:nvPr/>
          </p:nvGrpSpPr>
          <p:grpSpPr bwMode="auto">
            <a:xfrm>
              <a:off x="3552" y="816"/>
              <a:ext cx="144" cy="1488"/>
              <a:chOff x="1248" y="1440"/>
              <a:chExt cx="144" cy="1488"/>
            </a:xfrm>
          </p:grpSpPr>
          <p:sp>
            <p:nvSpPr>
              <p:cNvPr id="282642" name="Line 18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2643" name="Freeform 19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82644" name="Text Box 20"/>
            <p:cNvSpPr txBox="1">
              <a:spLocks noChangeArrowheads="1"/>
            </p:cNvSpPr>
            <p:nvPr/>
          </p:nvSpPr>
          <p:spPr bwMode="auto">
            <a:xfrm>
              <a:off x="3600" y="2304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K</a:t>
              </a:r>
              <a:endParaRPr lang="ru-RU" altLang="ru-RU" sz="2800" b="1"/>
            </a:p>
          </p:txBody>
        </p:sp>
      </p:grpSp>
      <p:sp>
        <p:nvSpPr>
          <p:cNvPr id="282645" name="Text Box 21"/>
          <p:cNvSpPr txBox="1">
            <a:spLocks noChangeArrowheads="1"/>
          </p:cNvSpPr>
          <p:nvPr/>
        </p:nvSpPr>
        <p:spPr bwMode="auto">
          <a:xfrm>
            <a:off x="4267200" y="19050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4</a:t>
            </a:r>
          </a:p>
        </p:txBody>
      </p:sp>
      <p:sp>
        <p:nvSpPr>
          <p:cNvPr id="282646" name="Text Box 22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2647" name="Text Box 23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282648" name="Text Box 24"/>
          <p:cNvSpPr txBox="1">
            <a:spLocks noChangeArrowheads="1"/>
          </p:cNvSpPr>
          <p:nvPr/>
        </p:nvSpPr>
        <p:spPr bwMode="auto">
          <a:xfrm>
            <a:off x="4267200" y="19050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4</a:t>
            </a:r>
          </a:p>
        </p:txBody>
      </p:sp>
      <p:sp>
        <p:nvSpPr>
          <p:cNvPr id="282649" name="Text Box 25"/>
          <p:cNvSpPr txBox="1">
            <a:spLocks noChangeArrowheads="1"/>
          </p:cNvSpPr>
          <p:nvPr/>
        </p:nvSpPr>
        <p:spPr bwMode="auto">
          <a:xfrm>
            <a:off x="6475413" y="32146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2</a:t>
            </a:r>
          </a:p>
        </p:txBody>
      </p:sp>
      <p:sp>
        <p:nvSpPr>
          <p:cNvPr id="282650" name="Text Box 26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-0.19167 0.43333 " pathEditMode="relative" ptsTypes="AA">
                                      <p:cBhvr>
                                        <p:cTn id="6" dur="2000" fill="hold"/>
                                        <p:tgtEl>
                                          <p:spTgt spid="282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1845" name="Text Box 5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291846" name="Freeform 6"/>
          <p:cNvSpPr>
            <a:spLocks/>
          </p:cNvSpPr>
          <p:nvPr/>
        </p:nvSpPr>
        <p:spPr bwMode="auto">
          <a:xfrm>
            <a:off x="2133600" y="3124200"/>
            <a:ext cx="5257800" cy="23622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1847" name="Text Box 7"/>
          <p:cNvSpPr txBox="1">
            <a:spLocks noChangeArrowheads="1"/>
          </p:cNvSpPr>
          <p:nvPr/>
        </p:nvSpPr>
        <p:spPr bwMode="auto">
          <a:xfrm>
            <a:off x="1752600" y="5334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91848" name="Text Box 8"/>
          <p:cNvSpPr txBox="1">
            <a:spLocks noChangeArrowheads="1"/>
          </p:cNvSpPr>
          <p:nvPr/>
        </p:nvSpPr>
        <p:spPr bwMode="auto">
          <a:xfrm>
            <a:off x="3276600" y="2667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91849" name="Text Box 9"/>
          <p:cNvSpPr txBox="1">
            <a:spLocks noChangeArrowheads="1"/>
          </p:cNvSpPr>
          <p:nvPr/>
        </p:nvSpPr>
        <p:spPr bwMode="auto">
          <a:xfrm>
            <a:off x="7239000" y="2667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91850" name="Text Box 10"/>
          <p:cNvSpPr txBox="1">
            <a:spLocks noChangeArrowheads="1"/>
          </p:cNvSpPr>
          <p:nvPr/>
        </p:nvSpPr>
        <p:spPr bwMode="auto">
          <a:xfrm>
            <a:off x="5502275" y="5410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91851" name="Freeform 11"/>
          <p:cNvSpPr>
            <a:spLocks/>
          </p:cNvSpPr>
          <p:nvPr/>
        </p:nvSpPr>
        <p:spPr bwMode="auto">
          <a:xfrm>
            <a:off x="3670300" y="1333500"/>
            <a:ext cx="1244600" cy="1854200"/>
          </a:xfrm>
          <a:custGeom>
            <a:avLst/>
            <a:gdLst>
              <a:gd name="T0" fmla="*/ 0 w 784"/>
              <a:gd name="T1" fmla="*/ 1168 h 1168"/>
              <a:gd name="T2" fmla="*/ 784 w 784"/>
              <a:gd name="T3" fmla="*/ 0 h 116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84" h="1168">
                <a:moveTo>
                  <a:pt x="0" y="1168"/>
                </a:moveTo>
                <a:lnTo>
                  <a:pt x="784" y="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91852" name="Group 12"/>
          <p:cNvGrpSpPr>
            <a:grpSpLocks/>
          </p:cNvGrpSpPr>
          <p:nvPr/>
        </p:nvGrpSpPr>
        <p:grpSpPr bwMode="auto">
          <a:xfrm>
            <a:off x="4419600" y="990600"/>
            <a:ext cx="2971800" cy="2133600"/>
            <a:chOff x="2736" y="144"/>
            <a:chExt cx="1872" cy="1344"/>
          </a:xfrm>
        </p:grpSpPr>
        <p:sp>
          <p:nvSpPr>
            <p:cNvPr id="291853" name="Freeform 13"/>
            <p:cNvSpPr>
              <a:spLocks/>
            </p:cNvSpPr>
            <p:nvPr/>
          </p:nvSpPr>
          <p:spPr bwMode="auto">
            <a:xfrm>
              <a:off x="3016" y="424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1854" name="Freeform 14"/>
            <p:cNvSpPr>
              <a:spLocks/>
            </p:cNvSpPr>
            <p:nvPr/>
          </p:nvSpPr>
          <p:spPr bwMode="auto">
            <a:xfrm rot="11020776">
              <a:off x="2928" y="528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1855" name="Text Box 15"/>
            <p:cNvSpPr txBox="1">
              <a:spLocks noChangeArrowheads="1"/>
            </p:cNvSpPr>
            <p:nvPr/>
          </p:nvSpPr>
          <p:spPr bwMode="auto">
            <a:xfrm>
              <a:off x="2736" y="144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S</a:t>
              </a:r>
              <a:endParaRPr lang="ru-RU" altLang="ru-RU" sz="2800" b="1"/>
            </a:p>
          </p:txBody>
        </p:sp>
      </p:grpSp>
      <p:sp>
        <p:nvSpPr>
          <p:cNvPr id="291856" name="Text Box 16"/>
          <p:cNvSpPr txBox="1">
            <a:spLocks noChangeArrowheads="1"/>
          </p:cNvSpPr>
          <p:nvPr/>
        </p:nvSpPr>
        <p:spPr bwMode="auto">
          <a:xfrm>
            <a:off x="1828800" y="3886200"/>
            <a:ext cx="942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1 см</a:t>
            </a:r>
          </a:p>
        </p:txBody>
      </p:sp>
      <p:sp>
        <p:nvSpPr>
          <p:cNvPr id="291859" name="Text Box 19"/>
          <p:cNvSpPr txBox="1">
            <a:spLocks noChangeArrowheads="1"/>
          </p:cNvSpPr>
          <p:nvPr/>
        </p:nvSpPr>
        <p:spPr bwMode="auto">
          <a:xfrm>
            <a:off x="6477000" y="1371600"/>
            <a:ext cx="646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см</a:t>
            </a:r>
          </a:p>
        </p:txBody>
      </p:sp>
      <p:grpSp>
        <p:nvGrpSpPr>
          <p:cNvPr id="291861" name="Group 21"/>
          <p:cNvGrpSpPr>
            <a:grpSpLocks/>
          </p:cNvGrpSpPr>
          <p:nvPr/>
        </p:nvGrpSpPr>
        <p:grpSpPr bwMode="auto">
          <a:xfrm>
            <a:off x="6096000" y="1157288"/>
            <a:ext cx="382588" cy="962025"/>
            <a:chOff x="3840" y="729"/>
            <a:chExt cx="241" cy="606"/>
          </a:xfrm>
        </p:grpSpPr>
        <p:sp>
          <p:nvSpPr>
            <p:cNvPr id="291857" name="Text Box 17"/>
            <p:cNvSpPr txBox="1">
              <a:spLocks noChangeArrowheads="1"/>
            </p:cNvSpPr>
            <p:nvPr/>
          </p:nvSpPr>
          <p:spPr bwMode="auto">
            <a:xfrm>
              <a:off x="3840" y="729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1</a:t>
              </a:r>
            </a:p>
          </p:txBody>
        </p:sp>
        <p:sp>
          <p:nvSpPr>
            <p:cNvPr id="291858" name="Text Box 18"/>
            <p:cNvSpPr txBox="1">
              <a:spLocks noChangeArrowheads="1"/>
            </p:cNvSpPr>
            <p:nvPr/>
          </p:nvSpPr>
          <p:spPr bwMode="auto">
            <a:xfrm>
              <a:off x="3840" y="1008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2</a:t>
              </a:r>
            </a:p>
          </p:txBody>
        </p:sp>
        <p:sp>
          <p:nvSpPr>
            <p:cNvPr id="291860" name="Freeform 20"/>
            <p:cNvSpPr>
              <a:spLocks/>
            </p:cNvSpPr>
            <p:nvPr/>
          </p:nvSpPr>
          <p:spPr bwMode="auto">
            <a:xfrm>
              <a:off x="3872" y="1040"/>
              <a:ext cx="192" cy="1"/>
            </a:xfrm>
            <a:custGeom>
              <a:avLst/>
              <a:gdLst>
                <a:gd name="T0" fmla="*/ 0 w 192"/>
                <a:gd name="T1" fmla="*/ 0 h 1"/>
                <a:gd name="T2" fmla="*/ 192 w 19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2" h="1">
                  <a:moveTo>
                    <a:pt x="0" y="0"/>
                  </a:moveTo>
                  <a:lnTo>
                    <a:pt x="192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1862" name="Text Box 22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Text Box 2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2867" name="Text Box 3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292868" name="Freeform 4"/>
          <p:cNvSpPr>
            <a:spLocks/>
          </p:cNvSpPr>
          <p:nvPr/>
        </p:nvSpPr>
        <p:spPr bwMode="auto">
          <a:xfrm>
            <a:off x="762000" y="2895600"/>
            <a:ext cx="8001000" cy="1752600"/>
          </a:xfrm>
          <a:custGeom>
            <a:avLst/>
            <a:gdLst>
              <a:gd name="T0" fmla="*/ 0 w 3312"/>
              <a:gd name="T1" fmla="*/ 1488 h 1488"/>
              <a:gd name="T2" fmla="*/ 1008 w 3312"/>
              <a:gd name="T3" fmla="*/ 0 h 1488"/>
              <a:gd name="T4" fmla="*/ 3312 w 3312"/>
              <a:gd name="T5" fmla="*/ 0 h 1488"/>
              <a:gd name="T6" fmla="*/ 2304 w 3312"/>
              <a:gd name="T7" fmla="*/ 1488 h 1488"/>
              <a:gd name="T8" fmla="*/ 0 w 3312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2" h="1488">
                <a:moveTo>
                  <a:pt x="0" y="1488"/>
                </a:moveTo>
                <a:lnTo>
                  <a:pt x="1008" y="0"/>
                </a:lnTo>
                <a:lnTo>
                  <a:pt x="3312" y="0"/>
                </a:lnTo>
                <a:lnTo>
                  <a:pt x="2304" y="1488"/>
                </a:lnTo>
                <a:lnTo>
                  <a:pt x="0" y="148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2869" name="Text Box 5"/>
          <p:cNvSpPr txBox="1">
            <a:spLocks noChangeArrowheads="1"/>
          </p:cNvSpPr>
          <p:nvPr/>
        </p:nvSpPr>
        <p:spPr bwMode="auto">
          <a:xfrm>
            <a:off x="304800" y="45100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92870" name="Text Box 6"/>
          <p:cNvSpPr txBox="1">
            <a:spLocks noChangeArrowheads="1"/>
          </p:cNvSpPr>
          <p:nvPr/>
        </p:nvSpPr>
        <p:spPr bwMode="auto">
          <a:xfrm>
            <a:off x="2971800" y="2362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92871" name="Text Box 7"/>
          <p:cNvSpPr txBox="1">
            <a:spLocks noChangeArrowheads="1"/>
          </p:cNvSpPr>
          <p:nvPr/>
        </p:nvSpPr>
        <p:spPr bwMode="auto">
          <a:xfrm>
            <a:off x="8534400" y="2362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92872" name="Text Box 8"/>
          <p:cNvSpPr txBox="1">
            <a:spLocks noChangeArrowheads="1"/>
          </p:cNvSpPr>
          <p:nvPr/>
        </p:nvSpPr>
        <p:spPr bwMode="auto">
          <a:xfrm>
            <a:off x="6324600" y="45100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92878" name="Text Box 14"/>
          <p:cNvSpPr txBox="1">
            <a:spLocks noChangeArrowheads="1"/>
          </p:cNvSpPr>
          <p:nvPr/>
        </p:nvSpPr>
        <p:spPr bwMode="auto">
          <a:xfrm>
            <a:off x="1828800" y="32004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6</a:t>
            </a:r>
          </a:p>
        </p:txBody>
      </p:sp>
      <p:grpSp>
        <p:nvGrpSpPr>
          <p:cNvPr id="292884" name="Group 20"/>
          <p:cNvGrpSpPr>
            <a:grpSpLocks/>
          </p:cNvGrpSpPr>
          <p:nvPr/>
        </p:nvGrpSpPr>
        <p:grpSpPr bwMode="auto">
          <a:xfrm>
            <a:off x="2971800" y="2895600"/>
            <a:ext cx="441325" cy="2232025"/>
            <a:chOff x="2160" y="1488"/>
            <a:chExt cx="278" cy="1879"/>
          </a:xfrm>
        </p:grpSpPr>
        <p:grpSp>
          <p:nvGrpSpPr>
            <p:cNvPr id="292885" name="Group 21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292886" name="Line 22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2887" name="Freeform 23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2888" name="Text Box 24"/>
            <p:cNvSpPr txBox="1">
              <a:spLocks noChangeArrowheads="1"/>
            </p:cNvSpPr>
            <p:nvPr/>
          </p:nvSpPr>
          <p:spPr bwMode="auto">
            <a:xfrm>
              <a:off x="2160" y="2930"/>
              <a:ext cx="278" cy="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sp>
        <p:nvSpPr>
          <p:cNvPr id="292889" name="Text Box 25"/>
          <p:cNvSpPr txBox="1">
            <a:spLocks noChangeArrowheads="1"/>
          </p:cNvSpPr>
          <p:nvPr/>
        </p:nvSpPr>
        <p:spPr bwMode="auto">
          <a:xfrm>
            <a:off x="990600" y="4343400"/>
            <a:ext cx="522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30</a:t>
            </a:r>
            <a:r>
              <a:rPr lang="ru-RU" altLang="ru-RU" b="1" baseline="30000"/>
              <a:t>0</a:t>
            </a:r>
            <a:endParaRPr lang="ru-RU" altLang="ru-RU" b="1"/>
          </a:p>
        </p:txBody>
      </p:sp>
      <p:sp>
        <p:nvSpPr>
          <p:cNvPr id="292890" name="Text Box 26"/>
          <p:cNvSpPr txBox="1">
            <a:spLocks noChangeArrowheads="1"/>
          </p:cNvSpPr>
          <p:nvPr/>
        </p:nvSpPr>
        <p:spPr bwMode="auto">
          <a:xfrm>
            <a:off x="5715000" y="23622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8</a:t>
            </a:r>
          </a:p>
        </p:txBody>
      </p:sp>
      <p:sp>
        <p:nvSpPr>
          <p:cNvPr id="292891" name="Text Box 27"/>
          <p:cNvSpPr txBox="1">
            <a:spLocks noChangeArrowheads="1"/>
          </p:cNvSpPr>
          <p:nvPr/>
        </p:nvSpPr>
        <p:spPr bwMode="auto">
          <a:xfrm>
            <a:off x="5715000" y="23622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8</a:t>
            </a:r>
          </a:p>
        </p:txBody>
      </p:sp>
      <p:sp>
        <p:nvSpPr>
          <p:cNvPr id="292892" name="Freeform 28"/>
          <p:cNvSpPr>
            <a:spLocks/>
          </p:cNvSpPr>
          <p:nvPr/>
        </p:nvSpPr>
        <p:spPr bwMode="auto">
          <a:xfrm>
            <a:off x="762000" y="4648200"/>
            <a:ext cx="5486400" cy="609600"/>
          </a:xfrm>
          <a:custGeom>
            <a:avLst/>
            <a:gdLst>
              <a:gd name="T0" fmla="*/ 0 w 3456"/>
              <a:gd name="T1" fmla="*/ 0 h 384"/>
              <a:gd name="T2" fmla="*/ 1632 w 3456"/>
              <a:gd name="T3" fmla="*/ 384 h 384"/>
              <a:gd name="T4" fmla="*/ 3456 w 3456"/>
              <a:gd name="T5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56" h="384">
                <a:moveTo>
                  <a:pt x="0" y="0"/>
                </a:moveTo>
                <a:cubicBezTo>
                  <a:pt x="528" y="192"/>
                  <a:pt x="1056" y="384"/>
                  <a:pt x="1632" y="384"/>
                </a:cubicBezTo>
                <a:cubicBezTo>
                  <a:pt x="2208" y="384"/>
                  <a:pt x="2832" y="192"/>
                  <a:pt x="3456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2893" name="Text Box 29"/>
          <p:cNvSpPr txBox="1">
            <a:spLocks noChangeArrowheads="1"/>
          </p:cNvSpPr>
          <p:nvPr/>
        </p:nvSpPr>
        <p:spPr bwMode="auto">
          <a:xfrm>
            <a:off x="3200400" y="35814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3</a:t>
            </a:r>
          </a:p>
        </p:txBody>
      </p:sp>
      <p:sp>
        <p:nvSpPr>
          <p:cNvPr id="292894" name="Text Box 30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2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3472E-18 -7.40741E-7 L -0.29166 0.44444 " pathEditMode="relative" ptsTypes="AA">
                                      <p:cBhvr>
                                        <p:cTn id="9" dur="2000" fill="hold"/>
                                        <p:tgtEl>
                                          <p:spTgt spid="292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2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2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2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2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91" grpId="0"/>
      <p:bldP spid="29289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Text Box 2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400"/>
              <a:t>S = </a:t>
            </a:r>
            <a:r>
              <a:rPr lang="ru-RU" altLang="ru-RU" sz="2400"/>
              <a:t>40     Какую высоту параллелограмма можем найти?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293908" name="AutoShape 20"/>
          <p:cNvSpPr>
            <a:spLocks noChangeArrowheads="1"/>
          </p:cNvSpPr>
          <p:nvPr/>
        </p:nvSpPr>
        <p:spPr bwMode="auto">
          <a:xfrm>
            <a:off x="1206500" y="2376488"/>
            <a:ext cx="5257800" cy="2362200"/>
          </a:xfrm>
          <a:prstGeom prst="parallelogram">
            <a:avLst>
              <a:gd name="adj" fmla="val 67362"/>
            </a:avLst>
          </a:pr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3909" name="Text Box 21"/>
          <p:cNvSpPr txBox="1">
            <a:spLocks noChangeArrowheads="1"/>
          </p:cNvSpPr>
          <p:nvPr/>
        </p:nvSpPr>
        <p:spPr bwMode="auto">
          <a:xfrm>
            <a:off x="825500" y="4586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93910" name="Text Box 22"/>
          <p:cNvSpPr txBox="1">
            <a:spLocks noChangeArrowheads="1"/>
          </p:cNvSpPr>
          <p:nvPr/>
        </p:nvSpPr>
        <p:spPr bwMode="auto">
          <a:xfrm>
            <a:off x="23495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93911" name="Text Box 23"/>
          <p:cNvSpPr txBox="1">
            <a:spLocks noChangeArrowheads="1"/>
          </p:cNvSpPr>
          <p:nvPr/>
        </p:nvSpPr>
        <p:spPr bwMode="auto">
          <a:xfrm>
            <a:off x="63119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grpSp>
        <p:nvGrpSpPr>
          <p:cNvPr id="293912" name="Group 24"/>
          <p:cNvGrpSpPr>
            <a:grpSpLocks/>
          </p:cNvGrpSpPr>
          <p:nvPr/>
        </p:nvGrpSpPr>
        <p:grpSpPr bwMode="auto">
          <a:xfrm>
            <a:off x="2590800" y="2362200"/>
            <a:ext cx="441325" cy="2805113"/>
            <a:chOff x="2160" y="1488"/>
            <a:chExt cx="278" cy="1767"/>
          </a:xfrm>
        </p:grpSpPr>
        <p:grpSp>
          <p:nvGrpSpPr>
            <p:cNvPr id="293913" name="Group 25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293914" name="Line 26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3915" name="Freeform 27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3916" name="Text Box 28"/>
            <p:cNvSpPr txBox="1">
              <a:spLocks noChangeArrowheads="1"/>
            </p:cNvSpPr>
            <p:nvPr/>
          </p:nvSpPr>
          <p:spPr bwMode="auto">
            <a:xfrm>
              <a:off x="2160" y="2928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grpSp>
        <p:nvGrpSpPr>
          <p:cNvPr id="293928" name="Group 40"/>
          <p:cNvGrpSpPr>
            <a:grpSpLocks/>
          </p:cNvGrpSpPr>
          <p:nvPr/>
        </p:nvGrpSpPr>
        <p:grpSpPr bwMode="auto">
          <a:xfrm>
            <a:off x="2806700" y="2376488"/>
            <a:ext cx="2859088" cy="2043112"/>
            <a:chOff x="2304" y="1488"/>
            <a:chExt cx="1801" cy="1287"/>
          </a:xfrm>
        </p:grpSpPr>
        <p:sp>
          <p:nvSpPr>
            <p:cNvPr id="293929" name="Freeform 41"/>
            <p:cNvSpPr>
              <a:spLocks/>
            </p:cNvSpPr>
            <p:nvPr/>
          </p:nvSpPr>
          <p:spPr bwMode="auto">
            <a:xfrm>
              <a:off x="2304" y="1488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3930" name="Freeform 42"/>
            <p:cNvSpPr>
              <a:spLocks/>
            </p:cNvSpPr>
            <p:nvPr/>
          </p:nvSpPr>
          <p:spPr bwMode="auto">
            <a:xfrm>
              <a:off x="3765" y="2323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3931" name="Text Box 43"/>
            <p:cNvSpPr txBox="1">
              <a:spLocks noChangeArrowheads="1"/>
            </p:cNvSpPr>
            <p:nvPr/>
          </p:nvSpPr>
          <p:spPr bwMode="auto">
            <a:xfrm>
              <a:off x="3840" y="2448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Р</a:t>
              </a:r>
            </a:p>
          </p:txBody>
        </p:sp>
      </p:grpSp>
      <p:sp>
        <p:nvSpPr>
          <p:cNvPr id="293932" name="Text Box 44"/>
          <p:cNvSpPr txBox="1">
            <a:spLocks noChangeArrowheads="1"/>
          </p:cNvSpPr>
          <p:nvPr/>
        </p:nvSpPr>
        <p:spPr bwMode="auto">
          <a:xfrm>
            <a:off x="4343400" y="18288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8</a:t>
            </a:r>
          </a:p>
        </p:txBody>
      </p:sp>
      <p:sp>
        <p:nvSpPr>
          <p:cNvPr id="293933" name="Text Box 45"/>
          <p:cNvSpPr txBox="1">
            <a:spLocks noChangeArrowheads="1"/>
          </p:cNvSpPr>
          <p:nvPr/>
        </p:nvSpPr>
        <p:spPr bwMode="auto">
          <a:xfrm>
            <a:off x="4343400" y="18288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8</a:t>
            </a:r>
          </a:p>
        </p:txBody>
      </p:sp>
      <p:sp>
        <p:nvSpPr>
          <p:cNvPr id="293934" name="Freeform 46"/>
          <p:cNvSpPr>
            <a:spLocks/>
          </p:cNvSpPr>
          <p:nvPr/>
        </p:nvSpPr>
        <p:spPr bwMode="auto">
          <a:xfrm>
            <a:off x="1244600" y="4749800"/>
            <a:ext cx="3632200" cy="490538"/>
          </a:xfrm>
          <a:custGeom>
            <a:avLst/>
            <a:gdLst>
              <a:gd name="T0" fmla="*/ 0 w 2288"/>
              <a:gd name="T1" fmla="*/ 0 h 309"/>
              <a:gd name="T2" fmla="*/ 1024 w 2288"/>
              <a:gd name="T3" fmla="*/ 304 h 309"/>
              <a:gd name="T4" fmla="*/ 2288 w 2288"/>
              <a:gd name="T5" fmla="*/ 32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88" h="309">
                <a:moveTo>
                  <a:pt x="0" y="0"/>
                </a:moveTo>
                <a:cubicBezTo>
                  <a:pt x="171" y="51"/>
                  <a:pt x="643" y="299"/>
                  <a:pt x="1024" y="304"/>
                </a:cubicBezTo>
                <a:cubicBezTo>
                  <a:pt x="1405" y="309"/>
                  <a:pt x="2025" y="89"/>
                  <a:pt x="2288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3935" name="Text Box 47"/>
          <p:cNvSpPr txBox="1">
            <a:spLocks noChangeArrowheads="1"/>
          </p:cNvSpPr>
          <p:nvPr/>
        </p:nvSpPr>
        <p:spPr bwMode="auto">
          <a:xfrm>
            <a:off x="6172200" y="30480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</a:t>
            </a:r>
            <a:r>
              <a:rPr lang="ru-RU" altLang="ru-RU" sz="2400"/>
              <a:t>А</a:t>
            </a:r>
            <a:r>
              <a:rPr lang="en-US" altLang="ru-RU" sz="2400"/>
              <a:t>D * BH </a:t>
            </a:r>
            <a:endParaRPr lang="ru-RU" altLang="ru-RU" sz="2400"/>
          </a:p>
        </p:txBody>
      </p:sp>
      <p:sp>
        <p:nvSpPr>
          <p:cNvPr id="293936" name="Text Box 48"/>
          <p:cNvSpPr txBox="1">
            <a:spLocks noChangeArrowheads="1"/>
          </p:cNvSpPr>
          <p:nvPr/>
        </p:nvSpPr>
        <p:spPr bwMode="auto">
          <a:xfrm>
            <a:off x="4876800" y="48006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93937" name="Text Box 49"/>
          <p:cNvSpPr txBox="1">
            <a:spLocks noChangeArrowheads="1"/>
          </p:cNvSpPr>
          <p:nvPr/>
        </p:nvSpPr>
        <p:spPr bwMode="auto">
          <a:xfrm>
            <a:off x="6629400" y="3886200"/>
            <a:ext cx="1835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40 = 8 * BH </a:t>
            </a:r>
            <a:endParaRPr lang="ru-RU" altLang="ru-RU" sz="2400"/>
          </a:p>
        </p:txBody>
      </p:sp>
      <p:sp>
        <p:nvSpPr>
          <p:cNvPr id="293938" name="Text Box 50"/>
          <p:cNvSpPr txBox="1">
            <a:spLocks noChangeArrowheads="1"/>
          </p:cNvSpPr>
          <p:nvPr/>
        </p:nvSpPr>
        <p:spPr bwMode="auto">
          <a:xfrm>
            <a:off x="6858000" y="4724400"/>
            <a:ext cx="1208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BH = 5 </a:t>
            </a:r>
            <a:endParaRPr lang="ru-RU" altLang="ru-RU" sz="2400"/>
          </a:p>
        </p:txBody>
      </p:sp>
      <p:sp>
        <p:nvSpPr>
          <p:cNvPr id="293939" name="Text Box 51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7.40741E-7 L -0.175 0.51111 " pathEditMode="relative" ptsTypes="AA">
                                      <p:cBhvr>
                                        <p:cTn id="6" dur="2000" fill="hold"/>
                                        <p:tgtEl>
                                          <p:spTgt spid="2939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9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3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3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93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3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3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9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3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3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9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33" grpId="0"/>
      <p:bldP spid="293935" grpId="0"/>
      <p:bldP spid="293937" grpId="0"/>
      <p:bldP spid="2939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37" name="Text Box 25"/>
          <p:cNvSpPr txBox="1">
            <a:spLocks noChangeArrowheads="1"/>
          </p:cNvSpPr>
          <p:nvPr/>
        </p:nvSpPr>
        <p:spPr bwMode="auto">
          <a:xfrm>
            <a:off x="7543800" y="3733800"/>
            <a:ext cx="522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 </a:t>
            </a:r>
            <a:r>
              <a:rPr lang="ru-RU" altLang="ru-RU" sz="2400"/>
              <a:t>8</a:t>
            </a:r>
            <a:r>
              <a:rPr lang="en-US" altLang="ru-RU" sz="2400"/>
              <a:t> </a:t>
            </a:r>
            <a:endParaRPr lang="ru-RU" altLang="ru-RU" sz="2400"/>
          </a:p>
        </p:txBody>
      </p:sp>
      <p:sp>
        <p:nvSpPr>
          <p:cNvPr id="294914" name="Text Box 2"/>
          <p:cNvSpPr txBox="1">
            <a:spLocks noChangeArrowheads="1"/>
          </p:cNvSpPr>
          <p:nvPr/>
        </p:nvSpPr>
        <p:spPr bwMode="auto">
          <a:xfrm>
            <a:off x="228600" y="533400"/>
            <a:ext cx="8839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2</a:t>
            </a:r>
            <a:r>
              <a:rPr lang="ru-RU" altLang="ru-RU" sz="2400"/>
              <a:t>4     Найдите периметр параллелограмма, если его высоты 3 и 4.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4915" name="Text Box 3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294916" name="AutoShape 4"/>
          <p:cNvSpPr>
            <a:spLocks noChangeArrowheads="1"/>
          </p:cNvSpPr>
          <p:nvPr/>
        </p:nvSpPr>
        <p:spPr bwMode="auto">
          <a:xfrm>
            <a:off x="685800" y="1905000"/>
            <a:ext cx="5257800" cy="2362200"/>
          </a:xfrm>
          <a:prstGeom prst="parallelogram">
            <a:avLst>
              <a:gd name="adj" fmla="val 67362"/>
            </a:avLst>
          </a:pr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4917" name="Text Box 5"/>
          <p:cNvSpPr txBox="1">
            <a:spLocks noChangeArrowheads="1"/>
          </p:cNvSpPr>
          <p:nvPr/>
        </p:nvSpPr>
        <p:spPr bwMode="auto">
          <a:xfrm>
            <a:off x="304800" y="41148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94918" name="Text Box 6"/>
          <p:cNvSpPr txBox="1">
            <a:spLocks noChangeArrowheads="1"/>
          </p:cNvSpPr>
          <p:nvPr/>
        </p:nvSpPr>
        <p:spPr bwMode="auto">
          <a:xfrm>
            <a:off x="1828800" y="14478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94919" name="Text Box 7"/>
          <p:cNvSpPr txBox="1">
            <a:spLocks noChangeArrowheads="1"/>
          </p:cNvSpPr>
          <p:nvPr/>
        </p:nvSpPr>
        <p:spPr bwMode="auto">
          <a:xfrm>
            <a:off x="5791200" y="14478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grpSp>
        <p:nvGrpSpPr>
          <p:cNvPr id="294920" name="Group 8"/>
          <p:cNvGrpSpPr>
            <a:grpSpLocks/>
          </p:cNvGrpSpPr>
          <p:nvPr/>
        </p:nvGrpSpPr>
        <p:grpSpPr bwMode="auto">
          <a:xfrm>
            <a:off x="2070100" y="1890713"/>
            <a:ext cx="441325" cy="2805112"/>
            <a:chOff x="2160" y="1488"/>
            <a:chExt cx="278" cy="1767"/>
          </a:xfrm>
        </p:grpSpPr>
        <p:grpSp>
          <p:nvGrpSpPr>
            <p:cNvPr id="294921" name="Group 9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294922" name="Line 10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4923" name="Freeform 11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4924" name="Text Box 12"/>
            <p:cNvSpPr txBox="1">
              <a:spLocks noChangeArrowheads="1"/>
            </p:cNvSpPr>
            <p:nvPr/>
          </p:nvSpPr>
          <p:spPr bwMode="auto">
            <a:xfrm>
              <a:off x="2160" y="2928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grpSp>
        <p:nvGrpSpPr>
          <p:cNvPr id="294925" name="Group 13"/>
          <p:cNvGrpSpPr>
            <a:grpSpLocks/>
          </p:cNvGrpSpPr>
          <p:nvPr/>
        </p:nvGrpSpPr>
        <p:grpSpPr bwMode="auto">
          <a:xfrm>
            <a:off x="2286000" y="1905000"/>
            <a:ext cx="2859088" cy="2043113"/>
            <a:chOff x="2304" y="1488"/>
            <a:chExt cx="1801" cy="1287"/>
          </a:xfrm>
        </p:grpSpPr>
        <p:sp>
          <p:nvSpPr>
            <p:cNvPr id="294926" name="Freeform 14"/>
            <p:cNvSpPr>
              <a:spLocks/>
            </p:cNvSpPr>
            <p:nvPr/>
          </p:nvSpPr>
          <p:spPr bwMode="auto">
            <a:xfrm>
              <a:off x="2304" y="1488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4927" name="Freeform 15"/>
            <p:cNvSpPr>
              <a:spLocks/>
            </p:cNvSpPr>
            <p:nvPr/>
          </p:nvSpPr>
          <p:spPr bwMode="auto">
            <a:xfrm>
              <a:off x="3765" y="2323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4928" name="Text Box 16"/>
            <p:cNvSpPr txBox="1">
              <a:spLocks noChangeArrowheads="1"/>
            </p:cNvSpPr>
            <p:nvPr/>
          </p:nvSpPr>
          <p:spPr bwMode="auto">
            <a:xfrm>
              <a:off x="3840" y="2448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Р</a:t>
              </a:r>
            </a:p>
          </p:txBody>
        </p:sp>
      </p:grpSp>
      <p:sp>
        <p:nvSpPr>
          <p:cNvPr id="294929" name="Text Box 17"/>
          <p:cNvSpPr txBox="1">
            <a:spLocks noChangeArrowheads="1"/>
          </p:cNvSpPr>
          <p:nvPr/>
        </p:nvSpPr>
        <p:spPr bwMode="auto">
          <a:xfrm>
            <a:off x="3594100" y="2424113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4</a:t>
            </a:r>
          </a:p>
        </p:txBody>
      </p:sp>
      <p:sp>
        <p:nvSpPr>
          <p:cNvPr id="294931" name="Freeform 19"/>
          <p:cNvSpPr>
            <a:spLocks/>
          </p:cNvSpPr>
          <p:nvPr/>
        </p:nvSpPr>
        <p:spPr bwMode="auto">
          <a:xfrm>
            <a:off x="723900" y="4278313"/>
            <a:ext cx="3632200" cy="403225"/>
          </a:xfrm>
          <a:custGeom>
            <a:avLst/>
            <a:gdLst>
              <a:gd name="T0" fmla="*/ 0 w 2288"/>
              <a:gd name="T1" fmla="*/ 0 h 254"/>
              <a:gd name="T2" fmla="*/ 1024 w 2288"/>
              <a:gd name="T3" fmla="*/ 249 h 254"/>
              <a:gd name="T4" fmla="*/ 2288 w 2288"/>
              <a:gd name="T5" fmla="*/ 32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88" h="254">
                <a:moveTo>
                  <a:pt x="0" y="0"/>
                </a:moveTo>
                <a:cubicBezTo>
                  <a:pt x="171" y="41"/>
                  <a:pt x="643" y="244"/>
                  <a:pt x="1024" y="249"/>
                </a:cubicBezTo>
                <a:cubicBezTo>
                  <a:pt x="1405" y="254"/>
                  <a:pt x="2025" y="77"/>
                  <a:pt x="2288" y="3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4932" name="Text Box 20"/>
          <p:cNvSpPr txBox="1">
            <a:spLocks noChangeArrowheads="1"/>
          </p:cNvSpPr>
          <p:nvPr/>
        </p:nvSpPr>
        <p:spPr bwMode="auto">
          <a:xfrm>
            <a:off x="6172200" y="20574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</a:t>
            </a:r>
            <a:r>
              <a:rPr lang="ru-RU" altLang="ru-RU" sz="2400"/>
              <a:t>А</a:t>
            </a:r>
            <a:r>
              <a:rPr lang="en-US" altLang="ru-RU" sz="2400"/>
              <a:t>D * BH </a:t>
            </a:r>
            <a:endParaRPr lang="ru-RU" altLang="ru-RU" sz="2400"/>
          </a:p>
        </p:txBody>
      </p:sp>
      <p:sp>
        <p:nvSpPr>
          <p:cNvPr id="294933" name="Text Box 21"/>
          <p:cNvSpPr txBox="1">
            <a:spLocks noChangeArrowheads="1"/>
          </p:cNvSpPr>
          <p:nvPr/>
        </p:nvSpPr>
        <p:spPr bwMode="auto">
          <a:xfrm>
            <a:off x="4356100" y="4329113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94934" name="Text Box 22"/>
          <p:cNvSpPr txBox="1">
            <a:spLocks noChangeArrowheads="1"/>
          </p:cNvSpPr>
          <p:nvPr/>
        </p:nvSpPr>
        <p:spPr bwMode="auto">
          <a:xfrm>
            <a:off x="6629400" y="2895600"/>
            <a:ext cx="1835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/>
              <a:t>24</a:t>
            </a:r>
            <a:r>
              <a:rPr lang="en-US" altLang="ru-RU" sz="2400"/>
              <a:t> = AD * 3 </a:t>
            </a:r>
            <a:endParaRPr lang="ru-RU" altLang="ru-RU" sz="2400"/>
          </a:p>
        </p:txBody>
      </p:sp>
      <p:sp>
        <p:nvSpPr>
          <p:cNvPr id="294935" name="Text Box 23"/>
          <p:cNvSpPr txBox="1">
            <a:spLocks noChangeArrowheads="1"/>
          </p:cNvSpPr>
          <p:nvPr/>
        </p:nvSpPr>
        <p:spPr bwMode="auto">
          <a:xfrm>
            <a:off x="6858000" y="3733800"/>
            <a:ext cx="1208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AD = </a:t>
            </a:r>
            <a:r>
              <a:rPr lang="ru-RU" altLang="ru-RU" sz="2400"/>
              <a:t>8</a:t>
            </a:r>
            <a:r>
              <a:rPr lang="en-US" altLang="ru-RU" sz="2400"/>
              <a:t> </a:t>
            </a:r>
            <a:endParaRPr lang="ru-RU" altLang="ru-RU" sz="2400"/>
          </a:p>
        </p:txBody>
      </p:sp>
      <p:sp>
        <p:nvSpPr>
          <p:cNvPr id="294936" name="Text Box 24"/>
          <p:cNvSpPr txBox="1">
            <a:spLocks noChangeArrowheads="1"/>
          </p:cNvSpPr>
          <p:nvPr/>
        </p:nvSpPr>
        <p:spPr bwMode="auto">
          <a:xfrm>
            <a:off x="2298700" y="2881313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3</a:t>
            </a:r>
          </a:p>
        </p:txBody>
      </p:sp>
      <p:sp>
        <p:nvSpPr>
          <p:cNvPr id="294938" name="Text Box 26"/>
          <p:cNvSpPr txBox="1">
            <a:spLocks noChangeArrowheads="1"/>
          </p:cNvSpPr>
          <p:nvPr/>
        </p:nvSpPr>
        <p:spPr bwMode="auto">
          <a:xfrm>
            <a:off x="6019800" y="45720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</a:t>
            </a:r>
            <a:r>
              <a:rPr lang="ru-RU" altLang="ru-RU" sz="2400"/>
              <a:t>С</a:t>
            </a:r>
            <a:r>
              <a:rPr lang="en-US" altLang="ru-RU" sz="2400"/>
              <a:t>D * B</a:t>
            </a:r>
            <a:r>
              <a:rPr lang="ru-RU" altLang="ru-RU" sz="2400"/>
              <a:t>Р</a:t>
            </a:r>
            <a:r>
              <a:rPr lang="en-US" altLang="ru-RU" sz="2400"/>
              <a:t> </a:t>
            </a:r>
            <a:endParaRPr lang="ru-RU" altLang="ru-RU" sz="2400"/>
          </a:p>
        </p:txBody>
      </p:sp>
      <p:sp>
        <p:nvSpPr>
          <p:cNvPr id="294939" name="Text Box 27"/>
          <p:cNvSpPr txBox="1">
            <a:spLocks noChangeArrowheads="1"/>
          </p:cNvSpPr>
          <p:nvPr/>
        </p:nvSpPr>
        <p:spPr bwMode="auto">
          <a:xfrm>
            <a:off x="6477000" y="5410200"/>
            <a:ext cx="1852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/>
              <a:t>24</a:t>
            </a:r>
            <a:r>
              <a:rPr lang="en-US" altLang="ru-RU" sz="2400"/>
              <a:t> = </a:t>
            </a:r>
            <a:r>
              <a:rPr lang="ru-RU" altLang="ru-RU" sz="2400"/>
              <a:t>С</a:t>
            </a:r>
            <a:r>
              <a:rPr lang="en-US" altLang="ru-RU" sz="2400"/>
              <a:t>D * </a:t>
            </a:r>
            <a:r>
              <a:rPr lang="ru-RU" altLang="ru-RU" sz="2400"/>
              <a:t>4</a:t>
            </a:r>
            <a:r>
              <a:rPr lang="en-US" altLang="ru-RU" sz="2400"/>
              <a:t> </a:t>
            </a:r>
            <a:endParaRPr lang="ru-RU" altLang="ru-RU" sz="2400"/>
          </a:p>
        </p:txBody>
      </p:sp>
      <p:sp>
        <p:nvSpPr>
          <p:cNvPr id="294940" name="Text Box 28"/>
          <p:cNvSpPr txBox="1">
            <a:spLocks noChangeArrowheads="1"/>
          </p:cNvSpPr>
          <p:nvPr/>
        </p:nvSpPr>
        <p:spPr bwMode="auto">
          <a:xfrm>
            <a:off x="6705600" y="6248400"/>
            <a:ext cx="1225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/>
              <a:t>С</a:t>
            </a:r>
            <a:r>
              <a:rPr lang="en-US" altLang="ru-RU" sz="2400"/>
              <a:t>D = </a:t>
            </a:r>
            <a:r>
              <a:rPr lang="ru-RU" altLang="ru-RU" sz="2400"/>
              <a:t>6</a:t>
            </a:r>
            <a:r>
              <a:rPr lang="en-US" altLang="ru-RU" sz="2400"/>
              <a:t> </a:t>
            </a:r>
            <a:endParaRPr lang="ru-RU" altLang="ru-RU" sz="2400"/>
          </a:p>
        </p:txBody>
      </p:sp>
      <p:sp>
        <p:nvSpPr>
          <p:cNvPr id="294941" name="Text Box 29"/>
          <p:cNvSpPr txBox="1">
            <a:spLocks noChangeArrowheads="1"/>
          </p:cNvSpPr>
          <p:nvPr/>
        </p:nvSpPr>
        <p:spPr bwMode="auto">
          <a:xfrm>
            <a:off x="7391400" y="6248400"/>
            <a:ext cx="522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 </a:t>
            </a:r>
            <a:r>
              <a:rPr lang="ru-RU" altLang="ru-RU" sz="2400"/>
              <a:t>6</a:t>
            </a:r>
            <a:r>
              <a:rPr lang="en-US" altLang="ru-RU" sz="2400"/>
              <a:t> </a:t>
            </a:r>
            <a:endParaRPr lang="ru-RU" altLang="ru-RU" sz="2400"/>
          </a:p>
        </p:txBody>
      </p:sp>
      <p:sp>
        <p:nvSpPr>
          <p:cNvPr id="294942" name="Text Box 30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4943" name="Text Box 31"/>
          <p:cNvSpPr txBox="1">
            <a:spLocks noChangeArrowheads="1"/>
          </p:cNvSpPr>
          <p:nvPr/>
        </p:nvSpPr>
        <p:spPr bwMode="auto">
          <a:xfrm>
            <a:off x="1812925" y="5529263"/>
            <a:ext cx="1174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 -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4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4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9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4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4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9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4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4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9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4792 0.03333 -0.09583 0.06667 -0.19167 0.08889 C -0.2875 0.11111 -0.51111 0.12593 -0.575 0.13333 " pathEditMode="relative" ptsTypes="aaA">
                                      <p:cBhvr>
                                        <p:cTn id="32" dur="2000" fill="hold"/>
                                        <p:tgtEl>
                                          <p:spTgt spid="2949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2949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4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4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9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94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4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4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29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4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4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9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1.11111E-6 L -0.22501 -0.43333 " pathEditMode="relative" ptsTypes="AA">
                                      <p:cBhvr>
                                        <p:cTn id="67" dur="2000" fill="hold"/>
                                        <p:tgtEl>
                                          <p:spTgt spid="294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2949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4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4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9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37" grpId="0"/>
      <p:bldP spid="294937" grpId="1"/>
      <p:bldP spid="294937" grpId="2"/>
      <p:bldP spid="294932" grpId="0"/>
      <p:bldP spid="294934" grpId="0"/>
      <p:bldP spid="294935" grpId="0"/>
      <p:bldP spid="294938" grpId="0"/>
      <p:bldP spid="294939" grpId="0"/>
      <p:bldP spid="294940" grpId="0"/>
      <p:bldP spid="294941" grpId="0"/>
      <p:bldP spid="294941" grpId="1"/>
      <p:bldP spid="294941" grpId="2"/>
      <p:bldP spid="2949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1" name="Freeform 31"/>
          <p:cNvSpPr>
            <a:spLocks/>
          </p:cNvSpPr>
          <p:nvPr/>
        </p:nvSpPr>
        <p:spPr bwMode="auto">
          <a:xfrm>
            <a:off x="533400" y="1905000"/>
            <a:ext cx="7315200" cy="2374900"/>
          </a:xfrm>
          <a:custGeom>
            <a:avLst/>
            <a:gdLst>
              <a:gd name="T0" fmla="*/ 0 w 4608"/>
              <a:gd name="T1" fmla="*/ 1488 h 1496"/>
              <a:gd name="T2" fmla="*/ 1592 w 4608"/>
              <a:gd name="T3" fmla="*/ 8 h 1496"/>
              <a:gd name="T4" fmla="*/ 4608 w 4608"/>
              <a:gd name="T5" fmla="*/ 0 h 1496"/>
              <a:gd name="T6" fmla="*/ 3264 w 4608"/>
              <a:gd name="T7" fmla="*/ 1488 h 1496"/>
              <a:gd name="T8" fmla="*/ 8 w 4608"/>
              <a:gd name="T9" fmla="*/ 1496 h 1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08" h="1496">
                <a:moveTo>
                  <a:pt x="0" y="1488"/>
                </a:moveTo>
                <a:lnTo>
                  <a:pt x="1592" y="8"/>
                </a:lnTo>
                <a:lnTo>
                  <a:pt x="4608" y="0"/>
                </a:lnTo>
                <a:lnTo>
                  <a:pt x="3264" y="1488"/>
                </a:lnTo>
                <a:lnTo>
                  <a:pt x="8" y="1496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6964" name="Text Box 4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296966" name="Text Box 6"/>
          <p:cNvSpPr txBox="1">
            <a:spLocks noChangeArrowheads="1"/>
          </p:cNvSpPr>
          <p:nvPr/>
        </p:nvSpPr>
        <p:spPr bwMode="auto">
          <a:xfrm>
            <a:off x="228600" y="4191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96967" name="Text Box 7"/>
          <p:cNvSpPr txBox="1">
            <a:spLocks noChangeArrowheads="1"/>
          </p:cNvSpPr>
          <p:nvPr/>
        </p:nvSpPr>
        <p:spPr bwMode="auto">
          <a:xfrm>
            <a:off x="2971800" y="14478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96968" name="Text Box 8"/>
          <p:cNvSpPr txBox="1">
            <a:spLocks noChangeArrowheads="1"/>
          </p:cNvSpPr>
          <p:nvPr/>
        </p:nvSpPr>
        <p:spPr bwMode="auto">
          <a:xfrm>
            <a:off x="7924800" y="14478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grpSp>
        <p:nvGrpSpPr>
          <p:cNvPr id="296969" name="Group 9"/>
          <p:cNvGrpSpPr>
            <a:grpSpLocks/>
          </p:cNvGrpSpPr>
          <p:nvPr/>
        </p:nvGrpSpPr>
        <p:grpSpPr bwMode="auto">
          <a:xfrm>
            <a:off x="2835275" y="1905000"/>
            <a:ext cx="441325" cy="2805113"/>
            <a:chOff x="2160" y="1488"/>
            <a:chExt cx="278" cy="1767"/>
          </a:xfrm>
        </p:grpSpPr>
        <p:grpSp>
          <p:nvGrpSpPr>
            <p:cNvPr id="296970" name="Group 10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296971" name="Line 11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6972" name="Freeform 12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6973" name="Text Box 13"/>
            <p:cNvSpPr txBox="1">
              <a:spLocks noChangeArrowheads="1"/>
            </p:cNvSpPr>
            <p:nvPr/>
          </p:nvSpPr>
          <p:spPr bwMode="auto">
            <a:xfrm>
              <a:off x="2160" y="2928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sp>
        <p:nvSpPr>
          <p:cNvPr id="296981" name="Text Box 21"/>
          <p:cNvSpPr txBox="1">
            <a:spLocks noChangeArrowheads="1"/>
          </p:cNvSpPr>
          <p:nvPr/>
        </p:nvSpPr>
        <p:spPr bwMode="auto">
          <a:xfrm>
            <a:off x="5562600" y="4191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96984" name="Text Box 24"/>
          <p:cNvSpPr txBox="1">
            <a:spLocks noChangeArrowheads="1"/>
          </p:cNvSpPr>
          <p:nvPr/>
        </p:nvSpPr>
        <p:spPr bwMode="auto">
          <a:xfrm>
            <a:off x="3048000" y="28194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6</a:t>
            </a:r>
          </a:p>
        </p:txBody>
      </p:sp>
      <p:sp>
        <p:nvSpPr>
          <p:cNvPr id="296989" name="Text Box 29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0" name="Text Box 30"/>
          <p:cNvSpPr txBox="1">
            <a:spLocks noChangeArrowheads="1"/>
          </p:cNvSpPr>
          <p:nvPr/>
        </p:nvSpPr>
        <p:spPr bwMode="auto">
          <a:xfrm>
            <a:off x="762000" y="3962400"/>
            <a:ext cx="522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45</a:t>
            </a:r>
            <a:r>
              <a:rPr lang="ru-RU" altLang="ru-RU" b="1" baseline="30000"/>
              <a:t>0</a:t>
            </a:r>
            <a:endParaRPr lang="ru-RU" altLang="ru-RU" b="1"/>
          </a:p>
        </p:txBody>
      </p:sp>
      <p:sp>
        <p:nvSpPr>
          <p:cNvPr id="296992" name="Line 32"/>
          <p:cNvSpPr>
            <a:spLocks noChangeShapeType="1"/>
          </p:cNvSpPr>
          <p:nvPr/>
        </p:nvSpPr>
        <p:spPr bwMode="auto">
          <a:xfrm>
            <a:off x="1752600" y="4038600"/>
            <a:ext cx="76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6993" name="Line 33"/>
          <p:cNvSpPr>
            <a:spLocks noChangeShapeType="1"/>
          </p:cNvSpPr>
          <p:nvPr/>
        </p:nvSpPr>
        <p:spPr bwMode="auto">
          <a:xfrm>
            <a:off x="4572000" y="4038600"/>
            <a:ext cx="76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6994" name="Text Box 34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5" name="Text Box 35"/>
          <p:cNvSpPr txBox="1">
            <a:spLocks noChangeArrowheads="1"/>
          </p:cNvSpPr>
          <p:nvPr/>
        </p:nvSpPr>
        <p:spPr bwMode="auto">
          <a:xfrm>
            <a:off x="3048000" y="28194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6</a:t>
            </a:r>
          </a:p>
        </p:txBody>
      </p:sp>
      <p:sp>
        <p:nvSpPr>
          <p:cNvPr id="296996" name="Text Box 36"/>
          <p:cNvSpPr txBox="1">
            <a:spLocks noChangeArrowheads="1"/>
          </p:cNvSpPr>
          <p:nvPr/>
        </p:nvSpPr>
        <p:spPr bwMode="auto">
          <a:xfrm>
            <a:off x="1219200" y="44196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1.85185E-6 L -0.20001 0.23334 " pathEditMode="relative" ptsTypes="AA">
                                      <p:cBhvr>
                                        <p:cTn id="6" dur="2000" fill="hold"/>
                                        <p:tgtEl>
                                          <p:spTgt spid="2969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3125 -0.004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969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5" grpId="0"/>
      <p:bldP spid="296996" grpId="0"/>
      <p:bldP spid="29699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Freeform 2"/>
          <p:cNvSpPr>
            <a:spLocks/>
          </p:cNvSpPr>
          <p:nvPr/>
        </p:nvSpPr>
        <p:spPr bwMode="auto">
          <a:xfrm>
            <a:off x="1257300" y="2171700"/>
            <a:ext cx="6197600" cy="2108200"/>
          </a:xfrm>
          <a:custGeom>
            <a:avLst/>
            <a:gdLst>
              <a:gd name="T0" fmla="*/ 0 w 3904"/>
              <a:gd name="T1" fmla="*/ 1328 h 1328"/>
              <a:gd name="T2" fmla="*/ 960 w 3904"/>
              <a:gd name="T3" fmla="*/ 16 h 1328"/>
              <a:gd name="T4" fmla="*/ 3904 w 3904"/>
              <a:gd name="T5" fmla="*/ 0 h 1328"/>
              <a:gd name="T6" fmla="*/ 3056 w 3904"/>
              <a:gd name="T7" fmla="*/ 1312 h 1328"/>
              <a:gd name="T8" fmla="*/ 16 w 3904"/>
              <a:gd name="T9" fmla="*/ 1328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4" h="1328">
                <a:moveTo>
                  <a:pt x="0" y="1328"/>
                </a:moveTo>
                <a:lnTo>
                  <a:pt x="960" y="16"/>
                </a:lnTo>
                <a:lnTo>
                  <a:pt x="3904" y="0"/>
                </a:lnTo>
                <a:lnTo>
                  <a:pt x="3056" y="1312"/>
                </a:lnTo>
                <a:lnTo>
                  <a:pt x="16" y="1328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9011" name="Text Box 3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299012" name="Text Box 4"/>
          <p:cNvSpPr txBox="1">
            <a:spLocks noChangeArrowheads="1"/>
          </p:cNvSpPr>
          <p:nvPr/>
        </p:nvSpPr>
        <p:spPr bwMode="auto">
          <a:xfrm>
            <a:off x="990600" y="4267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299013" name="Text Box 5"/>
          <p:cNvSpPr txBox="1">
            <a:spLocks noChangeArrowheads="1"/>
          </p:cNvSpPr>
          <p:nvPr/>
        </p:nvSpPr>
        <p:spPr bwMode="auto">
          <a:xfrm>
            <a:off x="2514600" y="1676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299014" name="Text Box 6"/>
          <p:cNvSpPr txBox="1">
            <a:spLocks noChangeArrowheads="1"/>
          </p:cNvSpPr>
          <p:nvPr/>
        </p:nvSpPr>
        <p:spPr bwMode="auto">
          <a:xfrm>
            <a:off x="7543800" y="1600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299017" name="Freeform 9"/>
          <p:cNvSpPr>
            <a:spLocks/>
          </p:cNvSpPr>
          <p:nvPr/>
        </p:nvSpPr>
        <p:spPr bwMode="auto">
          <a:xfrm>
            <a:off x="2781300" y="2197100"/>
            <a:ext cx="3327400" cy="2032000"/>
          </a:xfrm>
          <a:custGeom>
            <a:avLst/>
            <a:gdLst>
              <a:gd name="T0" fmla="*/ 2096 w 2096"/>
              <a:gd name="T1" fmla="*/ 1280 h 1280"/>
              <a:gd name="T2" fmla="*/ 0 w 2096"/>
              <a:gd name="T3" fmla="*/ 0 h 12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96" h="1280">
                <a:moveTo>
                  <a:pt x="2096" y="1280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9018" name="Freeform 10"/>
          <p:cNvSpPr>
            <a:spLocks/>
          </p:cNvSpPr>
          <p:nvPr/>
        </p:nvSpPr>
        <p:spPr bwMode="auto">
          <a:xfrm>
            <a:off x="2654300" y="2298700"/>
            <a:ext cx="355600" cy="203200"/>
          </a:xfrm>
          <a:custGeom>
            <a:avLst/>
            <a:gdLst>
              <a:gd name="T0" fmla="*/ 0 w 224"/>
              <a:gd name="T1" fmla="*/ 32 h 128"/>
              <a:gd name="T2" fmla="*/ 128 w 224"/>
              <a:gd name="T3" fmla="*/ 128 h 128"/>
              <a:gd name="T4" fmla="*/ 224 w 224"/>
              <a:gd name="T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4" h="128">
                <a:moveTo>
                  <a:pt x="0" y="32"/>
                </a:moveTo>
                <a:lnTo>
                  <a:pt x="128" y="128"/>
                </a:lnTo>
                <a:lnTo>
                  <a:pt x="224" y="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9020" name="Text Box 12"/>
          <p:cNvSpPr txBox="1">
            <a:spLocks noChangeArrowheads="1"/>
          </p:cNvSpPr>
          <p:nvPr/>
        </p:nvSpPr>
        <p:spPr bwMode="auto">
          <a:xfrm>
            <a:off x="5943600" y="41910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299021" name="Text Box 13"/>
          <p:cNvSpPr txBox="1">
            <a:spLocks noChangeArrowheads="1"/>
          </p:cNvSpPr>
          <p:nvPr/>
        </p:nvSpPr>
        <p:spPr bwMode="auto">
          <a:xfrm>
            <a:off x="4343400" y="2743200"/>
            <a:ext cx="942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5 см</a:t>
            </a:r>
          </a:p>
        </p:txBody>
      </p:sp>
      <p:sp>
        <p:nvSpPr>
          <p:cNvPr id="299022" name="Text Box 14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9023" name="Text Box 15"/>
          <p:cNvSpPr txBox="1">
            <a:spLocks noChangeArrowheads="1"/>
          </p:cNvSpPr>
          <p:nvPr/>
        </p:nvSpPr>
        <p:spPr bwMode="auto">
          <a:xfrm>
            <a:off x="1346200" y="3937000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/>
              <a:t>60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sp>
        <p:nvSpPr>
          <p:cNvPr id="299026" name="Text Box 18"/>
          <p:cNvSpPr txBox="1">
            <a:spLocks noChangeArrowheads="1"/>
          </p:cNvSpPr>
          <p:nvPr/>
        </p:nvSpPr>
        <p:spPr bwMode="auto">
          <a:xfrm>
            <a:off x="3124200" y="4191000"/>
            <a:ext cx="942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8 см</a:t>
            </a:r>
          </a:p>
        </p:txBody>
      </p:sp>
      <p:sp>
        <p:nvSpPr>
          <p:cNvPr id="299027" name="Text Box 19"/>
          <p:cNvSpPr txBox="1">
            <a:spLocks noChangeArrowheads="1"/>
          </p:cNvSpPr>
          <p:nvPr/>
        </p:nvSpPr>
        <p:spPr bwMode="auto">
          <a:xfrm>
            <a:off x="5257800" y="3886200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/>
              <a:t>30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sp>
        <p:nvSpPr>
          <p:cNvPr id="299028" name="Text Box 20"/>
          <p:cNvSpPr txBox="1">
            <a:spLocks noChangeArrowheads="1"/>
          </p:cNvSpPr>
          <p:nvPr/>
        </p:nvSpPr>
        <p:spPr bwMode="auto">
          <a:xfrm>
            <a:off x="1266825" y="2681288"/>
            <a:ext cx="942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4 см</a:t>
            </a:r>
          </a:p>
        </p:txBody>
      </p:sp>
      <p:sp>
        <p:nvSpPr>
          <p:cNvPr id="299029" name="Text Box 21"/>
          <p:cNvSpPr txBox="1">
            <a:spLocks noChangeArrowheads="1"/>
          </p:cNvSpPr>
          <p:nvPr/>
        </p:nvSpPr>
        <p:spPr bwMode="auto">
          <a:xfrm>
            <a:off x="5715000" y="4876800"/>
            <a:ext cx="2497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</a:t>
            </a:r>
            <a:r>
              <a:rPr lang="ru-RU" altLang="ru-RU" sz="2400"/>
              <a:t>АВ</a:t>
            </a:r>
            <a:r>
              <a:rPr lang="en-US" altLang="ru-RU" sz="2400"/>
              <a:t> * BD </a:t>
            </a:r>
            <a:endParaRPr lang="ru-RU" altLang="ru-RU" sz="2400"/>
          </a:p>
        </p:txBody>
      </p:sp>
      <p:sp>
        <p:nvSpPr>
          <p:cNvPr id="299030" name="Text Box 22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9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29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27" grpId="0"/>
      <p:bldP spid="299028" grpId="0"/>
      <p:bldP spid="2990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Text Box 2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1059" name="Text Box 3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301060" name="Freeform 4"/>
          <p:cNvSpPr>
            <a:spLocks/>
          </p:cNvSpPr>
          <p:nvPr/>
        </p:nvSpPr>
        <p:spPr bwMode="auto">
          <a:xfrm>
            <a:off x="228600" y="1816100"/>
            <a:ext cx="8699500" cy="2832100"/>
          </a:xfrm>
          <a:custGeom>
            <a:avLst/>
            <a:gdLst>
              <a:gd name="T0" fmla="*/ 0 w 5480"/>
              <a:gd name="T1" fmla="*/ 1784 h 1784"/>
              <a:gd name="T2" fmla="*/ 2168 w 5480"/>
              <a:gd name="T3" fmla="*/ 32 h 1784"/>
              <a:gd name="T4" fmla="*/ 5480 w 5480"/>
              <a:gd name="T5" fmla="*/ 0 h 1784"/>
              <a:gd name="T6" fmla="*/ 3506 w 5480"/>
              <a:gd name="T7" fmla="*/ 1784 h 1784"/>
              <a:gd name="T8" fmla="*/ 0 w 5480"/>
              <a:gd name="T9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80" h="1784">
                <a:moveTo>
                  <a:pt x="0" y="1784"/>
                </a:moveTo>
                <a:lnTo>
                  <a:pt x="2168" y="32"/>
                </a:lnTo>
                <a:lnTo>
                  <a:pt x="5480" y="0"/>
                </a:lnTo>
                <a:lnTo>
                  <a:pt x="3506" y="1784"/>
                </a:lnTo>
                <a:lnTo>
                  <a:pt x="0" y="1784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152400" y="4648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301062" name="Text Box 6"/>
          <p:cNvSpPr txBox="1">
            <a:spLocks noChangeArrowheads="1"/>
          </p:cNvSpPr>
          <p:nvPr/>
        </p:nvSpPr>
        <p:spPr bwMode="auto">
          <a:xfrm>
            <a:off x="3048000" y="13716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301063" name="Text Box 7"/>
          <p:cNvSpPr txBox="1">
            <a:spLocks noChangeArrowheads="1"/>
          </p:cNvSpPr>
          <p:nvPr/>
        </p:nvSpPr>
        <p:spPr bwMode="auto">
          <a:xfrm>
            <a:off x="8474075" y="1295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301064" name="Text Box 8"/>
          <p:cNvSpPr txBox="1">
            <a:spLocks noChangeArrowheads="1"/>
          </p:cNvSpPr>
          <p:nvPr/>
        </p:nvSpPr>
        <p:spPr bwMode="auto">
          <a:xfrm>
            <a:off x="5578475" y="46624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301065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6</a:t>
            </a:r>
          </a:p>
        </p:txBody>
      </p:sp>
      <p:grpSp>
        <p:nvGrpSpPr>
          <p:cNvPr id="301066" name="Group 10"/>
          <p:cNvGrpSpPr>
            <a:grpSpLocks/>
          </p:cNvGrpSpPr>
          <p:nvPr/>
        </p:nvGrpSpPr>
        <p:grpSpPr bwMode="auto">
          <a:xfrm>
            <a:off x="3429000" y="1905000"/>
            <a:ext cx="441325" cy="3138488"/>
            <a:chOff x="2160" y="1488"/>
            <a:chExt cx="278" cy="1728"/>
          </a:xfrm>
        </p:grpSpPr>
        <p:grpSp>
          <p:nvGrpSpPr>
            <p:cNvPr id="301067" name="Group 11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301068" name="Line 12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1069" name="Freeform 13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01070" name="Text Box 14"/>
            <p:cNvSpPr txBox="1">
              <a:spLocks noChangeArrowheads="1"/>
            </p:cNvSpPr>
            <p:nvPr/>
          </p:nvSpPr>
          <p:spPr bwMode="auto">
            <a:xfrm>
              <a:off x="2160" y="2930"/>
              <a:ext cx="278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sp>
        <p:nvSpPr>
          <p:cNvPr id="301071" name="Text Box 15"/>
          <p:cNvSpPr txBox="1">
            <a:spLocks noChangeArrowheads="1"/>
          </p:cNvSpPr>
          <p:nvPr/>
        </p:nvSpPr>
        <p:spPr bwMode="auto">
          <a:xfrm>
            <a:off x="392113" y="4343400"/>
            <a:ext cx="522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30</a:t>
            </a:r>
            <a:r>
              <a:rPr lang="ru-RU" altLang="ru-RU" b="1" baseline="30000"/>
              <a:t>0</a:t>
            </a:r>
            <a:endParaRPr lang="ru-RU" altLang="ru-RU" b="1"/>
          </a:p>
        </p:txBody>
      </p:sp>
      <p:sp>
        <p:nvSpPr>
          <p:cNvPr id="301072" name="Text Box 16"/>
          <p:cNvSpPr txBox="1">
            <a:spLocks noChangeArrowheads="1"/>
          </p:cNvSpPr>
          <p:nvPr/>
        </p:nvSpPr>
        <p:spPr bwMode="auto">
          <a:xfrm>
            <a:off x="2286000" y="5257800"/>
            <a:ext cx="581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10</a:t>
            </a:r>
            <a:endParaRPr lang="ru-RU" altLang="ru-RU" sz="2800" b="1"/>
          </a:p>
        </p:txBody>
      </p:sp>
      <p:sp>
        <p:nvSpPr>
          <p:cNvPr id="301074" name="Freeform 18"/>
          <p:cNvSpPr>
            <a:spLocks/>
          </p:cNvSpPr>
          <p:nvPr/>
        </p:nvSpPr>
        <p:spPr bwMode="auto">
          <a:xfrm>
            <a:off x="304800" y="4648200"/>
            <a:ext cx="5486400" cy="609600"/>
          </a:xfrm>
          <a:custGeom>
            <a:avLst/>
            <a:gdLst>
              <a:gd name="T0" fmla="*/ 0 w 3456"/>
              <a:gd name="T1" fmla="*/ 0 h 384"/>
              <a:gd name="T2" fmla="*/ 1632 w 3456"/>
              <a:gd name="T3" fmla="*/ 384 h 384"/>
              <a:gd name="T4" fmla="*/ 3456 w 3456"/>
              <a:gd name="T5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56" h="384">
                <a:moveTo>
                  <a:pt x="0" y="0"/>
                </a:moveTo>
                <a:cubicBezTo>
                  <a:pt x="528" y="192"/>
                  <a:pt x="1056" y="384"/>
                  <a:pt x="1632" y="384"/>
                </a:cubicBezTo>
                <a:cubicBezTo>
                  <a:pt x="2208" y="384"/>
                  <a:pt x="2832" y="192"/>
                  <a:pt x="3456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1075" name="Text Box 19"/>
          <p:cNvSpPr txBox="1">
            <a:spLocks noChangeArrowheads="1"/>
          </p:cNvSpPr>
          <p:nvPr/>
        </p:nvSpPr>
        <p:spPr bwMode="auto">
          <a:xfrm>
            <a:off x="3579813" y="3124200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3</a:t>
            </a:r>
          </a:p>
        </p:txBody>
      </p:sp>
      <p:grpSp>
        <p:nvGrpSpPr>
          <p:cNvPr id="301083" name="Group 27"/>
          <p:cNvGrpSpPr>
            <a:grpSpLocks/>
          </p:cNvGrpSpPr>
          <p:nvPr/>
        </p:nvGrpSpPr>
        <p:grpSpPr bwMode="auto">
          <a:xfrm>
            <a:off x="2755900" y="1828800"/>
            <a:ext cx="3035300" cy="2806700"/>
            <a:chOff x="2064" y="1152"/>
            <a:chExt cx="1912" cy="1768"/>
          </a:xfrm>
        </p:grpSpPr>
        <p:grpSp>
          <p:nvGrpSpPr>
            <p:cNvPr id="301082" name="Group 26"/>
            <p:cNvGrpSpPr>
              <a:grpSpLocks/>
            </p:cNvGrpSpPr>
            <p:nvPr/>
          </p:nvGrpSpPr>
          <p:grpSpPr bwMode="auto">
            <a:xfrm>
              <a:off x="2262" y="1398"/>
              <a:ext cx="1714" cy="1522"/>
              <a:chOff x="2262" y="1398"/>
              <a:chExt cx="1714" cy="1522"/>
            </a:xfrm>
          </p:grpSpPr>
          <p:sp>
            <p:nvSpPr>
              <p:cNvPr id="301079" name="Freeform 23"/>
              <p:cNvSpPr>
                <a:spLocks/>
              </p:cNvSpPr>
              <p:nvPr/>
            </p:nvSpPr>
            <p:spPr bwMode="auto">
              <a:xfrm>
                <a:off x="2364" y="1398"/>
                <a:ext cx="1612" cy="1522"/>
              </a:xfrm>
              <a:custGeom>
                <a:avLst/>
                <a:gdLst>
                  <a:gd name="T0" fmla="*/ 1612 w 1612"/>
                  <a:gd name="T1" fmla="*/ 1522 h 1522"/>
                  <a:gd name="T2" fmla="*/ 0 w 1612"/>
                  <a:gd name="T3" fmla="*/ 0 h 1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12" h="1522">
                    <a:moveTo>
                      <a:pt x="1612" y="1522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1080" name="Freeform 24"/>
              <p:cNvSpPr>
                <a:spLocks/>
              </p:cNvSpPr>
              <p:nvPr/>
            </p:nvSpPr>
            <p:spPr bwMode="auto">
              <a:xfrm>
                <a:off x="2262" y="1494"/>
                <a:ext cx="234" cy="132"/>
              </a:xfrm>
              <a:custGeom>
                <a:avLst/>
                <a:gdLst>
                  <a:gd name="T0" fmla="*/ 0 w 234"/>
                  <a:gd name="T1" fmla="*/ 0 h 132"/>
                  <a:gd name="T2" fmla="*/ 126 w 234"/>
                  <a:gd name="T3" fmla="*/ 132 h 132"/>
                  <a:gd name="T4" fmla="*/ 234 w 234"/>
                  <a:gd name="T5" fmla="*/ 3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" h="132">
                    <a:moveTo>
                      <a:pt x="0" y="0"/>
                    </a:moveTo>
                    <a:lnTo>
                      <a:pt x="126" y="132"/>
                    </a:lnTo>
                    <a:lnTo>
                      <a:pt x="234" y="3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01081" name="Text Box 25"/>
            <p:cNvSpPr txBox="1">
              <a:spLocks noChangeArrowheads="1"/>
            </p:cNvSpPr>
            <p:nvPr/>
          </p:nvSpPr>
          <p:spPr bwMode="auto">
            <a:xfrm>
              <a:off x="2064" y="1152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N</a:t>
              </a:r>
              <a:endParaRPr lang="ru-RU" altLang="ru-RU" sz="2800" b="1"/>
            </a:p>
          </p:txBody>
        </p:sp>
      </p:grpSp>
      <p:sp>
        <p:nvSpPr>
          <p:cNvPr id="301084" name="Text Box 28"/>
          <p:cNvSpPr txBox="1">
            <a:spLocks noChangeArrowheads="1"/>
          </p:cNvSpPr>
          <p:nvPr/>
        </p:nvSpPr>
        <p:spPr bwMode="auto">
          <a:xfrm>
            <a:off x="3962400" y="1219200"/>
            <a:ext cx="1300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lang="ru-RU" altLang="ru-RU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способ</a:t>
            </a:r>
          </a:p>
        </p:txBody>
      </p:sp>
      <p:sp>
        <p:nvSpPr>
          <p:cNvPr id="301085" name="Text Box 29"/>
          <p:cNvSpPr txBox="1">
            <a:spLocks noChangeArrowheads="1"/>
          </p:cNvSpPr>
          <p:nvPr/>
        </p:nvSpPr>
        <p:spPr bwMode="auto">
          <a:xfrm>
            <a:off x="4341813" y="2971800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5</a:t>
            </a:r>
            <a:endParaRPr lang="ru-RU" altLang="ru-RU" sz="2800" b="1"/>
          </a:p>
        </p:txBody>
      </p:sp>
      <p:sp>
        <p:nvSpPr>
          <p:cNvPr id="301086" name="Text Box 30"/>
          <p:cNvSpPr txBox="1">
            <a:spLocks noChangeArrowheads="1"/>
          </p:cNvSpPr>
          <p:nvPr/>
        </p:nvSpPr>
        <p:spPr bwMode="auto">
          <a:xfrm>
            <a:off x="5257800" y="55626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</a:t>
            </a:r>
            <a:r>
              <a:rPr lang="ru-RU" altLang="ru-RU" sz="2400"/>
              <a:t>А</a:t>
            </a:r>
            <a:r>
              <a:rPr lang="en-US" altLang="ru-RU" sz="2400"/>
              <a:t>D * BH </a:t>
            </a:r>
            <a:endParaRPr lang="ru-RU" altLang="ru-RU" sz="2400"/>
          </a:p>
        </p:txBody>
      </p:sp>
      <p:sp>
        <p:nvSpPr>
          <p:cNvPr id="301087" name="Text Box 31"/>
          <p:cNvSpPr txBox="1">
            <a:spLocks noChangeArrowheads="1"/>
          </p:cNvSpPr>
          <p:nvPr/>
        </p:nvSpPr>
        <p:spPr bwMode="auto">
          <a:xfrm>
            <a:off x="5638800" y="11430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</a:t>
            </a:r>
            <a:r>
              <a:rPr lang="ru-RU" altLang="ru-RU" sz="2400"/>
              <a:t>А</a:t>
            </a:r>
            <a:r>
              <a:rPr lang="en-US" altLang="ru-RU" sz="2400"/>
              <a:t>B * DN </a:t>
            </a:r>
            <a:endParaRPr lang="ru-RU" altLang="ru-RU" sz="2400"/>
          </a:p>
        </p:txBody>
      </p:sp>
      <p:sp>
        <p:nvSpPr>
          <p:cNvPr id="301088" name="Text Box 32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1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1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1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1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01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01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01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1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1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0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0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1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1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1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1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1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1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30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75" grpId="0"/>
      <p:bldP spid="301075" grpId="1"/>
      <p:bldP spid="301084" grpId="0"/>
      <p:bldP spid="301085" grpId="0"/>
      <p:bldP spid="301086" grpId="0"/>
      <p:bldP spid="3010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7" name="Text Box 3"/>
          <p:cNvSpPr txBox="1">
            <a:spLocks noChangeArrowheads="1"/>
          </p:cNvSpPr>
          <p:nvPr/>
        </p:nvSpPr>
        <p:spPr bwMode="auto">
          <a:xfrm>
            <a:off x="76200" y="762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Блиц-опрос</a:t>
            </a:r>
          </a:p>
        </p:txBody>
      </p:sp>
      <p:sp>
        <p:nvSpPr>
          <p:cNvPr id="303108" name="AutoShape 4"/>
          <p:cNvSpPr>
            <a:spLocks noChangeArrowheads="1"/>
          </p:cNvSpPr>
          <p:nvPr/>
        </p:nvSpPr>
        <p:spPr bwMode="auto">
          <a:xfrm>
            <a:off x="1206500" y="2376488"/>
            <a:ext cx="5257800" cy="2362200"/>
          </a:xfrm>
          <a:prstGeom prst="parallelogram">
            <a:avLst>
              <a:gd name="adj" fmla="val 67362"/>
            </a:avLst>
          </a:pr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3109" name="Text Box 5"/>
          <p:cNvSpPr txBox="1">
            <a:spLocks noChangeArrowheads="1"/>
          </p:cNvSpPr>
          <p:nvPr/>
        </p:nvSpPr>
        <p:spPr bwMode="auto">
          <a:xfrm>
            <a:off x="825500" y="4586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303110" name="Text Box 6"/>
          <p:cNvSpPr txBox="1">
            <a:spLocks noChangeArrowheads="1"/>
          </p:cNvSpPr>
          <p:nvPr/>
        </p:nvSpPr>
        <p:spPr bwMode="auto">
          <a:xfrm>
            <a:off x="23495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303111" name="Text Box 7"/>
          <p:cNvSpPr txBox="1">
            <a:spLocks noChangeArrowheads="1"/>
          </p:cNvSpPr>
          <p:nvPr/>
        </p:nvSpPr>
        <p:spPr bwMode="auto">
          <a:xfrm>
            <a:off x="63119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grpSp>
        <p:nvGrpSpPr>
          <p:cNvPr id="303112" name="Group 8"/>
          <p:cNvGrpSpPr>
            <a:grpSpLocks/>
          </p:cNvGrpSpPr>
          <p:nvPr/>
        </p:nvGrpSpPr>
        <p:grpSpPr bwMode="auto">
          <a:xfrm>
            <a:off x="2590800" y="2362200"/>
            <a:ext cx="441325" cy="2805113"/>
            <a:chOff x="2160" y="1488"/>
            <a:chExt cx="278" cy="1767"/>
          </a:xfrm>
        </p:grpSpPr>
        <p:grpSp>
          <p:nvGrpSpPr>
            <p:cNvPr id="303113" name="Group 9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303114" name="Line 10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3115" name="Freeform 11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03116" name="Text Box 12"/>
            <p:cNvSpPr txBox="1">
              <a:spLocks noChangeArrowheads="1"/>
            </p:cNvSpPr>
            <p:nvPr/>
          </p:nvSpPr>
          <p:spPr bwMode="auto">
            <a:xfrm>
              <a:off x="2160" y="2928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K</a:t>
              </a:r>
              <a:endParaRPr lang="ru-RU" altLang="ru-RU" sz="2800" b="1"/>
            </a:p>
          </p:txBody>
        </p:sp>
      </p:grpSp>
      <p:grpSp>
        <p:nvGrpSpPr>
          <p:cNvPr id="303117" name="Group 13"/>
          <p:cNvGrpSpPr>
            <a:grpSpLocks/>
          </p:cNvGrpSpPr>
          <p:nvPr/>
        </p:nvGrpSpPr>
        <p:grpSpPr bwMode="auto">
          <a:xfrm>
            <a:off x="2806700" y="2376488"/>
            <a:ext cx="2978150" cy="2043112"/>
            <a:chOff x="2304" y="1488"/>
            <a:chExt cx="1876" cy="1287"/>
          </a:xfrm>
        </p:grpSpPr>
        <p:sp>
          <p:nvSpPr>
            <p:cNvPr id="303118" name="Freeform 14"/>
            <p:cNvSpPr>
              <a:spLocks/>
            </p:cNvSpPr>
            <p:nvPr/>
          </p:nvSpPr>
          <p:spPr bwMode="auto">
            <a:xfrm>
              <a:off x="2304" y="1488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3119" name="Freeform 15"/>
            <p:cNvSpPr>
              <a:spLocks/>
            </p:cNvSpPr>
            <p:nvPr/>
          </p:nvSpPr>
          <p:spPr bwMode="auto">
            <a:xfrm>
              <a:off x="3765" y="2323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3120" name="Text Box 16"/>
            <p:cNvSpPr txBox="1">
              <a:spLocks noChangeArrowheads="1"/>
            </p:cNvSpPr>
            <p:nvPr/>
          </p:nvSpPr>
          <p:spPr bwMode="auto">
            <a:xfrm>
              <a:off x="3840" y="2448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 </a:t>
              </a:r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sp>
        <p:nvSpPr>
          <p:cNvPr id="303121" name="Text Box 17"/>
          <p:cNvSpPr txBox="1">
            <a:spLocks noChangeArrowheads="1"/>
          </p:cNvSpPr>
          <p:nvPr/>
        </p:nvSpPr>
        <p:spPr bwMode="auto">
          <a:xfrm>
            <a:off x="4038600" y="28194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7</a:t>
            </a:r>
          </a:p>
        </p:txBody>
      </p:sp>
      <p:sp>
        <p:nvSpPr>
          <p:cNvPr id="303124" name="Text Box 20"/>
          <p:cNvSpPr txBox="1">
            <a:spLocks noChangeArrowheads="1"/>
          </p:cNvSpPr>
          <p:nvPr/>
        </p:nvSpPr>
        <p:spPr bwMode="auto">
          <a:xfrm>
            <a:off x="6172200" y="1295400"/>
            <a:ext cx="2532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CD * BH </a:t>
            </a:r>
            <a:endParaRPr lang="ru-RU" altLang="ru-RU" sz="2400"/>
          </a:p>
        </p:txBody>
      </p:sp>
      <p:sp>
        <p:nvSpPr>
          <p:cNvPr id="303125" name="Text Box 21"/>
          <p:cNvSpPr txBox="1">
            <a:spLocks noChangeArrowheads="1"/>
          </p:cNvSpPr>
          <p:nvPr/>
        </p:nvSpPr>
        <p:spPr bwMode="auto">
          <a:xfrm>
            <a:off x="4876800" y="48006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303129" name="Text Box 25"/>
          <p:cNvSpPr txBox="1">
            <a:spLocks noChangeArrowheads="1"/>
          </p:cNvSpPr>
          <p:nvPr/>
        </p:nvSpPr>
        <p:spPr bwMode="auto">
          <a:xfrm>
            <a:off x="2819400" y="152400"/>
            <a:ext cx="441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BCD - </a:t>
            </a:r>
            <a:r>
              <a:rPr lang="ru-RU" altLang="ru-RU" sz="2400"/>
              <a:t>параллелограмм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3130" name="Text Box 26"/>
          <p:cNvSpPr txBox="1">
            <a:spLocks noChangeArrowheads="1"/>
          </p:cNvSpPr>
          <p:nvPr/>
        </p:nvSpPr>
        <p:spPr bwMode="auto">
          <a:xfrm>
            <a:off x="152400" y="685800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3131" name="Text Box 27"/>
          <p:cNvSpPr txBox="1">
            <a:spLocks noChangeArrowheads="1"/>
          </p:cNvSpPr>
          <p:nvPr/>
        </p:nvSpPr>
        <p:spPr bwMode="auto">
          <a:xfrm>
            <a:off x="1295400" y="4394200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/>
              <a:t>60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sp>
        <p:nvSpPr>
          <p:cNvPr id="303132" name="Text Box 28"/>
          <p:cNvSpPr txBox="1">
            <a:spLocks noChangeArrowheads="1"/>
          </p:cNvSpPr>
          <p:nvPr/>
        </p:nvSpPr>
        <p:spPr bwMode="auto">
          <a:xfrm>
            <a:off x="1752600" y="46482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4</a:t>
            </a:r>
            <a:endParaRPr lang="ru-RU" altLang="ru-RU" sz="2800" b="1"/>
          </a:p>
        </p:txBody>
      </p:sp>
      <p:sp>
        <p:nvSpPr>
          <p:cNvPr id="303133" name="Text Box 29"/>
          <p:cNvSpPr txBox="1">
            <a:spLocks noChangeArrowheads="1"/>
          </p:cNvSpPr>
          <p:nvPr/>
        </p:nvSpPr>
        <p:spPr bwMode="auto">
          <a:xfrm>
            <a:off x="2362200" y="2895600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1"/>
              <a:t>3</a:t>
            </a:r>
            <a:r>
              <a:rPr lang="ru-RU" altLang="ru-RU" sz="2000" b="1"/>
              <a:t>0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sp>
        <p:nvSpPr>
          <p:cNvPr id="303134" name="Text Box 30"/>
          <p:cNvSpPr txBox="1">
            <a:spLocks noChangeArrowheads="1"/>
          </p:cNvSpPr>
          <p:nvPr/>
        </p:nvSpPr>
        <p:spPr bwMode="auto">
          <a:xfrm>
            <a:off x="1981200" y="44958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8</a:t>
            </a:r>
            <a:endParaRPr lang="ru-RU" altLang="ru-RU" sz="2800" b="1"/>
          </a:p>
        </p:txBody>
      </p:sp>
      <p:sp>
        <p:nvSpPr>
          <p:cNvPr id="303135" name="Text Box 31"/>
          <p:cNvSpPr txBox="1">
            <a:spLocks noChangeArrowheads="1"/>
          </p:cNvSpPr>
          <p:nvPr/>
        </p:nvSpPr>
        <p:spPr bwMode="auto">
          <a:xfrm>
            <a:off x="1600200" y="30480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8</a:t>
            </a:r>
            <a:endParaRPr lang="ru-RU" altLang="ru-RU" sz="2800" b="1"/>
          </a:p>
        </p:txBody>
      </p:sp>
      <p:sp>
        <p:nvSpPr>
          <p:cNvPr id="303136" name="Freeform 32"/>
          <p:cNvSpPr>
            <a:spLocks/>
          </p:cNvSpPr>
          <p:nvPr/>
        </p:nvSpPr>
        <p:spPr bwMode="auto">
          <a:xfrm>
            <a:off x="4953000" y="2362200"/>
            <a:ext cx="1524000" cy="2362200"/>
          </a:xfrm>
          <a:custGeom>
            <a:avLst/>
            <a:gdLst>
              <a:gd name="T0" fmla="*/ 960 w 960"/>
              <a:gd name="T1" fmla="*/ 0 h 1488"/>
              <a:gd name="T2" fmla="*/ 624 w 960"/>
              <a:gd name="T3" fmla="*/ 816 h 1488"/>
              <a:gd name="T4" fmla="*/ 0 w 960"/>
              <a:gd name="T5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0" h="1488">
                <a:moveTo>
                  <a:pt x="960" y="0"/>
                </a:moveTo>
                <a:cubicBezTo>
                  <a:pt x="872" y="284"/>
                  <a:pt x="784" y="568"/>
                  <a:pt x="624" y="816"/>
                </a:cubicBezTo>
                <a:cubicBezTo>
                  <a:pt x="464" y="1064"/>
                  <a:pt x="232" y="1276"/>
                  <a:pt x="0" y="1488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166 -0.21111 " pathEditMode="relative" ptsTypes="AA">
                                      <p:cBhvr>
                                        <p:cTn id="28" dur="2000" fill="hold"/>
                                        <p:tgtEl>
                                          <p:spTgt spid="303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47084 0.0733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03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42" y="365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0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3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3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30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24" grpId="0"/>
      <p:bldP spid="303133" grpId="0"/>
      <p:bldP spid="303134" grpId="0"/>
      <p:bldP spid="303134" grpId="1"/>
      <p:bldP spid="303135" grpId="0"/>
      <p:bldP spid="30313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6" name="Text Box 4"/>
          <p:cNvSpPr txBox="1">
            <a:spLocks noChangeArrowheads="1"/>
          </p:cNvSpPr>
          <p:nvPr/>
        </p:nvSpPr>
        <p:spPr bwMode="auto">
          <a:xfrm>
            <a:off x="76200" y="152400"/>
            <a:ext cx="8991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В параллелограмме АВС</a:t>
            </a:r>
            <a:r>
              <a:rPr lang="en-US" altLang="ru-RU" sz="2400"/>
              <a:t>D</a:t>
            </a:r>
            <a:r>
              <a:rPr lang="ru-RU" altLang="ru-RU" sz="2400"/>
              <a:t> угол В тупой. На продолжении стороны А</a:t>
            </a:r>
            <a:r>
              <a:rPr lang="en-US" altLang="ru-RU" sz="2400"/>
              <a:t>D </a:t>
            </a:r>
            <a:r>
              <a:rPr lang="ru-RU" altLang="ru-RU" sz="2400"/>
              <a:t>за вершину </a:t>
            </a:r>
            <a:r>
              <a:rPr lang="en-US" altLang="ru-RU" sz="2400"/>
              <a:t>D </a:t>
            </a:r>
            <a:r>
              <a:rPr lang="ru-RU" altLang="ru-RU" sz="2400"/>
              <a:t>отмечена точка Е так, что  </a:t>
            </a:r>
            <a:endParaRPr lang="en-US" altLang="ru-RU" sz="2400"/>
          </a:p>
          <a:p>
            <a:r>
              <a:rPr lang="ru-RU" altLang="ru-RU" sz="2400"/>
              <a:t> </a:t>
            </a:r>
            <a:r>
              <a:rPr lang="en-US" altLang="ru-RU" sz="2400"/>
              <a:t> </a:t>
            </a:r>
            <a:r>
              <a:rPr lang="ru-RU" altLang="ru-RU" sz="2400"/>
              <a:t>ЕС</a:t>
            </a:r>
            <a:r>
              <a:rPr lang="en-US" altLang="ru-RU" sz="2400"/>
              <a:t>D =</a:t>
            </a:r>
            <a:r>
              <a:rPr lang="ru-RU" altLang="ru-RU" sz="2400"/>
              <a:t> </a:t>
            </a:r>
            <a:r>
              <a:rPr lang="en-US" altLang="ru-RU" sz="2400"/>
              <a:t>60</a:t>
            </a:r>
            <a:r>
              <a:rPr lang="en-US" altLang="ru-RU" sz="2400" baseline="30000"/>
              <a:t>0</a:t>
            </a:r>
            <a:r>
              <a:rPr lang="ru-RU" altLang="ru-RU" sz="2400"/>
              <a:t>, </a:t>
            </a:r>
            <a:r>
              <a:rPr lang="en-US" altLang="ru-RU" sz="2400"/>
              <a:t>   </a:t>
            </a:r>
            <a:r>
              <a:rPr lang="ru-RU" altLang="ru-RU" sz="2400"/>
              <a:t>  СЕ</a:t>
            </a:r>
            <a:r>
              <a:rPr lang="en-US" altLang="ru-RU" sz="2400"/>
              <a:t>D</a:t>
            </a:r>
            <a:r>
              <a:rPr lang="ru-RU" altLang="ru-RU" sz="2400"/>
              <a:t> = 90</a:t>
            </a:r>
            <a:r>
              <a:rPr lang="ru-RU" altLang="ru-RU" sz="2400" baseline="30000"/>
              <a:t>0</a:t>
            </a:r>
            <a:r>
              <a:rPr lang="ru-RU" altLang="ru-RU" sz="2400"/>
              <a:t>,   АВ = 4 см,   А</a:t>
            </a:r>
            <a:r>
              <a:rPr lang="en-US" altLang="ru-RU" sz="2400"/>
              <a:t>D</a:t>
            </a:r>
            <a:r>
              <a:rPr lang="ru-RU" altLang="ru-RU" sz="2400"/>
              <a:t> = 10 см. Найдите площадь параллелограмма.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05158" name="Object 6"/>
          <p:cNvGraphicFramePr>
            <a:graphicFrameLocks noChangeAspect="1"/>
          </p:cNvGraphicFramePr>
          <p:nvPr/>
        </p:nvGraphicFramePr>
        <p:xfrm>
          <a:off x="0" y="931863"/>
          <a:ext cx="38100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90" name="Формула" r:id="rId4" imgW="164880" imgH="152280" progId="Equation.3">
                  <p:embed/>
                </p:oleObj>
              </mc:Choice>
              <mc:Fallback>
                <p:oleObj name="Формула" r:id="rId4" imgW="164880" imgH="1522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31863"/>
                        <a:ext cx="381000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lg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59" name="Object 7"/>
          <p:cNvGraphicFramePr>
            <a:graphicFrameLocks noChangeAspect="1"/>
          </p:cNvGraphicFramePr>
          <p:nvPr/>
        </p:nvGraphicFramePr>
        <p:xfrm>
          <a:off x="2057400" y="914400"/>
          <a:ext cx="38100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91" name="Формула" r:id="rId6" imgW="164880" imgH="152280" progId="Equation.3">
                  <p:embed/>
                </p:oleObj>
              </mc:Choice>
              <mc:Fallback>
                <p:oleObj name="Формула" r:id="rId6" imgW="164880" imgH="1522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914400"/>
                        <a:ext cx="381000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lg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60" name="Freeform 8"/>
          <p:cNvSpPr>
            <a:spLocks/>
          </p:cNvSpPr>
          <p:nvPr/>
        </p:nvSpPr>
        <p:spPr bwMode="auto">
          <a:xfrm>
            <a:off x="241300" y="2743200"/>
            <a:ext cx="7226300" cy="2006600"/>
          </a:xfrm>
          <a:custGeom>
            <a:avLst/>
            <a:gdLst>
              <a:gd name="T0" fmla="*/ 0 w 4552"/>
              <a:gd name="T1" fmla="*/ 1264 h 1264"/>
              <a:gd name="T2" fmla="*/ 1808 w 4552"/>
              <a:gd name="T3" fmla="*/ 0 h 1264"/>
              <a:gd name="T4" fmla="*/ 4552 w 4552"/>
              <a:gd name="T5" fmla="*/ 0 h 1264"/>
              <a:gd name="T6" fmla="*/ 2656 w 4552"/>
              <a:gd name="T7" fmla="*/ 1264 h 1264"/>
              <a:gd name="T8" fmla="*/ 0 w 4552"/>
              <a:gd name="T9" fmla="*/ 1264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52" h="1264">
                <a:moveTo>
                  <a:pt x="0" y="1264"/>
                </a:moveTo>
                <a:lnTo>
                  <a:pt x="1808" y="0"/>
                </a:lnTo>
                <a:lnTo>
                  <a:pt x="4552" y="0"/>
                </a:lnTo>
                <a:lnTo>
                  <a:pt x="2656" y="1264"/>
                </a:lnTo>
                <a:lnTo>
                  <a:pt x="0" y="1264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5161" name="Text Box 9"/>
          <p:cNvSpPr txBox="1">
            <a:spLocks noChangeArrowheads="1"/>
          </p:cNvSpPr>
          <p:nvPr/>
        </p:nvSpPr>
        <p:spPr bwMode="auto">
          <a:xfrm>
            <a:off x="76200" y="48006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305162" name="Text Box 10"/>
          <p:cNvSpPr txBox="1">
            <a:spLocks noChangeArrowheads="1"/>
          </p:cNvSpPr>
          <p:nvPr/>
        </p:nvSpPr>
        <p:spPr bwMode="auto">
          <a:xfrm>
            <a:off x="2819400" y="22098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305163" name="Text Box 11"/>
          <p:cNvSpPr txBox="1">
            <a:spLocks noChangeArrowheads="1"/>
          </p:cNvSpPr>
          <p:nvPr/>
        </p:nvSpPr>
        <p:spPr bwMode="auto">
          <a:xfrm>
            <a:off x="7467600" y="22098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305164" name="Text Box 12"/>
          <p:cNvSpPr txBox="1">
            <a:spLocks noChangeArrowheads="1"/>
          </p:cNvSpPr>
          <p:nvPr/>
        </p:nvSpPr>
        <p:spPr bwMode="auto">
          <a:xfrm>
            <a:off x="4267200" y="4724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305165" name="Freeform 13"/>
          <p:cNvSpPr>
            <a:spLocks/>
          </p:cNvSpPr>
          <p:nvPr/>
        </p:nvSpPr>
        <p:spPr bwMode="auto">
          <a:xfrm>
            <a:off x="4279900" y="4699000"/>
            <a:ext cx="3860800" cy="50800"/>
          </a:xfrm>
          <a:custGeom>
            <a:avLst/>
            <a:gdLst>
              <a:gd name="T0" fmla="*/ 0 w 2432"/>
              <a:gd name="T1" fmla="*/ 32 h 32"/>
              <a:gd name="T2" fmla="*/ 2432 w 2432"/>
              <a:gd name="T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432" h="32">
                <a:moveTo>
                  <a:pt x="0" y="32"/>
                </a:moveTo>
                <a:lnTo>
                  <a:pt x="2432" y="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05167" name="Group 15"/>
          <p:cNvGrpSpPr>
            <a:grpSpLocks/>
          </p:cNvGrpSpPr>
          <p:nvPr/>
        </p:nvGrpSpPr>
        <p:grpSpPr bwMode="auto">
          <a:xfrm>
            <a:off x="7254875" y="2743200"/>
            <a:ext cx="228600" cy="1936750"/>
            <a:chOff x="1248" y="1440"/>
            <a:chExt cx="144" cy="1488"/>
          </a:xfrm>
        </p:grpSpPr>
        <p:sp>
          <p:nvSpPr>
            <p:cNvPr id="305168" name="Line 16"/>
            <p:cNvSpPr>
              <a:spLocks noChangeShapeType="1"/>
            </p:cNvSpPr>
            <p:nvPr/>
          </p:nvSpPr>
          <p:spPr bwMode="auto">
            <a:xfrm>
              <a:off x="1392" y="1440"/>
              <a:ext cx="0" cy="14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5169" name="Freeform 17"/>
            <p:cNvSpPr>
              <a:spLocks/>
            </p:cNvSpPr>
            <p:nvPr/>
          </p:nvSpPr>
          <p:spPr bwMode="auto">
            <a:xfrm>
              <a:off x="1248" y="2784"/>
              <a:ext cx="144" cy="144"/>
            </a:xfrm>
            <a:custGeom>
              <a:avLst/>
              <a:gdLst>
                <a:gd name="T0" fmla="*/ 144 w 144"/>
                <a:gd name="T1" fmla="*/ 0 h 144"/>
                <a:gd name="T2" fmla="*/ 0 w 144"/>
                <a:gd name="T3" fmla="*/ 0 h 144"/>
                <a:gd name="T4" fmla="*/ 0 w 144"/>
                <a:gd name="T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4">
                  <a:moveTo>
                    <a:pt x="144" y="0"/>
                  </a:moveTo>
                  <a:lnTo>
                    <a:pt x="0" y="0"/>
                  </a:lnTo>
                  <a:lnTo>
                    <a:pt x="0" y="14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5171" name="Text Box 19"/>
          <p:cNvSpPr txBox="1">
            <a:spLocks noChangeArrowheads="1"/>
          </p:cNvSpPr>
          <p:nvPr/>
        </p:nvSpPr>
        <p:spPr bwMode="auto">
          <a:xfrm>
            <a:off x="1524000" y="31242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4</a:t>
            </a:r>
          </a:p>
        </p:txBody>
      </p:sp>
      <p:sp>
        <p:nvSpPr>
          <p:cNvPr id="305174" name="Text Box 22"/>
          <p:cNvSpPr txBox="1">
            <a:spLocks noChangeArrowheads="1"/>
          </p:cNvSpPr>
          <p:nvPr/>
        </p:nvSpPr>
        <p:spPr bwMode="auto">
          <a:xfrm>
            <a:off x="1981200" y="4724400"/>
            <a:ext cx="581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10</a:t>
            </a:r>
          </a:p>
        </p:txBody>
      </p:sp>
      <p:sp>
        <p:nvSpPr>
          <p:cNvPr id="305175" name="Text Box 23"/>
          <p:cNvSpPr txBox="1">
            <a:spLocks noChangeArrowheads="1"/>
          </p:cNvSpPr>
          <p:nvPr/>
        </p:nvSpPr>
        <p:spPr bwMode="auto">
          <a:xfrm>
            <a:off x="6985000" y="2971800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/>
              <a:t>60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grpSp>
        <p:nvGrpSpPr>
          <p:cNvPr id="305177" name="Group 25"/>
          <p:cNvGrpSpPr>
            <a:grpSpLocks/>
          </p:cNvGrpSpPr>
          <p:nvPr/>
        </p:nvGrpSpPr>
        <p:grpSpPr bwMode="auto">
          <a:xfrm>
            <a:off x="7351713" y="4648200"/>
            <a:ext cx="420687" cy="609600"/>
            <a:chOff x="4631" y="2928"/>
            <a:chExt cx="265" cy="384"/>
          </a:xfrm>
        </p:grpSpPr>
        <p:sp>
          <p:nvSpPr>
            <p:cNvPr id="305170" name="Text Box 18"/>
            <p:cNvSpPr txBox="1">
              <a:spLocks noChangeArrowheads="1"/>
            </p:cNvSpPr>
            <p:nvPr/>
          </p:nvSpPr>
          <p:spPr bwMode="auto">
            <a:xfrm>
              <a:off x="4631" y="2985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Е</a:t>
              </a:r>
            </a:p>
          </p:txBody>
        </p:sp>
        <p:sp>
          <p:nvSpPr>
            <p:cNvPr id="305176" name="Oval 24"/>
            <p:cNvSpPr>
              <a:spLocks noChangeArrowheads="1"/>
            </p:cNvSpPr>
            <p:nvPr/>
          </p:nvSpPr>
          <p:spPr bwMode="auto">
            <a:xfrm>
              <a:off x="4656" y="29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5178" name="Text Box 26"/>
          <p:cNvSpPr txBox="1">
            <a:spLocks noChangeArrowheads="1"/>
          </p:cNvSpPr>
          <p:nvPr/>
        </p:nvSpPr>
        <p:spPr bwMode="auto">
          <a:xfrm>
            <a:off x="4800600" y="4403725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/>
              <a:t>30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sp>
        <p:nvSpPr>
          <p:cNvPr id="305179" name="Text Box 27"/>
          <p:cNvSpPr txBox="1">
            <a:spLocks noChangeArrowheads="1"/>
          </p:cNvSpPr>
          <p:nvPr/>
        </p:nvSpPr>
        <p:spPr bwMode="auto">
          <a:xfrm>
            <a:off x="1522413" y="31384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4</a:t>
            </a:r>
          </a:p>
        </p:txBody>
      </p:sp>
      <p:sp>
        <p:nvSpPr>
          <p:cNvPr id="305180" name="Text Box 28"/>
          <p:cNvSpPr txBox="1">
            <a:spLocks noChangeArrowheads="1"/>
          </p:cNvSpPr>
          <p:nvPr/>
        </p:nvSpPr>
        <p:spPr bwMode="auto">
          <a:xfrm>
            <a:off x="7467600" y="34290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2</a:t>
            </a:r>
          </a:p>
        </p:txBody>
      </p:sp>
      <p:sp>
        <p:nvSpPr>
          <p:cNvPr id="305181" name="Text Box 29"/>
          <p:cNvSpPr txBox="1">
            <a:spLocks noChangeArrowheads="1"/>
          </p:cNvSpPr>
          <p:nvPr/>
        </p:nvSpPr>
        <p:spPr bwMode="auto">
          <a:xfrm>
            <a:off x="4419600" y="54864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</a:t>
            </a:r>
            <a:r>
              <a:rPr lang="ru-RU" altLang="ru-RU" sz="2400"/>
              <a:t>А</a:t>
            </a:r>
            <a:r>
              <a:rPr lang="en-US" altLang="ru-RU" sz="2400"/>
              <a:t>D * </a:t>
            </a:r>
            <a:r>
              <a:rPr lang="ru-RU" altLang="ru-RU" sz="2400"/>
              <a:t>СЕ</a:t>
            </a:r>
            <a:r>
              <a:rPr lang="en-US" altLang="ru-RU" sz="2400"/>
              <a:t> </a:t>
            </a:r>
            <a:endParaRPr lang="ru-RU" altLang="ru-RU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5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51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5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30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5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30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3.7037E-7 L 0.49999 0.05556 " pathEditMode="relative" ptsTypes="AA">
                                      <p:cBhvr>
                                        <p:cTn id="45" dur="2000" fill="hold"/>
                                        <p:tgtEl>
                                          <p:spTgt spid="305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51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5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5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0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75" grpId="0"/>
      <p:bldP spid="305178" grpId="0"/>
      <p:bldP spid="305179" grpId="0"/>
      <p:bldP spid="305180" grpId="0"/>
      <p:bldP spid="30518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Text Box 2"/>
          <p:cNvSpPr txBox="1">
            <a:spLocks noChangeArrowheads="1"/>
          </p:cNvSpPr>
          <p:nvPr/>
        </p:nvSpPr>
        <p:spPr bwMode="auto">
          <a:xfrm>
            <a:off x="76200" y="152400"/>
            <a:ext cx="8991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угла параллелограмма, если площадь равна 20 см</a:t>
            </a:r>
            <a:r>
              <a:rPr lang="ru-RU" altLang="ru-RU" sz="2400" baseline="30000"/>
              <a:t>2</a:t>
            </a:r>
            <a:r>
              <a:rPr lang="ru-RU" altLang="ru-RU" sz="2400"/>
              <a:t>, а высота, проведенная из вершины тупого угла делит одну из его сторон на отрезки 2 см и 8 см, считая от вершины острого угла.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3587" name="Freeform 3"/>
          <p:cNvSpPr>
            <a:spLocks/>
          </p:cNvSpPr>
          <p:nvPr/>
        </p:nvSpPr>
        <p:spPr bwMode="auto">
          <a:xfrm>
            <a:off x="927100" y="2133600"/>
            <a:ext cx="8064500" cy="2362200"/>
          </a:xfrm>
          <a:custGeom>
            <a:avLst/>
            <a:gdLst>
              <a:gd name="T0" fmla="*/ 0 w 3824"/>
              <a:gd name="T1" fmla="*/ 1632 h 1632"/>
              <a:gd name="T2" fmla="*/ 1008 w 3824"/>
              <a:gd name="T3" fmla="*/ 0 h 1632"/>
              <a:gd name="T4" fmla="*/ 3824 w 3824"/>
              <a:gd name="T5" fmla="*/ 0 h 1632"/>
              <a:gd name="T6" fmla="*/ 2800 w 3824"/>
              <a:gd name="T7" fmla="*/ 1632 h 1632"/>
              <a:gd name="T8" fmla="*/ 0 w 3824"/>
              <a:gd name="T9" fmla="*/ 1632 h 1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24" h="1632">
                <a:moveTo>
                  <a:pt x="0" y="1632"/>
                </a:moveTo>
                <a:lnTo>
                  <a:pt x="1008" y="0"/>
                </a:lnTo>
                <a:lnTo>
                  <a:pt x="3824" y="0"/>
                </a:lnTo>
                <a:lnTo>
                  <a:pt x="2800" y="1632"/>
                </a:lnTo>
                <a:lnTo>
                  <a:pt x="0" y="163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3588" name="Text Box 4"/>
          <p:cNvSpPr txBox="1">
            <a:spLocks noChangeArrowheads="1"/>
          </p:cNvSpPr>
          <p:nvPr/>
        </p:nvSpPr>
        <p:spPr bwMode="auto">
          <a:xfrm>
            <a:off x="457200" y="4343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323589" name="Text Box 5"/>
          <p:cNvSpPr txBox="1">
            <a:spLocks noChangeArrowheads="1"/>
          </p:cNvSpPr>
          <p:nvPr/>
        </p:nvSpPr>
        <p:spPr bwMode="auto">
          <a:xfrm>
            <a:off x="2667000" y="16764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8686800" y="1600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sp>
        <p:nvSpPr>
          <p:cNvPr id="323591" name="Text Box 7"/>
          <p:cNvSpPr txBox="1">
            <a:spLocks noChangeArrowheads="1"/>
          </p:cNvSpPr>
          <p:nvPr/>
        </p:nvSpPr>
        <p:spPr bwMode="auto">
          <a:xfrm>
            <a:off x="6629400" y="4495800"/>
            <a:ext cx="53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grpSp>
        <p:nvGrpSpPr>
          <p:cNvPr id="323592" name="Group 8"/>
          <p:cNvGrpSpPr>
            <a:grpSpLocks/>
          </p:cNvGrpSpPr>
          <p:nvPr/>
        </p:nvGrpSpPr>
        <p:grpSpPr bwMode="auto">
          <a:xfrm>
            <a:off x="2819400" y="2133600"/>
            <a:ext cx="228600" cy="2362200"/>
            <a:chOff x="1248" y="1440"/>
            <a:chExt cx="144" cy="1488"/>
          </a:xfrm>
        </p:grpSpPr>
        <p:sp>
          <p:nvSpPr>
            <p:cNvPr id="323593" name="Line 9"/>
            <p:cNvSpPr>
              <a:spLocks noChangeShapeType="1"/>
            </p:cNvSpPr>
            <p:nvPr/>
          </p:nvSpPr>
          <p:spPr bwMode="auto">
            <a:xfrm>
              <a:off x="1392" y="1440"/>
              <a:ext cx="0" cy="14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3594" name="Freeform 10"/>
            <p:cNvSpPr>
              <a:spLocks/>
            </p:cNvSpPr>
            <p:nvPr/>
          </p:nvSpPr>
          <p:spPr bwMode="auto">
            <a:xfrm>
              <a:off x="1248" y="2784"/>
              <a:ext cx="144" cy="144"/>
            </a:xfrm>
            <a:custGeom>
              <a:avLst/>
              <a:gdLst>
                <a:gd name="T0" fmla="*/ 144 w 144"/>
                <a:gd name="T1" fmla="*/ 0 h 144"/>
                <a:gd name="T2" fmla="*/ 0 w 144"/>
                <a:gd name="T3" fmla="*/ 0 h 144"/>
                <a:gd name="T4" fmla="*/ 0 w 144"/>
                <a:gd name="T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44">
                  <a:moveTo>
                    <a:pt x="144" y="0"/>
                  </a:moveTo>
                  <a:lnTo>
                    <a:pt x="0" y="0"/>
                  </a:lnTo>
                  <a:lnTo>
                    <a:pt x="0" y="14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3595" name="Text Box 11"/>
          <p:cNvSpPr txBox="1">
            <a:spLocks noChangeArrowheads="1"/>
          </p:cNvSpPr>
          <p:nvPr/>
        </p:nvSpPr>
        <p:spPr bwMode="auto">
          <a:xfrm>
            <a:off x="1752600" y="44196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  <a:endParaRPr lang="ru-RU" altLang="ru-RU" sz="28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3596" name="Text Box 12"/>
          <p:cNvSpPr txBox="1">
            <a:spLocks noChangeArrowheads="1"/>
          </p:cNvSpPr>
          <p:nvPr/>
        </p:nvSpPr>
        <p:spPr bwMode="auto">
          <a:xfrm>
            <a:off x="4876800" y="45100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ru-RU" altLang="ru-RU" sz="28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3597" name="Text Box 13"/>
          <p:cNvSpPr txBox="1">
            <a:spLocks noChangeArrowheads="1"/>
          </p:cNvSpPr>
          <p:nvPr/>
        </p:nvSpPr>
        <p:spPr bwMode="auto">
          <a:xfrm>
            <a:off x="1066800" y="4114800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/>
              <a:t>45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sp>
        <p:nvSpPr>
          <p:cNvPr id="323598" name="Text Box 14"/>
          <p:cNvSpPr txBox="1">
            <a:spLocks noChangeArrowheads="1"/>
          </p:cNvSpPr>
          <p:nvPr/>
        </p:nvSpPr>
        <p:spPr bwMode="auto">
          <a:xfrm>
            <a:off x="4419600" y="5486400"/>
            <a:ext cx="2497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 = AD * B</a:t>
            </a:r>
            <a:r>
              <a:rPr lang="ru-RU" altLang="ru-RU" sz="2400"/>
              <a:t>Е</a:t>
            </a:r>
            <a:r>
              <a:rPr lang="en-US" altLang="ru-RU" sz="2400"/>
              <a:t> </a:t>
            </a:r>
            <a:endParaRPr lang="ru-RU" altLang="ru-RU" sz="2400"/>
          </a:p>
        </p:txBody>
      </p:sp>
      <p:sp>
        <p:nvSpPr>
          <p:cNvPr id="323599" name="Text Box 15"/>
          <p:cNvSpPr txBox="1">
            <a:spLocks noChangeArrowheads="1"/>
          </p:cNvSpPr>
          <p:nvPr/>
        </p:nvSpPr>
        <p:spPr bwMode="auto">
          <a:xfrm>
            <a:off x="2895600" y="4419600"/>
            <a:ext cx="4206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Е</a:t>
            </a:r>
          </a:p>
        </p:txBody>
      </p:sp>
      <p:sp>
        <p:nvSpPr>
          <p:cNvPr id="323600" name="Text Box 16"/>
          <p:cNvSpPr txBox="1">
            <a:spLocks noChangeArrowheads="1"/>
          </p:cNvSpPr>
          <p:nvPr/>
        </p:nvSpPr>
        <p:spPr bwMode="auto">
          <a:xfrm>
            <a:off x="1524000" y="44196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ru-RU" altLang="ru-RU" sz="28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3601" name="Text Box 17"/>
          <p:cNvSpPr txBox="1">
            <a:spLocks noChangeArrowheads="1"/>
          </p:cNvSpPr>
          <p:nvPr/>
        </p:nvSpPr>
        <p:spPr bwMode="auto">
          <a:xfrm>
            <a:off x="1066800" y="4114800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/>
              <a:t>45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5.55556E-6 C 0.06267 -0.05001 0.12552 -0.10001 0.18333 -0.10001 C 0.24114 -0.10001 0.2941 -0.05001 0.34722 -5.55556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323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3472E-18 -3.7037E-7 C -0.0382 0.01666 -0.07639 0.03333 -0.11945 0.04074 C -0.1625 0.04815 -0.21754 0.0537 -0.25834 0.04444 C -0.29914 0.03518 -0.3316 0.01018 -0.36389 -0.01482 " pathEditMode="relative" ptsTypes="aaaA">
                                      <p:cBhvr>
                                        <p:cTn id="8" dur="2000" fill="hold"/>
                                        <p:tgtEl>
                                          <p:spTgt spid="323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3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3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3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23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7 -0.21111 " pathEditMode="relative" ptsTypes="AA">
                                      <p:cBhvr>
                                        <p:cTn id="24" dur="2000" fill="hold"/>
                                        <p:tgtEl>
                                          <p:spTgt spid="323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35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8.14815E-6 L 0.15833 -0.23334 " pathEditMode="relative" ptsTypes="AA">
                                      <p:cBhvr>
                                        <p:cTn id="62" dur="2000" fill="hold"/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95" grpId="0"/>
      <p:bldP spid="323596" grpId="0"/>
      <p:bldP spid="323597" grpId="0"/>
      <p:bldP spid="323598" grpId="0"/>
      <p:bldP spid="323600" grpId="0"/>
      <p:bldP spid="323600" grpId="1"/>
      <p:bldP spid="323601" grpId="0"/>
      <p:bldP spid="323601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76" name="Text Box 32"/>
          <p:cNvSpPr txBox="1">
            <a:spLocks noChangeArrowheads="1"/>
          </p:cNvSpPr>
          <p:nvPr/>
        </p:nvSpPr>
        <p:spPr bwMode="auto">
          <a:xfrm>
            <a:off x="5818188" y="4953000"/>
            <a:ext cx="2640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S</a:t>
            </a:r>
            <a:r>
              <a:rPr lang="en-US" altLang="ru-RU" sz="2400" baseline="-25000"/>
              <a:t>ABCD</a:t>
            </a:r>
            <a:r>
              <a:rPr lang="en-US" altLang="ru-RU" sz="2400"/>
              <a:t>= </a:t>
            </a:r>
            <a:r>
              <a:rPr lang="ru-RU" altLang="ru-RU" sz="2400"/>
              <a:t> </a:t>
            </a:r>
            <a:r>
              <a:rPr lang="en-US" altLang="ru-RU" sz="2400"/>
              <a:t>AD</a:t>
            </a:r>
            <a:r>
              <a:rPr lang="ru-RU" altLang="ru-RU" sz="2400"/>
              <a:t> </a:t>
            </a:r>
            <a:r>
              <a:rPr lang="en-US" altLang="ru-RU" sz="2400"/>
              <a:t> *</a:t>
            </a:r>
            <a:r>
              <a:rPr lang="ru-RU" altLang="ru-RU" sz="2400"/>
              <a:t> </a:t>
            </a:r>
            <a:r>
              <a:rPr lang="en-US" altLang="ru-RU" sz="2400"/>
              <a:t> B</a:t>
            </a:r>
            <a:r>
              <a:rPr lang="ru-RU" altLang="ru-RU" sz="2400"/>
              <a:t>К</a:t>
            </a:r>
            <a:r>
              <a:rPr lang="en-US" altLang="ru-RU" sz="2400"/>
              <a:t> </a:t>
            </a:r>
            <a:endParaRPr lang="ru-RU" altLang="ru-RU" sz="2400"/>
          </a:p>
        </p:txBody>
      </p:sp>
      <p:sp>
        <p:nvSpPr>
          <p:cNvPr id="313364" name="Text Box 20"/>
          <p:cNvSpPr txBox="1">
            <a:spLocks noChangeArrowheads="1"/>
          </p:cNvSpPr>
          <p:nvPr/>
        </p:nvSpPr>
        <p:spPr bwMode="auto">
          <a:xfrm>
            <a:off x="381000" y="152400"/>
            <a:ext cx="8382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углы параллелограмма, если его площадь 40 см</a:t>
            </a:r>
            <a:r>
              <a:rPr lang="ru-RU" altLang="ru-RU" sz="2400" baseline="30000"/>
              <a:t>2</a:t>
            </a:r>
            <a:r>
              <a:rPr lang="ru-RU" altLang="ru-RU" sz="2400"/>
              <a:t>, </a:t>
            </a:r>
          </a:p>
          <a:p>
            <a:r>
              <a:rPr lang="ru-RU" altLang="ru-RU" sz="2400"/>
              <a:t>а его стороны 8 см и 10 см.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3378" name="Rectangle 34"/>
          <p:cNvSpPr>
            <a:spLocks noChangeArrowheads="1"/>
          </p:cNvSpPr>
          <p:nvPr/>
        </p:nvSpPr>
        <p:spPr bwMode="auto">
          <a:xfrm>
            <a:off x="7504113" y="152400"/>
            <a:ext cx="954087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/>
              <a:t>40  = </a:t>
            </a:r>
            <a:endParaRPr lang="ru-RU" altLang="ru-RU" sz="2400" baseline="30000"/>
          </a:p>
        </p:txBody>
      </p:sp>
      <p:sp>
        <p:nvSpPr>
          <p:cNvPr id="313347" name="AutoShape 3"/>
          <p:cNvSpPr>
            <a:spLocks noChangeArrowheads="1"/>
          </p:cNvSpPr>
          <p:nvPr/>
        </p:nvSpPr>
        <p:spPr bwMode="auto">
          <a:xfrm>
            <a:off x="1206500" y="2376488"/>
            <a:ext cx="5257800" cy="2362200"/>
          </a:xfrm>
          <a:prstGeom prst="parallelogram">
            <a:avLst>
              <a:gd name="adj" fmla="val 67362"/>
            </a:avLst>
          </a:pr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3348" name="Text Box 4"/>
          <p:cNvSpPr txBox="1">
            <a:spLocks noChangeArrowheads="1"/>
          </p:cNvSpPr>
          <p:nvPr/>
        </p:nvSpPr>
        <p:spPr bwMode="auto">
          <a:xfrm>
            <a:off x="825500" y="4586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А</a:t>
            </a:r>
          </a:p>
        </p:txBody>
      </p:sp>
      <p:sp>
        <p:nvSpPr>
          <p:cNvPr id="313349" name="Text Box 5"/>
          <p:cNvSpPr txBox="1">
            <a:spLocks noChangeArrowheads="1"/>
          </p:cNvSpPr>
          <p:nvPr/>
        </p:nvSpPr>
        <p:spPr bwMode="auto">
          <a:xfrm>
            <a:off x="23495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В</a:t>
            </a:r>
          </a:p>
        </p:txBody>
      </p:sp>
      <p:sp>
        <p:nvSpPr>
          <p:cNvPr id="313350" name="Text Box 6"/>
          <p:cNvSpPr txBox="1">
            <a:spLocks noChangeArrowheads="1"/>
          </p:cNvSpPr>
          <p:nvPr/>
        </p:nvSpPr>
        <p:spPr bwMode="auto">
          <a:xfrm>
            <a:off x="6311900" y="19192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</a:t>
            </a:r>
          </a:p>
        </p:txBody>
      </p:sp>
      <p:grpSp>
        <p:nvGrpSpPr>
          <p:cNvPr id="313351" name="Group 7"/>
          <p:cNvGrpSpPr>
            <a:grpSpLocks/>
          </p:cNvGrpSpPr>
          <p:nvPr/>
        </p:nvGrpSpPr>
        <p:grpSpPr bwMode="auto">
          <a:xfrm>
            <a:off x="2590800" y="2362200"/>
            <a:ext cx="441325" cy="2805113"/>
            <a:chOff x="2160" y="1488"/>
            <a:chExt cx="278" cy="1767"/>
          </a:xfrm>
        </p:grpSpPr>
        <p:grpSp>
          <p:nvGrpSpPr>
            <p:cNvPr id="313352" name="Group 8"/>
            <p:cNvGrpSpPr>
              <a:grpSpLocks/>
            </p:cNvGrpSpPr>
            <p:nvPr/>
          </p:nvGrpSpPr>
          <p:grpSpPr bwMode="auto">
            <a:xfrm>
              <a:off x="2160" y="1488"/>
              <a:ext cx="144" cy="1488"/>
              <a:chOff x="1248" y="1440"/>
              <a:chExt cx="144" cy="1488"/>
            </a:xfrm>
          </p:grpSpPr>
          <p:sp>
            <p:nvSpPr>
              <p:cNvPr id="313353" name="Line 9"/>
              <p:cNvSpPr>
                <a:spLocks noChangeShapeType="1"/>
              </p:cNvSpPr>
              <p:nvPr/>
            </p:nvSpPr>
            <p:spPr bwMode="auto">
              <a:xfrm>
                <a:off x="1392" y="1440"/>
                <a:ext cx="0" cy="148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3354" name="Freeform 10"/>
              <p:cNvSpPr>
                <a:spLocks/>
              </p:cNvSpPr>
              <p:nvPr/>
            </p:nvSpPr>
            <p:spPr bwMode="auto">
              <a:xfrm>
                <a:off x="1248" y="2784"/>
                <a:ext cx="144" cy="144"/>
              </a:xfrm>
              <a:custGeom>
                <a:avLst/>
                <a:gdLst>
                  <a:gd name="T0" fmla="*/ 144 w 144"/>
                  <a:gd name="T1" fmla="*/ 0 h 144"/>
                  <a:gd name="T2" fmla="*/ 0 w 144"/>
                  <a:gd name="T3" fmla="*/ 0 h 144"/>
                  <a:gd name="T4" fmla="*/ 0 w 144"/>
                  <a:gd name="T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44">
                    <a:moveTo>
                      <a:pt x="144" y="0"/>
                    </a:moveTo>
                    <a:lnTo>
                      <a:pt x="0" y="0"/>
                    </a:lnTo>
                    <a:lnTo>
                      <a:pt x="0" y="14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13355" name="Text Box 11"/>
            <p:cNvSpPr txBox="1">
              <a:spLocks noChangeArrowheads="1"/>
            </p:cNvSpPr>
            <p:nvPr/>
          </p:nvSpPr>
          <p:spPr bwMode="auto">
            <a:xfrm>
              <a:off x="2160" y="2928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/>
                <a:t>K</a:t>
              </a:r>
              <a:endParaRPr lang="ru-RU" altLang="ru-RU" sz="2800" b="1"/>
            </a:p>
          </p:txBody>
        </p:sp>
      </p:grpSp>
      <p:grpSp>
        <p:nvGrpSpPr>
          <p:cNvPr id="313356" name="Group 12"/>
          <p:cNvGrpSpPr>
            <a:grpSpLocks/>
          </p:cNvGrpSpPr>
          <p:nvPr/>
        </p:nvGrpSpPr>
        <p:grpSpPr bwMode="auto">
          <a:xfrm>
            <a:off x="2806700" y="2376488"/>
            <a:ext cx="2978150" cy="2043112"/>
            <a:chOff x="2304" y="1488"/>
            <a:chExt cx="1876" cy="1287"/>
          </a:xfrm>
        </p:grpSpPr>
        <p:sp>
          <p:nvSpPr>
            <p:cNvPr id="313357" name="Freeform 13"/>
            <p:cNvSpPr>
              <a:spLocks/>
            </p:cNvSpPr>
            <p:nvPr/>
          </p:nvSpPr>
          <p:spPr bwMode="auto">
            <a:xfrm>
              <a:off x="2304" y="1488"/>
              <a:ext cx="1592" cy="1064"/>
            </a:xfrm>
            <a:custGeom>
              <a:avLst/>
              <a:gdLst>
                <a:gd name="T0" fmla="*/ 0 w 1592"/>
                <a:gd name="T1" fmla="*/ 0 h 1064"/>
                <a:gd name="T2" fmla="*/ 1592 w 1592"/>
                <a:gd name="T3" fmla="*/ 1064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92" h="1064">
                  <a:moveTo>
                    <a:pt x="0" y="0"/>
                  </a:moveTo>
                  <a:lnTo>
                    <a:pt x="1592" y="1064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3358" name="Freeform 14"/>
            <p:cNvSpPr>
              <a:spLocks/>
            </p:cNvSpPr>
            <p:nvPr/>
          </p:nvSpPr>
          <p:spPr bwMode="auto">
            <a:xfrm>
              <a:off x="3765" y="2323"/>
              <a:ext cx="227" cy="126"/>
            </a:xfrm>
            <a:custGeom>
              <a:avLst/>
              <a:gdLst>
                <a:gd name="T0" fmla="*/ 227 w 227"/>
                <a:gd name="T1" fmla="*/ 85 h 126"/>
                <a:gd name="T2" fmla="*/ 80 w 227"/>
                <a:gd name="T3" fmla="*/ 0 h 126"/>
                <a:gd name="T4" fmla="*/ 0 w 227"/>
                <a:gd name="T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126">
                  <a:moveTo>
                    <a:pt x="227" y="85"/>
                  </a:moveTo>
                  <a:lnTo>
                    <a:pt x="80" y="0"/>
                  </a:lnTo>
                  <a:lnTo>
                    <a:pt x="0" y="12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3359" name="Text Box 15"/>
            <p:cNvSpPr txBox="1">
              <a:spLocks noChangeArrowheads="1"/>
            </p:cNvSpPr>
            <p:nvPr/>
          </p:nvSpPr>
          <p:spPr bwMode="auto">
            <a:xfrm>
              <a:off x="3840" y="2448"/>
              <a:ext cx="34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/>
                <a:t> </a:t>
              </a:r>
              <a:r>
                <a:rPr lang="en-US" altLang="ru-RU" sz="2800" b="1"/>
                <a:t>H</a:t>
              </a:r>
              <a:endParaRPr lang="ru-RU" altLang="ru-RU" sz="2800" b="1"/>
            </a:p>
          </p:txBody>
        </p:sp>
      </p:grpSp>
      <p:sp>
        <p:nvSpPr>
          <p:cNvPr id="313360" name="Text Box 16"/>
          <p:cNvSpPr txBox="1">
            <a:spLocks noChangeArrowheads="1"/>
          </p:cNvSpPr>
          <p:nvPr/>
        </p:nvSpPr>
        <p:spPr bwMode="auto">
          <a:xfrm>
            <a:off x="4343400" y="1905000"/>
            <a:ext cx="581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10</a:t>
            </a:r>
          </a:p>
        </p:txBody>
      </p:sp>
      <p:sp>
        <p:nvSpPr>
          <p:cNvPr id="313362" name="Text Box 18"/>
          <p:cNvSpPr txBox="1">
            <a:spLocks noChangeArrowheads="1"/>
          </p:cNvSpPr>
          <p:nvPr/>
        </p:nvSpPr>
        <p:spPr bwMode="auto">
          <a:xfrm>
            <a:off x="4876800" y="48006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D</a:t>
            </a:r>
            <a:endParaRPr lang="ru-RU" altLang="ru-RU" sz="2800" b="1"/>
          </a:p>
        </p:txBody>
      </p:sp>
      <p:sp>
        <p:nvSpPr>
          <p:cNvPr id="313366" name="Text Box 22"/>
          <p:cNvSpPr txBox="1">
            <a:spLocks noChangeArrowheads="1"/>
          </p:cNvSpPr>
          <p:nvPr/>
        </p:nvSpPr>
        <p:spPr bwMode="auto">
          <a:xfrm>
            <a:off x="1600200" y="31242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8</a:t>
            </a:r>
          </a:p>
        </p:txBody>
      </p:sp>
      <p:sp>
        <p:nvSpPr>
          <p:cNvPr id="313371" name="Text Box 27"/>
          <p:cNvSpPr txBox="1">
            <a:spLocks noChangeArrowheads="1"/>
          </p:cNvSpPr>
          <p:nvPr/>
        </p:nvSpPr>
        <p:spPr bwMode="auto">
          <a:xfrm>
            <a:off x="4343400" y="1919288"/>
            <a:ext cx="581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10</a:t>
            </a:r>
          </a:p>
        </p:txBody>
      </p:sp>
      <p:sp>
        <p:nvSpPr>
          <p:cNvPr id="313372" name="Freeform 28"/>
          <p:cNvSpPr>
            <a:spLocks/>
          </p:cNvSpPr>
          <p:nvPr/>
        </p:nvSpPr>
        <p:spPr bwMode="auto">
          <a:xfrm>
            <a:off x="1219200" y="4724400"/>
            <a:ext cx="3657600" cy="393700"/>
          </a:xfrm>
          <a:custGeom>
            <a:avLst/>
            <a:gdLst>
              <a:gd name="T0" fmla="*/ 0 w 2304"/>
              <a:gd name="T1" fmla="*/ 0 h 248"/>
              <a:gd name="T2" fmla="*/ 1056 w 2304"/>
              <a:gd name="T3" fmla="*/ 240 h 248"/>
              <a:gd name="T4" fmla="*/ 2304 w 2304"/>
              <a:gd name="T5" fmla="*/ 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04" h="248">
                <a:moveTo>
                  <a:pt x="0" y="0"/>
                </a:moveTo>
                <a:cubicBezTo>
                  <a:pt x="336" y="116"/>
                  <a:pt x="672" y="232"/>
                  <a:pt x="1056" y="240"/>
                </a:cubicBezTo>
                <a:cubicBezTo>
                  <a:pt x="1440" y="248"/>
                  <a:pt x="1872" y="148"/>
                  <a:pt x="2304" y="48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3373" name="Text Box 29"/>
          <p:cNvSpPr txBox="1">
            <a:spLocks noChangeArrowheads="1"/>
          </p:cNvSpPr>
          <p:nvPr/>
        </p:nvSpPr>
        <p:spPr bwMode="auto">
          <a:xfrm>
            <a:off x="1598613" y="3124200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8</a:t>
            </a:r>
          </a:p>
        </p:txBody>
      </p:sp>
      <p:sp>
        <p:nvSpPr>
          <p:cNvPr id="313375" name="Text Box 31"/>
          <p:cNvSpPr txBox="1">
            <a:spLocks noChangeArrowheads="1"/>
          </p:cNvSpPr>
          <p:nvPr/>
        </p:nvSpPr>
        <p:spPr bwMode="auto">
          <a:xfrm>
            <a:off x="2819400" y="33528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4</a:t>
            </a:r>
          </a:p>
        </p:txBody>
      </p:sp>
      <p:sp>
        <p:nvSpPr>
          <p:cNvPr id="313377" name="Text Box 33"/>
          <p:cNvSpPr txBox="1">
            <a:spLocks noChangeArrowheads="1"/>
          </p:cNvSpPr>
          <p:nvPr/>
        </p:nvSpPr>
        <p:spPr bwMode="auto">
          <a:xfrm>
            <a:off x="1295400" y="4403725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/>
              <a:t>30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sp>
        <p:nvSpPr>
          <p:cNvPr id="313379" name="Text Box 35"/>
          <p:cNvSpPr txBox="1">
            <a:spLocks noChangeArrowheads="1"/>
          </p:cNvSpPr>
          <p:nvPr/>
        </p:nvSpPr>
        <p:spPr bwMode="auto">
          <a:xfrm>
            <a:off x="2743200" y="5181600"/>
            <a:ext cx="581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10</a:t>
            </a:r>
          </a:p>
        </p:txBody>
      </p:sp>
      <p:sp>
        <p:nvSpPr>
          <p:cNvPr id="313380" name="Text Box 36"/>
          <p:cNvSpPr txBox="1">
            <a:spLocks noChangeArrowheads="1"/>
          </p:cNvSpPr>
          <p:nvPr/>
        </p:nvSpPr>
        <p:spPr bwMode="auto">
          <a:xfrm>
            <a:off x="7521575" y="4953000"/>
            <a:ext cx="936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*</a:t>
            </a:r>
            <a:r>
              <a:rPr lang="ru-RU" altLang="ru-RU" sz="2400"/>
              <a:t> </a:t>
            </a:r>
            <a:r>
              <a:rPr lang="en-US" altLang="ru-RU" sz="2400"/>
              <a:t> B</a:t>
            </a:r>
            <a:r>
              <a:rPr lang="ru-RU" altLang="ru-RU" sz="2400"/>
              <a:t>К</a:t>
            </a:r>
            <a:r>
              <a:rPr lang="en-US" altLang="ru-RU" sz="2400"/>
              <a:t> </a:t>
            </a:r>
            <a:endParaRPr lang="ru-RU" altLang="ru-RU" sz="2400"/>
          </a:p>
        </p:txBody>
      </p:sp>
      <p:sp>
        <p:nvSpPr>
          <p:cNvPr id="313381" name="Text Box 37"/>
          <p:cNvSpPr txBox="1">
            <a:spLocks noChangeArrowheads="1"/>
          </p:cNvSpPr>
          <p:nvPr/>
        </p:nvSpPr>
        <p:spPr bwMode="auto">
          <a:xfrm>
            <a:off x="609600" y="5943600"/>
            <a:ext cx="4051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FF0000"/>
                </a:solidFill>
              </a:rPr>
              <a:t>Найдите остальные углы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-0.175 0.47778 " pathEditMode="relative" ptsTypes="AA">
                                      <p:cBhvr>
                                        <p:cTn id="6" dur="2000" fill="hold"/>
                                        <p:tgtEl>
                                          <p:spTgt spid="313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31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3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3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13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44444E-6 L -0.17257 0.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13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28" y="350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0209 L 0.45156 -0.0356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13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69" y="-189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3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13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33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33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3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3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31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76" grpId="0"/>
      <p:bldP spid="313376" grpId="1"/>
      <p:bldP spid="313378" grpId="0" animBg="1"/>
      <p:bldP spid="313378" grpId="1" animBg="1"/>
      <p:bldP spid="313371" grpId="0"/>
      <p:bldP spid="313375" grpId="0"/>
      <p:bldP spid="313377" grpId="0"/>
      <p:bldP spid="313379" grpId="0"/>
      <p:bldP spid="313379" grpId="1"/>
      <p:bldP spid="313380" grpId="1"/>
      <p:bldP spid="31338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1" name="Text Box 3"/>
          <p:cNvSpPr txBox="1">
            <a:spLocks noChangeArrowheads="1"/>
          </p:cNvSpPr>
          <p:nvPr/>
        </p:nvSpPr>
        <p:spPr bwMode="auto">
          <a:xfrm rot="-1924471">
            <a:off x="1371600" y="2057400"/>
            <a:ext cx="1003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b="1"/>
              <a:t>10</a:t>
            </a:r>
            <a:r>
              <a:rPr lang="ru-RU" altLang="ru-RU" sz="2400" b="1"/>
              <a:t> см</a:t>
            </a:r>
          </a:p>
        </p:txBody>
      </p:sp>
      <p:sp>
        <p:nvSpPr>
          <p:cNvPr id="319498" name="Text Box 10"/>
          <p:cNvSpPr txBox="1">
            <a:spLocks noChangeArrowheads="1"/>
          </p:cNvSpPr>
          <p:nvPr/>
        </p:nvSpPr>
        <p:spPr bwMode="auto">
          <a:xfrm>
            <a:off x="2057400" y="5715000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1"/>
              <a:t>3</a:t>
            </a:r>
            <a:r>
              <a:rPr lang="ru-RU" altLang="ru-RU" sz="2000" b="1"/>
              <a:t>0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sp>
        <p:nvSpPr>
          <p:cNvPr id="319499" name="Freeform 11"/>
          <p:cNvSpPr>
            <a:spLocks/>
          </p:cNvSpPr>
          <p:nvPr/>
        </p:nvSpPr>
        <p:spPr bwMode="auto">
          <a:xfrm rot="1622882" flipH="1">
            <a:off x="2806700" y="1547813"/>
            <a:ext cx="171450" cy="280987"/>
          </a:xfrm>
          <a:custGeom>
            <a:avLst/>
            <a:gdLst>
              <a:gd name="T0" fmla="*/ 42 w 108"/>
              <a:gd name="T1" fmla="*/ 0 h 177"/>
              <a:gd name="T2" fmla="*/ 108 w 108"/>
              <a:gd name="T3" fmla="*/ 108 h 177"/>
              <a:gd name="T4" fmla="*/ 0 w 108"/>
              <a:gd name="T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" h="177">
                <a:moveTo>
                  <a:pt x="42" y="0"/>
                </a:moveTo>
                <a:lnTo>
                  <a:pt x="108" y="108"/>
                </a:lnTo>
                <a:lnTo>
                  <a:pt x="0" y="177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9509" name="Freeform 21"/>
          <p:cNvSpPr>
            <a:spLocks/>
          </p:cNvSpPr>
          <p:nvPr/>
        </p:nvSpPr>
        <p:spPr bwMode="auto">
          <a:xfrm>
            <a:off x="393700" y="1714500"/>
            <a:ext cx="2692400" cy="1676400"/>
          </a:xfrm>
          <a:custGeom>
            <a:avLst/>
            <a:gdLst>
              <a:gd name="T0" fmla="*/ 1696 w 1696"/>
              <a:gd name="T1" fmla="*/ 0 h 1056"/>
              <a:gd name="T2" fmla="*/ 0 w 1696"/>
              <a:gd name="T3" fmla="*/ 1056 h 105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696" h="1056">
                <a:moveTo>
                  <a:pt x="1696" y="0"/>
                </a:moveTo>
                <a:lnTo>
                  <a:pt x="0" y="1056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9513" name="Text Box 25"/>
          <p:cNvSpPr txBox="1">
            <a:spLocks noChangeArrowheads="1"/>
          </p:cNvSpPr>
          <p:nvPr/>
        </p:nvSpPr>
        <p:spPr bwMode="auto">
          <a:xfrm>
            <a:off x="7315200" y="5842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А</a:t>
            </a:r>
            <a:r>
              <a:rPr lang="en-US" altLang="ru-RU" sz="2400"/>
              <a:t>DC</a:t>
            </a:r>
            <a:r>
              <a:rPr lang="ru-RU" altLang="ru-RU" sz="2400"/>
              <a:t> = </a:t>
            </a:r>
            <a:r>
              <a:rPr lang="en-US" altLang="ru-RU" sz="2400"/>
              <a:t>30</a:t>
            </a:r>
            <a:r>
              <a:rPr lang="en-US" altLang="ru-RU" sz="2400" baseline="30000"/>
              <a:t>0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19514" name="Object 26"/>
          <p:cNvGraphicFramePr>
            <a:graphicFrameLocks noChangeAspect="1"/>
          </p:cNvGraphicFramePr>
          <p:nvPr/>
        </p:nvGraphicFramePr>
        <p:xfrm>
          <a:off x="7073900" y="614363"/>
          <a:ext cx="38100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28" name="Формула" r:id="rId4" imgW="164880" imgH="152280" progId="Equation.3">
                  <p:embed/>
                </p:oleObj>
              </mc:Choice>
              <mc:Fallback>
                <p:oleObj name="Формула" r:id="rId4" imgW="164880" imgH="15228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3900" y="614363"/>
                        <a:ext cx="381000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lg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9515" name="Text Box 27"/>
          <p:cNvSpPr txBox="1">
            <a:spLocks noChangeArrowheads="1"/>
          </p:cNvSpPr>
          <p:nvPr/>
        </p:nvSpPr>
        <p:spPr bwMode="auto">
          <a:xfrm>
            <a:off x="25400" y="28956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solidFill>
                  <a:srgbClr val="000099"/>
                </a:solidFill>
              </a:rPr>
              <a:t>А</a:t>
            </a:r>
          </a:p>
        </p:txBody>
      </p:sp>
      <p:sp>
        <p:nvSpPr>
          <p:cNvPr id="319516" name="Text Box 28"/>
          <p:cNvSpPr txBox="1">
            <a:spLocks noChangeArrowheads="1"/>
          </p:cNvSpPr>
          <p:nvPr/>
        </p:nvSpPr>
        <p:spPr bwMode="auto">
          <a:xfrm>
            <a:off x="1752600" y="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solidFill>
                  <a:srgbClr val="000099"/>
                </a:solidFill>
              </a:rPr>
              <a:t>В</a:t>
            </a:r>
          </a:p>
        </p:txBody>
      </p:sp>
      <p:sp>
        <p:nvSpPr>
          <p:cNvPr id="319517" name="Text Box 29"/>
          <p:cNvSpPr txBox="1">
            <a:spLocks noChangeArrowheads="1"/>
          </p:cNvSpPr>
          <p:nvPr/>
        </p:nvSpPr>
        <p:spPr bwMode="auto">
          <a:xfrm>
            <a:off x="4283075" y="31877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solidFill>
                  <a:srgbClr val="000099"/>
                </a:solidFill>
              </a:rPr>
              <a:t>С</a:t>
            </a:r>
          </a:p>
        </p:txBody>
      </p:sp>
      <p:sp>
        <p:nvSpPr>
          <p:cNvPr id="319518" name="Text Box 30"/>
          <p:cNvSpPr txBox="1">
            <a:spLocks noChangeArrowheads="1"/>
          </p:cNvSpPr>
          <p:nvPr/>
        </p:nvSpPr>
        <p:spPr bwMode="auto">
          <a:xfrm>
            <a:off x="2371725" y="61864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>
                <a:solidFill>
                  <a:srgbClr val="000099"/>
                </a:solidFill>
              </a:rPr>
              <a:t>D</a:t>
            </a:r>
            <a:endParaRPr lang="ru-RU" altLang="ru-RU" sz="2800" b="1">
              <a:solidFill>
                <a:srgbClr val="000099"/>
              </a:solidFill>
            </a:endParaRPr>
          </a:p>
        </p:txBody>
      </p:sp>
      <p:sp>
        <p:nvSpPr>
          <p:cNvPr id="319519" name="AutoShape 31"/>
          <p:cNvSpPr>
            <a:spLocks noChangeArrowheads="1"/>
          </p:cNvSpPr>
          <p:nvPr/>
        </p:nvSpPr>
        <p:spPr bwMode="auto">
          <a:xfrm rot="-21652590">
            <a:off x="379413" y="379413"/>
            <a:ext cx="3808412" cy="5942012"/>
          </a:xfrm>
          <a:prstGeom prst="diamond">
            <a:avLst/>
          </a:prstGeom>
          <a:noFill/>
          <a:ln w="28575">
            <a:solidFill>
              <a:srgbClr val="0000FF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9520" name="Text Box 32"/>
          <p:cNvSpPr txBox="1">
            <a:spLocks noChangeArrowheads="1"/>
          </p:cNvSpPr>
          <p:nvPr/>
        </p:nvSpPr>
        <p:spPr bwMode="auto">
          <a:xfrm>
            <a:off x="2057400" y="5715000"/>
            <a:ext cx="55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000" b="1"/>
              <a:t>3</a:t>
            </a:r>
            <a:r>
              <a:rPr lang="ru-RU" altLang="ru-RU" sz="2000" b="1"/>
              <a:t>0</a:t>
            </a:r>
            <a:r>
              <a:rPr lang="ru-RU" altLang="ru-RU" sz="2000" b="1" baseline="30000"/>
              <a:t>0</a:t>
            </a:r>
            <a:endParaRPr lang="ru-RU" altLang="ru-RU" sz="2000" b="1"/>
          </a:p>
        </p:txBody>
      </p:sp>
      <p:sp>
        <p:nvSpPr>
          <p:cNvPr id="319510" name="Freeform 22" descr="Дуб"/>
          <p:cNvSpPr>
            <a:spLocks/>
          </p:cNvSpPr>
          <p:nvPr/>
        </p:nvSpPr>
        <p:spPr bwMode="auto">
          <a:xfrm>
            <a:off x="152400" y="1752600"/>
            <a:ext cx="4337050" cy="2108200"/>
          </a:xfrm>
          <a:custGeom>
            <a:avLst/>
            <a:gdLst>
              <a:gd name="T0" fmla="*/ 8 w 2732"/>
              <a:gd name="T1" fmla="*/ 1159 h 1328"/>
              <a:gd name="T2" fmla="*/ 1868 w 2732"/>
              <a:gd name="T3" fmla="*/ 0 h 1328"/>
              <a:gd name="T4" fmla="*/ 1795 w 2732"/>
              <a:gd name="T5" fmla="*/ 253 h 1328"/>
              <a:gd name="T6" fmla="*/ 2313 w 2732"/>
              <a:gd name="T7" fmla="*/ 1094 h 1328"/>
              <a:gd name="T8" fmla="*/ 2732 w 2732"/>
              <a:gd name="T9" fmla="*/ 1328 h 1328"/>
              <a:gd name="T10" fmla="*/ 2324 w 2732"/>
              <a:gd name="T11" fmla="*/ 1097 h 1328"/>
              <a:gd name="T12" fmla="*/ 605 w 2732"/>
              <a:gd name="T13" fmla="*/ 1009 h 1328"/>
              <a:gd name="T14" fmla="*/ 0 w 2732"/>
              <a:gd name="T15" fmla="*/ 1160 h 1328"/>
              <a:gd name="T16" fmla="*/ 607 w 2732"/>
              <a:gd name="T17" fmla="*/ 999 h 1328"/>
              <a:gd name="T18" fmla="*/ 1804 w 2732"/>
              <a:gd name="T19" fmla="*/ 257 h 1328"/>
              <a:gd name="T20" fmla="*/ 1861 w 2732"/>
              <a:gd name="T21" fmla="*/ 0 h 1328"/>
              <a:gd name="T22" fmla="*/ 2716 w 2732"/>
              <a:gd name="T23" fmla="*/ 1312 h 1328"/>
              <a:gd name="T24" fmla="*/ 2684 w 2732"/>
              <a:gd name="T25" fmla="*/ 1296 h 1328"/>
              <a:gd name="T26" fmla="*/ 2689 w 2732"/>
              <a:gd name="T27" fmla="*/ 1319 h 1328"/>
              <a:gd name="T28" fmla="*/ 8 w 2732"/>
              <a:gd name="T29" fmla="*/ 1159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32" h="1328">
                <a:moveTo>
                  <a:pt x="8" y="1159"/>
                </a:moveTo>
                <a:lnTo>
                  <a:pt x="1868" y="0"/>
                </a:lnTo>
                <a:lnTo>
                  <a:pt x="1795" y="253"/>
                </a:lnTo>
                <a:lnTo>
                  <a:pt x="2313" y="1094"/>
                </a:lnTo>
                <a:lnTo>
                  <a:pt x="2732" y="1328"/>
                </a:lnTo>
                <a:lnTo>
                  <a:pt x="2324" y="1097"/>
                </a:lnTo>
                <a:lnTo>
                  <a:pt x="605" y="1009"/>
                </a:lnTo>
                <a:lnTo>
                  <a:pt x="0" y="1160"/>
                </a:lnTo>
                <a:lnTo>
                  <a:pt x="607" y="999"/>
                </a:lnTo>
                <a:lnTo>
                  <a:pt x="1804" y="257"/>
                </a:lnTo>
                <a:lnTo>
                  <a:pt x="1861" y="0"/>
                </a:lnTo>
                <a:lnTo>
                  <a:pt x="2716" y="1312"/>
                </a:lnTo>
                <a:lnTo>
                  <a:pt x="2684" y="1296"/>
                </a:lnTo>
                <a:lnTo>
                  <a:pt x="2689" y="1319"/>
                </a:lnTo>
                <a:lnTo>
                  <a:pt x="8" y="1159"/>
                </a:lnTo>
                <a:close/>
              </a:path>
            </a:pathLst>
          </a:custGeom>
          <a:blipFill dpi="0" rotWithShape="1">
            <a:blip r:embed="rId6"/>
            <a:srcRect/>
            <a:tile tx="0" ty="0" sx="100000" sy="100000" flip="none" algn="tl"/>
          </a:blip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grpSp>
        <p:nvGrpSpPr>
          <p:cNvPr id="319502" name="Group 14"/>
          <p:cNvGrpSpPr>
            <a:grpSpLocks/>
          </p:cNvGrpSpPr>
          <p:nvPr/>
        </p:nvGrpSpPr>
        <p:grpSpPr bwMode="auto">
          <a:xfrm rot="6867524" flipV="1">
            <a:off x="-482600" y="1701800"/>
            <a:ext cx="2260600" cy="990600"/>
            <a:chOff x="763" y="1945"/>
            <a:chExt cx="2019" cy="886"/>
          </a:xfrm>
        </p:grpSpPr>
        <p:sp>
          <p:nvSpPr>
            <p:cNvPr id="319503" name="Freeform 15"/>
            <p:cNvSpPr>
              <a:spLocks/>
            </p:cNvSpPr>
            <p:nvPr/>
          </p:nvSpPr>
          <p:spPr bwMode="auto">
            <a:xfrm rot="-3316674">
              <a:off x="1322" y="1450"/>
              <a:ext cx="852" cy="1909"/>
            </a:xfrm>
            <a:custGeom>
              <a:avLst/>
              <a:gdLst>
                <a:gd name="T0" fmla="*/ 0 w 1252"/>
                <a:gd name="T1" fmla="*/ 90 h 3125"/>
                <a:gd name="T2" fmla="*/ 227 w 1252"/>
                <a:gd name="T3" fmla="*/ 0 h 3125"/>
                <a:gd name="T4" fmla="*/ 1179 w 1252"/>
                <a:gd name="T5" fmla="*/ 2540 h 3125"/>
                <a:gd name="T6" fmla="*/ 1252 w 1252"/>
                <a:gd name="T7" fmla="*/ 3125 h 3125"/>
                <a:gd name="T8" fmla="*/ 952 w 1252"/>
                <a:gd name="T9" fmla="*/ 2630 h 3125"/>
                <a:gd name="T10" fmla="*/ 0 w 1252"/>
                <a:gd name="T11" fmla="*/ 90 h 3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9504" name="Freeform 16"/>
            <p:cNvSpPr>
              <a:spLocks/>
            </p:cNvSpPr>
            <p:nvPr/>
          </p:nvSpPr>
          <p:spPr bwMode="auto">
            <a:xfrm rot="-3316674">
              <a:off x="2483" y="2398"/>
              <a:ext cx="215" cy="371"/>
            </a:xfrm>
            <a:custGeom>
              <a:avLst/>
              <a:gdLst>
                <a:gd name="T0" fmla="*/ 316 w 316"/>
                <a:gd name="T1" fmla="*/ 608 h 608"/>
                <a:gd name="T2" fmla="*/ 227 w 316"/>
                <a:gd name="T3" fmla="*/ 0 h 608"/>
                <a:gd name="T4" fmla="*/ 0 w 316"/>
                <a:gd name="T5" fmla="*/ 90 h 608"/>
                <a:gd name="T6" fmla="*/ 316 w 316"/>
                <a:gd name="T7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9505" name="Freeform 17"/>
            <p:cNvSpPr>
              <a:spLocks/>
            </p:cNvSpPr>
            <p:nvPr/>
          </p:nvSpPr>
          <p:spPr bwMode="auto">
            <a:xfrm rot="-3316674">
              <a:off x="2671" y="2522"/>
              <a:ext cx="82" cy="141"/>
            </a:xfrm>
            <a:custGeom>
              <a:avLst/>
              <a:gdLst>
                <a:gd name="T0" fmla="*/ 85 w 121"/>
                <a:gd name="T1" fmla="*/ 0 h 230"/>
                <a:gd name="T2" fmla="*/ 0 w 121"/>
                <a:gd name="T3" fmla="*/ 25 h 230"/>
                <a:gd name="T4" fmla="*/ 121 w 121"/>
                <a:gd name="T5" fmla="*/ 230 h 230"/>
                <a:gd name="T6" fmla="*/ 85 w 121"/>
                <a:gd name="T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19506" name="Group 18"/>
            <p:cNvGrpSpPr>
              <a:grpSpLocks/>
            </p:cNvGrpSpPr>
            <p:nvPr/>
          </p:nvGrpSpPr>
          <p:grpSpPr bwMode="auto">
            <a:xfrm>
              <a:off x="763" y="1945"/>
              <a:ext cx="1677" cy="744"/>
              <a:chOff x="763" y="1945"/>
              <a:chExt cx="1677" cy="744"/>
            </a:xfrm>
          </p:grpSpPr>
          <p:sp>
            <p:nvSpPr>
              <p:cNvPr id="319507" name="Freeform 19"/>
              <p:cNvSpPr>
                <a:spLocks/>
              </p:cNvSpPr>
              <p:nvPr/>
            </p:nvSpPr>
            <p:spPr bwMode="auto">
              <a:xfrm rot="-3316674">
                <a:off x="1271" y="1519"/>
                <a:ext cx="744" cy="1595"/>
              </a:xfrm>
              <a:custGeom>
                <a:avLst/>
                <a:gdLst>
                  <a:gd name="T0" fmla="*/ 867 w 1094"/>
                  <a:gd name="T1" fmla="*/ 2612 h 2612"/>
                  <a:gd name="T2" fmla="*/ 1094 w 1094"/>
                  <a:gd name="T3" fmla="*/ 2522 h 2612"/>
                  <a:gd name="T4" fmla="*/ 1016 w 1094"/>
                  <a:gd name="T5" fmla="*/ 2554 h 2612"/>
                  <a:gd name="T6" fmla="*/ 84 w 1094"/>
                  <a:gd name="T7" fmla="*/ 0 h 2612"/>
                  <a:gd name="T8" fmla="*/ 0 w 1094"/>
                  <a:gd name="T9" fmla="*/ 30 h 2612"/>
                  <a:gd name="T10" fmla="*/ 940 w 1094"/>
                  <a:gd name="T11" fmla="*/ 2584 h 2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4" h="2612">
                    <a:moveTo>
                      <a:pt x="867" y="2612"/>
                    </a:moveTo>
                    <a:lnTo>
                      <a:pt x="1094" y="2522"/>
                    </a:lnTo>
                    <a:lnTo>
                      <a:pt x="1016" y="2554"/>
                    </a:lnTo>
                    <a:lnTo>
                      <a:pt x="84" y="0"/>
                    </a:lnTo>
                    <a:lnTo>
                      <a:pt x="0" y="30"/>
                    </a:lnTo>
                    <a:lnTo>
                      <a:pt x="940" y="2584"/>
                    </a:lnTo>
                  </a:path>
                </a:pathLst>
              </a:custGeom>
              <a:solidFill>
                <a:srgbClr val="FF66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9508" name="Freeform 20"/>
              <p:cNvSpPr>
                <a:spLocks/>
              </p:cNvSpPr>
              <p:nvPr/>
            </p:nvSpPr>
            <p:spPr bwMode="auto">
              <a:xfrm>
                <a:off x="763" y="2084"/>
                <a:ext cx="42" cy="155"/>
              </a:xfrm>
              <a:custGeom>
                <a:avLst/>
                <a:gdLst>
                  <a:gd name="T0" fmla="*/ 33 w 42"/>
                  <a:gd name="T1" fmla="*/ 0 h 155"/>
                  <a:gd name="T2" fmla="*/ 41 w 42"/>
                  <a:gd name="T3" fmla="*/ 48 h 155"/>
                  <a:gd name="T4" fmla="*/ 29 w 42"/>
                  <a:gd name="T5" fmla="*/ 116 h 155"/>
                  <a:gd name="T6" fmla="*/ 9 w 42"/>
                  <a:gd name="T7" fmla="*/ 152 h 155"/>
                  <a:gd name="T8" fmla="*/ 1 w 42"/>
                  <a:gd name="T9" fmla="*/ 96 h 155"/>
                  <a:gd name="T10" fmla="*/ 5 w 42"/>
                  <a:gd name="T11" fmla="*/ 52 h 155"/>
                  <a:gd name="T12" fmla="*/ 33 w 42"/>
                  <a:gd name="T1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55">
                    <a:moveTo>
                      <a:pt x="33" y="0"/>
                    </a:moveTo>
                    <a:cubicBezTo>
                      <a:pt x="42" y="3"/>
                      <a:pt x="42" y="29"/>
                      <a:pt x="41" y="48"/>
                    </a:cubicBezTo>
                    <a:cubicBezTo>
                      <a:pt x="40" y="67"/>
                      <a:pt x="34" y="99"/>
                      <a:pt x="29" y="116"/>
                    </a:cubicBezTo>
                    <a:cubicBezTo>
                      <a:pt x="24" y="133"/>
                      <a:pt x="14" y="155"/>
                      <a:pt x="9" y="152"/>
                    </a:cubicBezTo>
                    <a:cubicBezTo>
                      <a:pt x="4" y="149"/>
                      <a:pt x="2" y="113"/>
                      <a:pt x="1" y="96"/>
                    </a:cubicBezTo>
                    <a:cubicBezTo>
                      <a:pt x="0" y="79"/>
                      <a:pt x="0" y="68"/>
                      <a:pt x="5" y="52"/>
                    </a:cubicBezTo>
                    <a:cubicBezTo>
                      <a:pt x="10" y="36"/>
                      <a:pt x="27" y="11"/>
                      <a:pt x="33" y="0"/>
                    </a:cubicBezTo>
                    <a:close/>
                  </a:path>
                </a:pathLst>
              </a:custGeom>
              <a:solidFill>
                <a:srgbClr val="CC0F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sp>
        <p:nvSpPr>
          <p:cNvPr id="319521" name="Text Box 33"/>
          <p:cNvSpPr txBox="1">
            <a:spLocks noChangeArrowheads="1"/>
          </p:cNvSpPr>
          <p:nvPr/>
        </p:nvSpPr>
        <p:spPr bwMode="auto">
          <a:xfrm>
            <a:off x="457200" y="1371600"/>
            <a:ext cx="1003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b="1"/>
              <a:t>20</a:t>
            </a:r>
            <a:r>
              <a:rPr lang="ru-RU" altLang="ru-RU" sz="2400" b="1"/>
              <a:t> см</a:t>
            </a:r>
          </a:p>
        </p:txBody>
      </p:sp>
      <p:sp>
        <p:nvSpPr>
          <p:cNvPr id="319522" name="Text Box 34"/>
          <p:cNvSpPr txBox="1">
            <a:spLocks noChangeArrowheads="1"/>
          </p:cNvSpPr>
          <p:nvPr/>
        </p:nvSpPr>
        <p:spPr bwMode="auto">
          <a:xfrm>
            <a:off x="3429000" y="1371600"/>
            <a:ext cx="1003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b="1"/>
              <a:t>20</a:t>
            </a:r>
            <a:r>
              <a:rPr lang="ru-RU" altLang="ru-RU" sz="2400" b="1"/>
              <a:t> см</a:t>
            </a:r>
          </a:p>
        </p:txBody>
      </p:sp>
      <p:sp>
        <p:nvSpPr>
          <p:cNvPr id="319523" name="Text Box 35"/>
          <p:cNvSpPr txBox="1">
            <a:spLocks noChangeArrowheads="1"/>
          </p:cNvSpPr>
          <p:nvPr/>
        </p:nvSpPr>
        <p:spPr bwMode="auto">
          <a:xfrm>
            <a:off x="4191000" y="228600"/>
            <a:ext cx="4419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/>
              <a:t>Найти площадь ромба, если его высота 10см  и </a:t>
            </a:r>
            <a:endParaRPr lang="ru-RU" alt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3125 -0.2537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319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-1268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31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19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9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9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94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48148E-6 L -0.01389 -0.7400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19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-37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9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9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319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95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/>
      <p:bldP spid="319520" grpId="0"/>
      <p:bldP spid="319521" grpId="0"/>
      <p:bldP spid="319522" grpId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3109</TotalTime>
  <Words>973</Words>
  <Application>Microsoft Office PowerPoint</Application>
  <PresentationFormat>Экран (4:3)</PresentationFormat>
  <Paragraphs>343</Paragraphs>
  <Slides>24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Times New Roman</vt:lpstr>
      <vt:lpstr>Оформление по умолчанию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Tatyana</dc:creator>
  <cp:lastModifiedBy>Tatyana</cp:lastModifiedBy>
  <cp:revision>146</cp:revision>
  <cp:lastPrinted>1601-01-01T00:00:00Z</cp:lastPrinted>
  <dcterms:created xsi:type="dcterms:W3CDTF">1601-01-01T00:00:00Z</dcterms:created>
  <dcterms:modified xsi:type="dcterms:W3CDTF">2020-11-25T13:19:24Z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