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9" r:id="rId4"/>
    <p:sldId id="299" r:id="rId5"/>
    <p:sldId id="300" r:id="rId6"/>
    <p:sldId id="262" r:id="rId7"/>
    <p:sldId id="264" r:id="rId8"/>
    <p:sldId id="263" r:id="rId9"/>
    <p:sldId id="265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7" r:id="rId19"/>
    <p:sldId id="316" r:id="rId20"/>
    <p:sldId id="304" r:id="rId21"/>
    <p:sldId id="274" r:id="rId22"/>
    <p:sldId id="286" r:id="rId23"/>
    <p:sldId id="289" r:id="rId24"/>
    <p:sldId id="292" r:id="rId25"/>
    <p:sldId id="294" r:id="rId26"/>
    <p:sldId id="296" r:id="rId27"/>
    <p:sldId id="298" r:id="rId28"/>
    <p:sldId id="320" r:id="rId29"/>
    <p:sldId id="275" r:id="rId30"/>
    <p:sldId id="321" r:id="rId31"/>
    <p:sldId id="258" r:id="rId32"/>
    <p:sldId id="269" r:id="rId33"/>
    <p:sldId id="31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67" autoAdjust="0"/>
  </p:normalViewPr>
  <p:slideViewPr>
    <p:cSldViewPr>
      <p:cViewPr varScale="1">
        <p:scale>
          <a:sx n="58" d="100"/>
          <a:sy n="58" d="100"/>
        </p:scale>
        <p:origin x="166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133E9-5137-4426-974A-6F4622C4A9A2}" type="datetimeFigureOut">
              <a:rPr lang="ru-RU" smtClean="0"/>
              <a:t>05.11.2020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6EA680-97F5-42F4-86D8-54B1E222B7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084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</a:t>
            </a:r>
          </a:p>
          <a:p>
            <a:r>
              <a:rPr lang="ru-RU" dirty="0" smtClean="0"/>
              <a:t>Каждая кнопка – переход на слайд с алгоритмом решения задачи + решение (дополнительный вызов).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Для удобства номера примеров совпадают с номерами в учебнике (в презентации не все </a:t>
            </a:r>
            <a:r>
              <a:rPr lang="ru-RU" dirty="0" err="1" smtClean="0"/>
              <a:t>прогшраммы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r>
              <a:rPr lang="ru-RU" dirty="0" smtClean="0"/>
              <a:t>Все слайды скрытые (за исключением алгоритмов сортировки), поэтому возврат осуществляем по специальной кнопке. </a:t>
            </a:r>
          </a:p>
          <a:p>
            <a:r>
              <a:rPr lang="ru-RU" dirty="0" smtClean="0"/>
              <a:t>Учитель на свое усмотрение выбирает задачи для разбора, а также решает сам – надо ли демонстрировать готовое решение</a:t>
            </a:r>
            <a:r>
              <a:rPr lang="ru-RU" baseline="0" dirty="0" smtClean="0"/>
              <a:t> или нет (возможен вариант, когда учащиеся пытаются решить задачу по алгоритму самостоятельно в Паскале, а затем проверяют)</a:t>
            </a:r>
            <a:r>
              <a:rPr lang="ru-RU" dirty="0" smtClean="0"/>
              <a:t>.   Таким образом, данную презентацию можно использовать на нескольких занятиях.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116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Комментарии. </a:t>
            </a:r>
          </a:p>
          <a:p>
            <a:r>
              <a:rPr lang="ru-RU" smtClean="0"/>
              <a:t>По пробелу </a:t>
            </a:r>
            <a:r>
              <a:rPr lang="ru-RU" dirty="0" smtClean="0"/>
              <a:t>появляются  комментарии к задаче и алгоритм (пошагово)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Кнопка «Программа» – загружает программу на Паскале (пошагово)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036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Комментарии. </a:t>
            </a:r>
          </a:p>
          <a:p>
            <a:r>
              <a:rPr lang="ru-RU" dirty="0" smtClean="0"/>
              <a:t>Для удобства номера примеров совпадают с номерами в учебнике (в учебнике разобран алгоритм  поиска максимума)</a:t>
            </a:r>
          </a:p>
          <a:p>
            <a:endParaRPr lang="ru-RU" dirty="0" smtClean="0"/>
          </a:p>
          <a:p>
            <a:r>
              <a:rPr lang="ru-RU" dirty="0" smtClean="0"/>
              <a:t>По пробелу (!) появляются  комментарии к задаче и алгоритм (пошагово)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Кнопка «Программа» – загружает программу на Паскале (пошагово)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231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Комментарии. </a:t>
            </a:r>
          </a:p>
          <a:p>
            <a:r>
              <a:rPr lang="ru-RU" dirty="0" smtClean="0"/>
              <a:t>По пробелу появляются  комментарии к задаче и алгоритм (пошагово)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Кнопка «Программа» – загружает программу на Паскале (пошагово)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036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Комментарии. </a:t>
            </a:r>
          </a:p>
          <a:p>
            <a:r>
              <a:rPr lang="ru-RU" dirty="0" smtClean="0"/>
              <a:t>По пробелу появляются  комментарии к задаче и алгоритм (пошагово)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Кнопка «Программа» – загружает программу на Паскале (пошагово)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036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Комментарии. </a:t>
            </a:r>
          </a:p>
          <a:p>
            <a:r>
              <a:rPr lang="ru-RU" dirty="0" smtClean="0"/>
              <a:t>По пробелу появляются  комментарии к задаче и алгоритм (пошагово)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Кнопка «Программа» – загружает программу на Паскале (пошагово)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036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Комментарии. </a:t>
            </a:r>
          </a:p>
          <a:p>
            <a:r>
              <a:rPr lang="ru-RU" dirty="0" smtClean="0"/>
              <a:t>По пробелу появляются  комментарии к задаче и алгоритм (пошагово)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Кнопка «Программа» – загружает программу на Паскале (пошагово)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0364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Комментарии. </a:t>
            </a:r>
          </a:p>
          <a:p>
            <a:r>
              <a:rPr lang="ru-RU" dirty="0" smtClean="0"/>
              <a:t>По пробелу появляются  комментарии к задаче и алгоритм (пошагово)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Кнопка «Программа» – загружает программу на Паскале (пошагово)</a:t>
            </a: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 программе </a:t>
            </a:r>
            <a:r>
              <a:rPr lang="en-US" dirty="0" smtClean="0"/>
              <a:t>PascalABC.net</a:t>
            </a:r>
            <a:r>
              <a:rPr lang="ru-RU" dirty="0" smtClean="0"/>
              <a:t> для обмена переменных можно использовать функцию </a:t>
            </a:r>
            <a:r>
              <a:rPr lang="en-US" dirty="0" smtClean="0"/>
              <a:t>swap(</a:t>
            </a:r>
            <a:r>
              <a:rPr lang="en-US" dirty="0" err="1" smtClean="0"/>
              <a:t>x,y</a:t>
            </a:r>
            <a:r>
              <a:rPr lang="en-US" dirty="0" smtClean="0"/>
              <a:t>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036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959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Шаг 1-2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4431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Шаг3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443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Шаг 4-5-6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443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Шаг7-8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443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Шаг 9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443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Шаг 10-11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443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9597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6EA680-97F5-42F4-86D8-54B1E222B7A3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959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155222" y="0"/>
            <a:ext cx="7020000" cy="6858000"/>
          </a:xfrm>
          <a:prstGeom prst="rect">
            <a:avLst/>
          </a:prstGeom>
          <a:solidFill>
            <a:srgbClr val="00B0F0"/>
          </a:solidFill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2155708" y="2285992"/>
            <a:ext cx="7020000" cy="18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214546" y="857233"/>
            <a:ext cx="6572296" cy="3214709"/>
          </a:xfrm>
        </p:spPr>
        <p:txBody>
          <a:bodyPr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214546" y="4214818"/>
            <a:ext cx="6572296" cy="1643074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6000768"/>
            <a:ext cx="2071670" cy="6155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400" b="1" cap="none" spc="0" dirty="0" smtClean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11 класс</a:t>
            </a:r>
            <a:endParaRPr lang="ru-RU" sz="3400" b="1" cap="none" spc="0" dirty="0">
              <a:ln>
                <a:solidFill>
                  <a:srgbClr val="0070C0"/>
                </a:solidFill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6572264" y="214290"/>
            <a:ext cx="221457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 b="0" cap="none" spc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Информатика</a:t>
            </a:r>
            <a:endParaRPr lang="ru-RU" sz="2400" b="0" cap="none" spc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C:\Ирина\фото\Выпускной\логотип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5929330"/>
            <a:ext cx="2075784" cy="678995"/>
          </a:xfrm>
          <a:prstGeom prst="rect">
            <a:avLst/>
          </a:prstGeom>
          <a:noFill/>
        </p:spPr>
      </p:pic>
      <p:pic>
        <p:nvPicPr>
          <p:cNvPr id="4" name="Picture 2" descr="D:\Documents and Settings\Администратор.HOME-FDD52612A3\Рабочий стол\Ирина_Раб стол\10 Презентации для Босовой\11 класс\11кл_лого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8" y="2285992"/>
            <a:ext cx="215857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253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2071670" y="2285992"/>
            <a:ext cx="7072330" cy="18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071670" y="857233"/>
            <a:ext cx="6715172" cy="3214709"/>
          </a:xfrm>
        </p:spPr>
        <p:txBody>
          <a:bodyPr anchor="b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071670" y="4214818"/>
            <a:ext cx="6715172" cy="1643074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rgbClr val="0070C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2285992"/>
            <a:ext cx="2071670" cy="180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0657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5910280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71546"/>
            <a:ext cx="8352928" cy="4643470"/>
          </a:xfrm>
        </p:spPr>
        <p:txBody>
          <a:bodyPr>
            <a:noAutofit/>
          </a:bodyPr>
          <a:lstStyle>
            <a:lvl1pPr>
              <a:buFont typeface="Arial" pitchFamily="34" charset="0"/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50" name="Picture 2" descr="C:\Documents and Settings\Администратор.HOME-FDD52612A3\Рабочий стол\земля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5016"/>
            <a:ext cx="862841" cy="85725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539552" y="260648"/>
            <a:ext cx="835292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dirty="0" smtClean="0"/>
              <a:t>Самое главное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58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5910280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71546"/>
            <a:ext cx="8352928" cy="4643470"/>
          </a:xfrm>
        </p:spPr>
        <p:txBody>
          <a:bodyPr>
            <a:noAutofit/>
          </a:bodyPr>
          <a:lstStyle>
            <a:lvl1pPr marL="342900" indent="-342900">
              <a:buFont typeface="Wingdings" pitchFamily="2" charset="2"/>
              <a:buChar char="§"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50" name="Picture 2" descr="C:\Documents and Settings\Администратор.HOME-FDD52612A3\Рабочий стол\земля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5016"/>
            <a:ext cx="862841" cy="85725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 userDrawn="1"/>
        </p:nvSpPr>
        <p:spPr>
          <a:xfrm>
            <a:off x="539552" y="260648"/>
            <a:ext cx="835292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dirty="0" smtClean="0"/>
              <a:t>Ключевые слова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857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9144000" cy="92867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5910280"/>
            <a:ext cx="9144000" cy="50006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352928" cy="562074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071546"/>
            <a:ext cx="8352928" cy="4643470"/>
          </a:xfrm>
        </p:spPr>
        <p:txBody>
          <a:bodyPr>
            <a:normAutofit/>
          </a:bodyPr>
          <a:lstStyle>
            <a:lvl1pPr>
              <a:buFont typeface="Arial" pitchFamily="34" charset="0"/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pic>
        <p:nvPicPr>
          <p:cNvPr id="2050" name="Picture 2" descr="C:\Documents and Settings\Администратор.HOME-FDD52612A3\Рабочий стол\земля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715016"/>
            <a:ext cx="862841" cy="857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59641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310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98072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9552" y="1620490"/>
            <a:ext cx="4040188" cy="483284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88472" y="980728"/>
            <a:ext cx="4032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88472" y="1620490"/>
            <a:ext cx="4032000" cy="483284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88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518120" y="1052736"/>
            <a:ext cx="1533600" cy="5805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552817" y="1196751"/>
            <a:ext cx="1498904" cy="1408223"/>
            <a:chOff x="552817" y="1196751"/>
            <a:chExt cx="1498904" cy="1408223"/>
          </a:xfrm>
        </p:grpSpPr>
        <p:sp>
          <p:nvSpPr>
            <p:cNvPr id="6" name="TextBox 5"/>
            <p:cNvSpPr txBox="1"/>
            <p:nvPr/>
          </p:nvSpPr>
          <p:spPr>
            <a:xfrm>
              <a:off x="552817" y="2204864"/>
              <a:ext cx="14989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Pascal</a:t>
              </a:r>
              <a:endParaRPr lang="ru-RU" sz="2000" dirty="0"/>
            </a:p>
          </p:txBody>
        </p:sp>
        <p:pic>
          <p:nvPicPr>
            <p:cNvPr id="7" name="Picture 7" descr="D:\Documents and Settings\Администратор.HOME-FDD52612A3\Рабочий стол\Ирина_Раб стол\10 Презентации для Босовой\11 класс\7-1-1\Рисунок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264" y="1196751"/>
              <a:ext cx="1084468" cy="11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872701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438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pic>
        <p:nvPicPr>
          <p:cNvPr id="3" name="Объект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900" y="150790"/>
            <a:ext cx="810838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2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6170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28092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052736"/>
            <a:ext cx="8280920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TextBox 3"/>
          <p:cNvSpPr txBox="1"/>
          <p:nvPr userDrawn="1"/>
        </p:nvSpPr>
        <p:spPr>
          <a:xfrm>
            <a:off x="642910" y="0"/>
            <a:ext cx="700120" cy="107722"/>
          </a:xfrm>
          <a:prstGeom prst="rect">
            <a:avLst/>
          </a:prstGeom>
          <a:solidFill>
            <a:schemeClr val="bg1"/>
          </a:solidFill>
        </p:spPr>
        <p:txBody>
          <a:bodyPr vert="horz"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00" dirty="0" smtClean="0">
                <a:solidFill>
                  <a:schemeClr val="bg1"/>
                </a:solidFill>
              </a:rPr>
              <a:t>МК</a:t>
            </a:r>
            <a:endParaRPr lang="ru-RU" sz="1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0"/>
            <a:ext cx="357158" cy="685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2285992"/>
            <a:ext cx="357158" cy="18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615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5" r:id="rId3"/>
    <p:sldLayoutId id="2147483664" r:id="rId4"/>
    <p:sldLayoutId id="2147483662" r:id="rId5"/>
    <p:sldLayoutId id="2147483650" r:id="rId6"/>
    <p:sldLayoutId id="2147483653" r:id="rId7"/>
    <p:sldLayoutId id="2147483666" r:id="rId8"/>
    <p:sldLayoutId id="2147483654" r:id="rId9"/>
    <p:sldLayoutId id="2147483663" r:id="rId10"/>
    <p:sldLayoutId id="21474836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6.xml"/><Relationship Id="rId7" Type="http://schemas.openxmlformats.org/officeDocument/2006/relationships/slide" Target="slide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slide" Target="slide12.xml"/><Relationship Id="rId11" Type="http://schemas.openxmlformats.org/officeDocument/2006/relationships/image" Target="../media/image10.png"/><Relationship Id="rId5" Type="http://schemas.openxmlformats.org/officeDocument/2006/relationships/slide" Target="slide10.xml"/><Relationship Id="rId10" Type="http://schemas.openxmlformats.org/officeDocument/2006/relationships/slide" Target="slide20.xml"/><Relationship Id="rId4" Type="http://schemas.openxmlformats.org/officeDocument/2006/relationships/slide" Target="slide8.xml"/><Relationship Id="rId9" Type="http://schemas.openxmlformats.org/officeDocument/2006/relationships/slide" Target="slide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slide" Target="slid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slide" Target="slide5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slide" Target="slide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png"/><Relationship Id="rId4" Type="http://schemas.openxmlformats.org/officeDocument/2006/relationships/slide" Target="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9.png"/><Relationship Id="rId9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СТРУКТУРИРОВАННЫЕ ТИПЫ ДАННЫХ. МАССИВЫ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/>
              <a:t>ОСНОВНЫЕ СВЕДЕНИЯ ОБ </a:t>
            </a:r>
            <a:r>
              <a:rPr lang="ru-RU" smtClean="0"/>
              <a:t>АЛГОРИТМАХ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23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массив</a:t>
            </a:r>
          </a:p>
          <a:p>
            <a:r>
              <a:rPr lang="ru-RU" dirty="0" smtClean="0"/>
              <a:t>размерность массива</a:t>
            </a:r>
          </a:p>
          <a:p>
            <a:r>
              <a:rPr lang="ru-RU" dirty="0" smtClean="0"/>
              <a:t>описание массива</a:t>
            </a:r>
          </a:p>
          <a:p>
            <a:r>
              <a:rPr lang="ru-RU" dirty="0" smtClean="0"/>
              <a:t>типовые задачи обработки одномерных массивов за один просмотр</a:t>
            </a:r>
          </a:p>
          <a:p>
            <a:r>
              <a:rPr lang="ru-RU" dirty="0" smtClean="0"/>
              <a:t>сортировка массива: метод «пузырька», сортировка выбором</a:t>
            </a:r>
            <a:br>
              <a:rPr lang="ru-RU" dirty="0" smtClean="0"/>
            </a:b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213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Массив</a:t>
            </a:r>
            <a:endParaRPr lang="ru-RU" dirty="0"/>
          </a:p>
        </p:txBody>
      </p:sp>
      <p:sp>
        <p:nvSpPr>
          <p:cNvPr id="4" name="Подзаголовок 5"/>
          <p:cNvSpPr txBox="1">
            <a:spLocks/>
          </p:cNvSpPr>
          <p:nvPr/>
        </p:nvSpPr>
        <p:spPr>
          <a:xfrm>
            <a:off x="1331640" y="1059174"/>
            <a:ext cx="7526639" cy="10736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b="1" dirty="0" smtClean="0"/>
              <a:t>Массив</a:t>
            </a:r>
            <a:r>
              <a:rPr lang="ru-RU" sz="2000" dirty="0" smtClean="0"/>
              <a:t> – </a:t>
            </a:r>
            <a:r>
              <a:rPr lang="ru-RU" sz="2000" dirty="0"/>
              <a:t>это поименованная совокупность однотипных </a:t>
            </a:r>
            <a:r>
              <a:rPr lang="ru-RU" sz="2000" dirty="0" err="1" smtClean="0"/>
              <a:t>элемен-тов</a:t>
            </a:r>
            <a:r>
              <a:rPr lang="ru-RU" sz="2000" dirty="0" smtClean="0"/>
              <a:t>, упорядоченных </a:t>
            </a:r>
            <a:r>
              <a:rPr lang="ru-RU" sz="2000" dirty="0"/>
              <a:t>по индексам, определяющим положение элемента </a:t>
            </a:r>
            <a:r>
              <a:rPr lang="ru-RU" sz="2000" dirty="0" smtClean="0"/>
              <a:t>в массиве</a:t>
            </a:r>
            <a:r>
              <a:rPr lang="ru-RU" sz="2000" dirty="0"/>
              <a:t>.</a:t>
            </a:r>
            <a:endParaRPr kumimoji="0" lang="ru-RU" sz="20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41505" y="1202452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Black" pitchFamily="34" charset="0"/>
                <a:cs typeface="Arial" pitchFamily="34" charset="0"/>
              </a:rPr>
              <a:t>!</a:t>
            </a:r>
            <a:endParaRPr lang="ru-RU" sz="4000" b="1" dirty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6" name="Группа 7"/>
          <p:cNvGrpSpPr/>
          <p:nvPr/>
        </p:nvGrpSpPr>
        <p:grpSpPr>
          <a:xfrm>
            <a:off x="539551" y="1037802"/>
            <a:ext cx="8280000" cy="1095054"/>
            <a:chOff x="428596" y="5072074"/>
            <a:chExt cx="5929354" cy="1785950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Подзаголовок 5"/>
          <p:cNvSpPr txBox="1">
            <a:spLocks/>
          </p:cNvSpPr>
          <p:nvPr/>
        </p:nvSpPr>
        <p:spPr>
          <a:xfrm>
            <a:off x="539551" y="2348880"/>
            <a:ext cx="8280000" cy="144016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dirty="0"/>
              <a:t>Массив в языке </a:t>
            </a:r>
            <a:r>
              <a:rPr lang="ru-RU" sz="2000" dirty="0" err="1"/>
              <a:t>Pascal</a:t>
            </a:r>
            <a:r>
              <a:rPr lang="ru-RU" sz="2000" dirty="0"/>
              <a:t> </a:t>
            </a:r>
            <a:r>
              <a:rPr lang="ru-RU" sz="2000" dirty="0" smtClean="0"/>
              <a:t>– </a:t>
            </a:r>
            <a:r>
              <a:rPr lang="ru-RU" sz="2000" dirty="0"/>
              <a:t>это набор однотипных данных, </a:t>
            </a:r>
            <a:r>
              <a:rPr lang="ru-RU" sz="2000" dirty="0" smtClean="0"/>
              <a:t>причём </a:t>
            </a:r>
            <a:r>
              <a:rPr lang="ru-RU" sz="2000" dirty="0"/>
              <a:t>количество этих данных фиксировано и определяется </a:t>
            </a:r>
            <a:r>
              <a:rPr lang="ru-RU" sz="2000" dirty="0" smtClean="0"/>
              <a:t>при описании </a:t>
            </a:r>
            <a:r>
              <a:rPr lang="ru-RU" sz="2000" dirty="0"/>
              <a:t>массива. Все переменные, входящие в массив, </a:t>
            </a:r>
            <a:r>
              <a:rPr lang="ru-RU" sz="2000" dirty="0" smtClean="0"/>
              <a:t>имеют одно </a:t>
            </a:r>
            <a:r>
              <a:rPr lang="ru-RU" sz="2000" dirty="0"/>
              <a:t>и то же имя </a:t>
            </a:r>
            <a:r>
              <a:rPr lang="ru-RU" sz="2000" dirty="0" smtClean="0"/>
              <a:t>– </a:t>
            </a:r>
            <a:r>
              <a:rPr lang="ru-RU" sz="2000" dirty="0"/>
              <a:t>имя массива, а различаются они по </a:t>
            </a:r>
            <a:r>
              <a:rPr lang="ru-RU" sz="2000" dirty="0" smtClean="0"/>
              <a:t>индексу – </a:t>
            </a:r>
            <a:r>
              <a:rPr lang="ru-RU" sz="2000" dirty="0"/>
              <a:t>номеру (месту) в массиве.</a:t>
            </a:r>
            <a:endParaRPr kumimoji="0" lang="ru-RU" sz="20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2481" y="3892986"/>
            <a:ext cx="8135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Массив </a:t>
            </a:r>
            <a:r>
              <a:rPr lang="en-US" sz="2000" b="1" dirty="0" smtClean="0"/>
              <a:t>Result</a:t>
            </a:r>
            <a:r>
              <a:rPr lang="en-US" sz="2000" dirty="0" smtClean="0"/>
              <a:t>: 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12481" y="5157192"/>
            <a:ext cx="8135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Массив </a:t>
            </a:r>
            <a:r>
              <a:rPr lang="en-US" sz="2000" b="1" dirty="0" smtClean="0"/>
              <a:t>Season</a:t>
            </a:r>
            <a:r>
              <a:rPr lang="en-US" sz="2000" dirty="0" smtClean="0"/>
              <a:t>: </a:t>
            </a:r>
            <a:endParaRPr lang="ru-RU" sz="20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9265598"/>
              </p:ext>
            </p:extLst>
          </p:nvPr>
        </p:nvGraphicFramePr>
        <p:xfrm>
          <a:off x="612481" y="4293096"/>
          <a:ext cx="8006736" cy="792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6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7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7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72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72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72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722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72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Индекс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Значение элемента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90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84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72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45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92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45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53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826034"/>
              </p:ext>
            </p:extLst>
          </p:nvPr>
        </p:nvGraphicFramePr>
        <p:xfrm>
          <a:off x="612481" y="5557302"/>
          <a:ext cx="8025242" cy="792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98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36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7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Индекс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3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/>
                        <a:t>Значение элемента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kern="1200" dirty="0" smtClean="0"/>
                        <a:t>'зима'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/>
                        <a:t>'весна'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/>
                        <a:t>'лето'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kern="1200" dirty="0" smtClean="0"/>
                        <a:t>'осень'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9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"/>
          <p:cNvGrpSpPr/>
          <p:nvPr/>
        </p:nvGrpSpPr>
        <p:grpSpPr>
          <a:xfrm>
            <a:off x="2051720" y="4437112"/>
            <a:ext cx="7092280" cy="2420888"/>
            <a:chOff x="2051720" y="4437112"/>
            <a:chExt cx="7092280" cy="2420888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051720" y="4437112"/>
              <a:ext cx="7092280" cy="24208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1"/>
            <p:cNvSpPr txBox="1"/>
            <p:nvPr/>
          </p:nvSpPr>
          <p:spPr>
            <a:xfrm>
              <a:off x="2195735" y="4581128"/>
              <a:ext cx="43204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000" dirty="0" smtClean="0"/>
                <a:t>Массив для записи температуры (</a:t>
              </a:r>
              <a:r>
                <a:rPr lang="ru-RU" sz="2000" i="1" dirty="0" smtClean="0"/>
                <a:t>целое число</a:t>
              </a:r>
              <a:r>
                <a:rPr lang="ru-RU" sz="2000" dirty="0" smtClean="0"/>
                <a:t>)  каждого дня года.</a:t>
              </a:r>
              <a:endParaRPr lang="ru-RU" sz="2000" b="1" dirty="0">
                <a:solidFill>
                  <a:srgbClr val="0070C0"/>
                </a:solidFill>
              </a:endParaRPr>
            </a:p>
          </p:txBody>
        </p:sp>
        <p:pic>
          <p:nvPicPr>
            <p:cNvPr id="1029" name="Picture 5" descr="D:\Documents and Settings\Администратор.HOME-FDD52612A3\Рабочий стол\Ирина_Раб стол\10 Презентации для Босовой\11 класс\8-1-1\kalendar-izmeneniya-pogody-dlya-yasley-detskogo-sada-9563-large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133"/>
            <a:stretch/>
          </p:blipFill>
          <p:spPr bwMode="auto">
            <a:xfrm>
              <a:off x="6649664" y="4553225"/>
              <a:ext cx="2098800" cy="184784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Описание массива</a:t>
            </a:r>
            <a:endParaRPr lang="ru-RU" dirty="0"/>
          </a:p>
        </p:txBody>
      </p:sp>
      <p:sp>
        <p:nvSpPr>
          <p:cNvPr id="3" name="Подзаголовок 5"/>
          <p:cNvSpPr txBox="1">
            <a:spLocks/>
          </p:cNvSpPr>
          <p:nvPr/>
        </p:nvSpPr>
        <p:spPr>
          <a:xfrm>
            <a:off x="2195735" y="1052736"/>
            <a:ext cx="6623815" cy="237626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dirty="0"/>
              <a:t>Описание массива выглядит так:</a:t>
            </a:r>
          </a:p>
          <a:p>
            <a:pPr algn="ctr"/>
            <a:r>
              <a:rPr lang="ru-RU" sz="2000" b="1" dirty="0" err="1"/>
              <a:t>array</a:t>
            </a:r>
            <a:r>
              <a:rPr lang="ru-RU" sz="2000" dirty="0"/>
              <a:t> [&lt;</a:t>
            </a:r>
            <a:r>
              <a:rPr lang="ru-RU" sz="2000" i="1" dirty="0"/>
              <a:t>тип индекса</a:t>
            </a:r>
            <a:r>
              <a:rPr lang="ru-RU" sz="2000" dirty="0"/>
              <a:t>&gt;] </a:t>
            </a:r>
            <a:r>
              <a:rPr lang="ru-RU" sz="2000" b="1" dirty="0" err="1"/>
              <a:t>of</a:t>
            </a:r>
            <a:r>
              <a:rPr lang="ru-RU" sz="2000" dirty="0"/>
              <a:t> &lt;</a:t>
            </a:r>
            <a:r>
              <a:rPr lang="ru-RU" sz="2000" i="1" dirty="0"/>
              <a:t>тип компонент</a:t>
            </a:r>
            <a:r>
              <a:rPr lang="ru-RU" sz="2000" dirty="0"/>
              <a:t>&gt;</a:t>
            </a:r>
          </a:p>
          <a:p>
            <a:pPr algn="just"/>
            <a:r>
              <a:rPr lang="ru-RU" sz="2000" dirty="0"/>
              <a:t>Здесь:</a:t>
            </a:r>
          </a:p>
          <a:p>
            <a:pPr algn="just"/>
            <a:r>
              <a:rPr lang="ru-RU" sz="2000" dirty="0"/>
              <a:t>•  </a:t>
            </a:r>
            <a:r>
              <a:rPr lang="ru-RU" sz="2000" b="1" dirty="0" err="1"/>
              <a:t>array</a:t>
            </a:r>
            <a:r>
              <a:rPr lang="ru-RU" sz="2000" dirty="0"/>
              <a:t> и </a:t>
            </a:r>
            <a:r>
              <a:rPr lang="ru-RU" sz="2000" b="1" dirty="0" err="1"/>
              <a:t>of</a:t>
            </a:r>
            <a:r>
              <a:rPr lang="ru-RU" sz="2000" dirty="0"/>
              <a:t> </a:t>
            </a:r>
            <a:r>
              <a:rPr lang="ru-RU" sz="2000" dirty="0" smtClean="0"/>
              <a:t>– </a:t>
            </a:r>
            <a:r>
              <a:rPr lang="ru-RU" sz="2000" dirty="0"/>
              <a:t>служебные слова («массив» и «из»);</a:t>
            </a:r>
          </a:p>
          <a:p>
            <a:pPr algn="just"/>
            <a:r>
              <a:rPr lang="ru-RU" sz="2000" dirty="0" smtClean="0"/>
              <a:t>• &lt;</a:t>
            </a:r>
            <a:r>
              <a:rPr lang="ru-RU" sz="2000" i="1" dirty="0"/>
              <a:t>тип индекса</a:t>
            </a:r>
            <a:r>
              <a:rPr lang="ru-RU" sz="2000" dirty="0"/>
              <a:t>&gt; </a:t>
            </a:r>
            <a:r>
              <a:rPr lang="ru-RU" sz="2000" dirty="0" smtClean="0"/>
              <a:t>– </a:t>
            </a:r>
            <a:r>
              <a:rPr lang="ru-RU" sz="2000" dirty="0"/>
              <a:t>описание индексации компонент (элементов</a:t>
            </a:r>
            <a:r>
              <a:rPr lang="ru-RU" sz="2000" dirty="0" smtClean="0"/>
              <a:t>) массива</a:t>
            </a:r>
            <a:r>
              <a:rPr lang="ru-RU" sz="2000" dirty="0"/>
              <a:t>;</a:t>
            </a:r>
          </a:p>
          <a:p>
            <a:pPr algn="just"/>
            <a:r>
              <a:rPr lang="ru-RU" sz="2000" dirty="0"/>
              <a:t>•  &lt;</a:t>
            </a:r>
            <a:r>
              <a:rPr lang="ru-RU" sz="2000" i="1" dirty="0"/>
              <a:t>тип компонент</a:t>
            </a:r>
            <a:r>
              <a:rPr lang="ru-RU" sz="2000" dirty="0"/>
              <a:t>&gt; </a:t>
            </a:r>
            <a:r>
              <a:rPr lang="ru-RU" sz="2000" dirty="0" smtClean="0"/>
              <a:t>– </a:t>
            </a:r>
            <a:r>
              <a:rPr lang="ru-RU" sz="2000" dirty="0"/>
              <a:t>тип величин, составляющих массив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5" name="TextBox Упр"/>
          <p:cNvSpPr txBox="1"/>
          <p:nvPr/>
        </p:nvSpPr>
        <p:spPr>
          <a:xfrm>
            <a:off x="2195734" y="3717032"/>
            <a:ext cx="66238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Упражнение.</a:t>
            </a:r>
            <a:r>
              <a:rPr lang="ru-RU" sz="2000" dirty="0" smtClean="0"/>
              <a:t> </a:t>
            </a:r>
            <a:r>
              <a:rPr lang="ru-RU" sz="2000" dirty="0"/>
              <a:t>Запишите описание массива, ориентируясь на его назначение</a:t>
            </a:r>
            <a:r>
              <a:rPr lang="ru-RU" sz="2000" dirty="0" smtClean="0"/>
              <a:t>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1" name="TextBox 1 отв"/>
          <p:cNvSpPr txBox="1"/>
          <p:nvPr/>
        </p:nvSpPr>
        <p:spPr>
          <a:xfrm>
            <a:off x="2267744" y="5693186"/>
            <a:ext cx="424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err="1"/>
              <a:t>var</a:t>
            </a:r>
            <a:r>
              <a:rPr lang="ru-RU" sz="2000" dirty="0"/>
              <a:t> </a:t>
            </a:r>
            <a:r>
              <a:rPr lang="en-US" sz="2000" dirty="0" smtClean="0"/>
              <a:t>D</a:t>
            </a:r>
            <a:r>
              <a:rPr lang="ru-RU" sz="2000" dirty="0" err="1" smtClean="0"/>
              <a:t>ay</a:t>
            </a:r>
            <a:r>
              <a:rPr lang="ru-RU" sz="2000" dirty="0"/>
              <a:t>: </a:t>
            </a:r>
            <a:r>
              <a:rPr lang="ru-RU" sz="2000" b="1" dirty="0" err="1"/>
              <a:t>array</a:t>
            </a:r>
            <a:r>
              <a:rPr lang="ru-RU" sz="2000" dirty="0"/>
              <a:t> [1..</a:t>
            </a:r>
            <a:r>
              <a:rPr lang="ru-RU" sz="2000" dirty="0" smtClean="0"/>
              <a:t>366] </a:t>
            </a:r>
            <a:r>
              <a:rPr lang="ru-RU" sz="2000" b="1" dirty="0" err="1" smtClean="0"/>
              <a:t>of</a:t>
            </a:r>
            <a:r>
              <a:rPr lang="en-US" sz="2000" b="1" dirty="0" smtClean="0"/>
              <a:t> </a:t>
            </a:r>
            <a:r>
              <a:rPr lang="ru-RU" sz="2000" dirty="0" smtClean="0"/>
              <a:t> </a:t>
            </a:r>
            <a:r>
              <a:rPr lang="ru-RU" sz="2000" dirty="0" err="1" smtClean="0"/>
              <a:t>integer</a:t>
            </a:r>
            <a:r>
              <a:rPr lang="ru-RU" sz="2000" dirty="0" smtClean="0"/>
              <a:t>;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3501008"/>
            <a:ext cx="6480720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2"/>
          <p:cNvGrpSpPr/>
          <p:nvPr/>
        </p:nvGrpSpPr>
        <p:grpSpPr>
          <a:xfrm>
            <a:off x="2051720" y="4437112"/>
            <a:ext cx="7092280" cy="2420888"/>
            <a:chOff x="2051720" y="4437112"/>
            <a:chExt cx="7092280" cy="2420888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2051720" y="4437112"/>
              <a:ext cx="7092280" cy="24208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Picture 6" descr="D:\Documents and Settings\Администратор.HOME-FDD52612A3\Рабочий стол\Ирина_Раб стол\10 Презентации для Босовой\11 класс\8-1-1\karantin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08" t="1317" r="268" b="-1317"/>
            <a:stretch/>
          </p:blipFill>
          <p:spPr bwMode="auto">
            <a:xfrm>
              <a:off x="6588224" y="4576934"/>
              <a:ext cx="2098201" cy="18000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"/>
            <p:cNvSpPr txBox="1"/>
            <p:nvPr/>
          </p:nvSpPr>
          <p:spPr>
            <a:xfrm>
              <a:off x="2195735" y="4581128"/>
              <a:ext cx="432048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000" dirty="0" smtClean="0"/>
                <a:t>Массив для ежечасной записи температуры больного в течении суток.</a:t>
              </a:r>
              <a:endParaRPr lang="ru-RU" sz="20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4" name="TextBox 2 отв"/>
          <p:cNvSpPr txBox="1"/>
          <p:nvPr/>
        </p:nvSpPr>
        <p:spPr>
          <a:xfrm>
            <a:off x="2267744" y="5693186"/>
            <a:ext cx="424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err="1"/>
              <a:t>var</a:t>
            </a:r>
            <a:r>
              <a:rPr lang="ru-RU" sz="2000" dirty="0"/>
              <a:t> </a:t>
            </a:r>
            <a:r>
              <a:rPr lang="en-US" sz="2000" dirty="0" smtClean="0"/>
              <a:t>T</a:t>
            </a:r>
            <a:r>
              <a:rPr lang="ru-RU" sz="2000" dirty="0" smtClean="0"/>
              <a:t>: </a:t>
            </a:r>
            <a:r>
              <a:rPr lang="ru-RU" sz="2000" b="1" dirty="0" err="1"/>
              <a:t>array</a:t>
            </a:r>
            <a:r>
              <a:rPr lang="ru-RU" sz="2000" dirty="0"/>
              <a:t> [1</a:t>
            </a:r>
            <a:r>
              <a:rPr lang="ru-RU" sz="2000" dirty="0" smtClean="0"/>
              <a:t>..</a:t>
            </a:r>
            <a:r>
              <a:rPr lang="en-US" sz="2000" dirty="0" smtClean="0"/>
              <a:t>24</a:t>
            </a:r>
            <a:r>
              <a:rPr lang="ru-RU" sz="2000" dirty="0" smtClean="0"/>
              <a:t>] </a:t>
            </a:r>
            <a:r>
              <a:rPr lang="ru-RU" sz="2000" b="1" dirty="0" err="1"/>
              <a:t>of</a:t>
            </a:r>
            <a:r>
              <a:rPr lang="ru-RU" sz="2000" dirty="0"/>
              <a:t> </a:t>
            </a:r>
            <a:r>
              <a:rPr lang="ru-RU" sz="2000" dirty="0" smtClean="0"/>
              <a:t>r</a:t>
            </a:r>
            <a:r>
              <a:rPr lang="en-US" sz="2000" dirty="0" err="1" smtClean="0"/>
              <a:t>eal</a:t>
            </a:r>
            <a:r>
              <a:rPr lang="ru-RU" sz="2000" dirty="0" smtClean="0"/>
              <a:t>;</a:t>
            </a:r>
            <a:endParaRPr lang="ru-RU" sz="2000" dirty="0"/>
          </a:p>
        </p:txBody>
      </p:sp>
      <p:grpSp>
        <p:nvGrpSpPr>
          <p:cNvPr id="19" name="Группа 3"/>
          <p:cNvGrpSpPr/>
          <p:nvPr/>
        </p:nvGrpSpPr>
        <p:grpSpPr>
          <a:xfrm>
            <a:off x="2051720" y="4437112"/>
            <a:ext cx="7092280" cy="2420888"/>
            <a:chOff x="2051720" y="4437112"/>
            <a:chExt cx="7092280" cy="2420888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2051720" y="4437112"/>
              <a:ext cx="7092280" cy="24208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2"/>
            <p:cNvSpPr txBox="1"/>
            <p:nvPr/>
          </p:nvSpPr>
          <p:spPr>
            <a:xfrm>
              <a:off x="2195735" y="4581128"/>
              <a:ext cx="432048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000" dirty="0" smtClean="0"/>
                <a:t>Массив для подсчета частоты встречаемости прописных латинских букв в тексте.</a:t>
              </a:r>
              <a:endParaRPr lang="ru-RU" sz="2000" b="1" dirty="0">
                <a:solidFill>
                  <a:srgbClr val="0070C0"/>
                </a:solidFill>
              </a:endParaRPr>
            </a:p>
          </p:txBody>
        </p:sp>
        <p:pic>
          <p:nvPicPr>
            <p:cNvPr id="37" name="Picture 7" descr="D:\Documents and Settings\Администратор.HOME-FDD52612A3\Рабочий стол\Ирина_Раб стол\10 Презентации для Босовой\11 класс\8-1-1\boeger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5" r="4889" b="1317"/>
            <a:stretch/>
          </p:blipFill>
          <p:spPr bwMode="auto">
            <a:xfrm>
              <a:off x="6588224" y="4576934"/>
              <a:ext cx="2096869" cy="177629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 отв"/>
          <p:cNvSpPr txBox="1"/>
          <p:nvPr/>
        </p:nvSpPr>
        <p:spPr>
          <a:xfrm>
            <a:off x="2267744" y="5693186"/>
            <a:ext cx="424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err="1"/>
              <a:t>var</a:t>
            </a:r>
            <a:r>
              <a:rPr lang="ru-RU" sz="2000" dirty="0"/>
              <a:t> </a:t>
            </a:r>
            <a:r>
              <a:rPr lang="en-US" sz="2000" dirty="0" smtClean="0"/>
              <a:t>T</a:t>
            </a:r>
            <a:r>
              <a:rPr lang="ru-RU" sz="2000" dirty="0" smtClean="0"/>
              <a:t>: </a:t>
            </a:r>
            <a:r>
              <a:rPr lang="ru-RU" sz="2000" b="1" dirty="0" err="1"/>
              <a:t>array</a:t>
            </a:r>
            <a:r>
              <a:rPr lang="ru-RU" sz="2000" dirty="0"/>
              <a:t> </a:t>
            </a:r>
            <a:r>
              <a:rPr lang="ru-RU" sz="2000" dirty="0" smtClean="0"/>
              <a:t>[</a:t>
            </a:r>
            <a:r>
              <a:rPr lang="en-US" sz="2000" dirty="0" smtClean="0"/>
              <a:t>'A</a:t>
            </a:r>
            <a:r>
              <a:rPr lang="en-US" sz="2000" dirty="0"/>
              <a:t>' </a:t>
            </a:r>
            <a:r>
              <a:rPr lang="en-US" sz="2000" dirty="0" smtClean="0"/>
              <a:t>..</a:t>
            </a:r>
            <a:r>
              <a:rPr lang="ru-RU" sz="2000" dirty="0" smtClean="0"/>
              <a:t> </a:t>
            </a:r>
            <a:r>
              <a:rPr lang="en-US" sz="2000" dirty="0" smtClean="0"/>
              <a:t>'Z'</a:t>
            </a:r>
            <a:r>
              <a:rPr lang="ru-RU" sz="2000" dirty="0" smtClean="0"/>
              <a:t>] </a:t>
            </a:r>
            <a:r>
              <a:rPr lang="ru-RU" sz="2000" b="1" dirty="0" err="1"/>
              <a:t>of</a:t>
            </a:r>
            <a:r>
              <a:rPr lang="ru-RU" sz="2000" dirty="0"/>
              <a:t> </a:t>
            </a:r>
            <a:r>
              <a:rPr lang="en-US" sz="2000" dirty="0" err="1" smtClean="0"/>
              <a:t>longint</a:t>
            </a:r>
            <a:r>
              <a:rPr lang="ru-RU" sz="2000" dirty="0" smtClean="0"/>
              <a:t>;</a:t>
            </a:r>
            <a:endParaRPr lang="ru-RU" sz="2000" dirty="0"/>
          </a:p>
        </p:txBody>
      </p:sp>
      <p:grpSp>
        <p:nvGrpSpPr>
          <p:cNvPr id="25" name="Группа 4"/>
          <p:cNvGrpSpPr/>
          <p:nvPr/>
        </p:nvGrpSpPr>
        <p:grpSpPr>
          <a:xfrm>
            <a:off x="2051720" y="4437112"/>
            <a:ext cx="7092280" cy="2420888"/>
            <a:chOff x="2051720" y="4437112"/>
            <a:chExt cx="7092280" cy="2420888"/>
          </a:xfrm>
        </p:grpSpPr>
        <p:sp>
          <p:nvSpPr>
            <p:cNvPr id="40" name="Прямоугольник 39"/>
            <p:cNvSpPr/>
            <p:nvPr/>
          </p:nvSpPr>
          <p:spPr>
            <a:xfrm>
              <a:off x="2051720" y="4437112"/>
              <a:ext cx="7092280" cy="24208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2"/>
            <p:cNvSpPr txBox="1"/>
            <p:nvPr/>
          </p:nvSpPr>
          <p:spPr>
            <a:xfrm>
              <a:off x="2195735" y="4581128"/>
              <a:ext cx="43204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2000" dirty="0" smtClean="0"/>
                <a:t>Массив с фамилиями учащихся 11-го класса (всего 25 учащихся).</a:t>
              </a:r>
              <a:endParaRPr lang="ru-RU" sz="2000" b="1" dirty="0">
                <a:solidFill>
                  <a:srgbClr val="0070C0"/>
                </a:solidFill>
              </a:endParaRPr>
            </a:p>
          </p:txBody>
        </p:sp>
        <p:pic>
          <p:nvPicPr>
            <p:cNvPr id="45" name="Picture 8" descr="D:\Documents and Settings\Администратор.HOME-FDD52612A3\Рабочий стол\Ирина_Раб стол\10 Презентации для Босовой\11 класс\8-1-1\zhurn1.jpg"/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447"/>
            <a:stretch/>
          </p:blipFill>
          <p:spPr bwMode="auto">
            <a:xfrm>
              <a:off x="6588224" y="4568429"/>
              <a:ext cx="2112639" cy="177209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TextBox 4 отв"/>
          <p:cNvSpPr txBox="1"/>
          <p:nvPr/>
        </p:nvSpPr>
        <p:spPr>
          <a:xfrm>
            <a:off x="2267744" y="5445224"/>
            <a:ext cx="4248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err="1" smtClean="0"/>
              <a:t>const</a:t>
            </a:r>
            <a:r>
              <a:rPr lang="en-US" sz="2000" b="1" dirty="0" smtClean="0"/>
              <a:t> </a:t>
            </a:r>
            <a:r>
              <a:rPr lang="en-US" sz="2000" dirty="0" smtClean="0"/>
              <a:t>n=</a:t>
            </a:r>
            <a:r>
              <a:rPr lang="ru-RU" sz="2000" dirty="0" smtClean="0"/>
              <a:t>25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pPr algn="just"/>
            <a:r>
              <a:rPr lang="ru-RU" sz="2000" b="1" dirty="0" err="1" smtClean="0"/>
              <a:t>var</a:t>
            </a:r>
            <a:r>
              <a:rPr lang="ru-RU" sz="2000" dirty="0" smtClean="0"/>
              <a:t> </a:t>
            </a:r>
            <a:r>
              <a:rPr lang="en-US" sz="2000" dirty="0" smtClean="0"/>
              <a:t>Name</a:t>
            </a:r>
            <a:r>
              <a:rPr lang="ru-RU" sz="2000" dirty="0" smtClean="0"/>
              <a:t>: </a:t>
            </a:r>
            <a:r>
              <a:rPr lang="ru-RU" sz="2000" b="1" dirty="0" err="1"/>
              <a:t>array</a:t>
            </a:r>
            <a:r>
              <a:rPr lang="ru-RU" sz="2000" dirty="0"/>
              <a:t> </a:t>
            </a:r>
            <a:r>
              <a:rPr lang="ru-RU" sz="2000" dirty="0" smtClean="0"/>
              <a:t>[</a:t>
            </a:r>
            <a:r>
              <a:rPr lang="en-US" sz="2000" dirty="0" smtClean="0"/>
              <a:t>1 ..</a:t>
            </a:r>
            <a:r>
              <a:rPr lang="ru-RU" sz="2000" dirty="0" smtClean="0"/>
              <a:t> </a:t>
            </a:r>
            <a:r>
              <a:rPr lang="en-US" sz="2000" dirty="0" smtClean="0"/>
              <a:t>n</a:t>
            </a:r>
            <a:r>
              <a:rPr lang="ru-RU" sz="2000" dirty="0" smtClean="0"/>
              <a:t>] </a:t>
            </a:r>
            <a:r>
              <a:rPr lang="ru-RU" sz="2000" b="1" dirty="0" err="1"/>
              <a:t>of</a:t>
            </a:r>
            <a:r>
              <a:rPr lang="ru-RU" sz="2000" dirty="0"/>
              <a:t> </a:t>
            </a:r>
            <a:r>
              <a:rPr lang="en-US" sz="2000" dirty="0" smtClean="0"/>
              <a:t>string</a:t>
            </a:r>
            <a:r>
              <a:rPr lang="ru-RU" sz="2000" dirty="0" smtClean="0"/>
              <a:t>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6815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/>
      <p:bldP spid="34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Типовые задачи </a:t>
            </a:r>
            <a:r>
              <a:rPr lang="ru-RU" dirty="0"/>
              <a:t>обработки одномерных </a:t>
            </a:r>
            <a:r>
              <a:rPr lang="ru-RU" dirty="0" smtClean="0"/>
              <a:t>массивов</a:t>
            </a:r>
            <a:endParaRPr lang="ru-RU" dirty="0"/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683568" y="1268760"/>
            <a:ext cx="7992888" cy="50405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/>
              <a:t>Поиск элементов с заданными свойствами</a:t>
            </a:r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683568" y="1836533"/>
            <a:ext cx="7992888" cy="50405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/>
              <a:t>Поиск  максимумов и минимумов</a:t>
            </a:r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683568" y="2434630"/>
            <a:ext cx="7992888" cy="5040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/>
              <a:t>Подсчёт элементов, удовлетворяющих условию</a:t>
            </a:r>
          </a:p>
        </p:txBody>
      </p:sp>
      <p:sp>
        <p:nvSpPr>
          <p:cNvPr id="10" name="Прямоугольник 9">
            <a:hlinkClick r:id="rId6" action="ppaction://hlinksldjump"/>
          </p:cNvPr>
          <p:cNvSpPr/>
          <p:nvPr/>
        </p:nvSpPr>
        <p:spPr>
          <a:xfrm>
            <a:off x="683568" y="3002403"/>
            <a:ext cx="7992888" cy="504056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/>
              <a:t>Проверка массива на упорядоченность</a:t>
            </a:r>
          </a:p>
        </p:txBody>
      </p:sp>
      <p:sp>
        <p:nvSpPr>
          <p:cNvPr id="11" name="Прямоугольник 10">
            <a:hlinkClick r:id="rId7" action="ppaction://hlinksldjump"/>
          </p:cNvPr>
          <p:cNvSpPr/>
          <p:nvPr/>
        </p:nvSpPr>
        <p:spPr>
          <a:xfrm>
            <a:off x="683568" y="3642184"/>
            <a:ext cx="7992888" cy="504056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/>
              <a:t>Удаление из массива элемента с индексом </a:t>
            </a:r>
            <a:r>
              <a:rPr lang="ru-RU" sz="2400" b="1" i="1" dirty="0"/>
              <a:t>k</a:t>
            </a:r>
          </a:p>
        </p:txBody>
      </p:sp>
      <p:sp>
        <p:nvSpPr>
          <p:cNvPr id="12" name="Прямоугольник 11">
            <a:hlinkClick r:id="rId8" action="ppaction://hlinksldjump"/>
          </p:cNvPr>
          <p:cNvSpPr/>
          <p:nvPr/>
        </p:nvSpPr>
        <p:spPr>
          <a:xfrm>
            <a:off x="683568" y="4209957"/>
            <a:ext cx="7992888" cy="504056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/>
              <a:t>Вставка в массив </a:t>
            </a:r>
            <a:r>
              <a:rPr lang="ru-RU" sz="2400" b="1" dirty="0" smtClean="0"/>
              <a:t>элемента </a:t>
            </a:r>
            <a:r>
              <a:rPr lang="ru-RU" sz="2400" b="1" dirty="0"/>
              <a:t>на место с индексом </a:t>
            </a:r>
            <a:r>
              <a:rPr lang="ru-RU" sz="2400" b="1" i="1" dirty="0" smtClean="0"/>
              <a:t>k</a:t>
            </a:r>
            <a:endParaRPr lang="en-US" sz="2400" b="1" dirty="0"/>
          </a:p>
        </p:txBody>
      </p:sp>
      <p:sp>
        <p:nvSpPr>
          <p:cNvPr id="13" name="Прямоугольник 12">
            <a:hlinkClick r:id="rId9" action="ppaction://hlinksldjump"/>
          </p:cNvPr>
          <p:cNvSpPr/>
          <p:nvPr/>
        </p:nvSpPr>
        <p:spPr>
          <a:xfrm>
            <a:off x="683568" y="4849738"/>
            <a:ext cx="7992888" cy="50405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/>
              <a:t>Перестановка элементов в обратном порядке</a:t>
            </a:r>
            <a:endParaRPr lang="en-US" sz="2400" b="1" dirty="0"/>
          </a:p>
        </p:txBody>
      </p:sp>
      <p:sp>
        <p:nvSpPr>
          <p:cNvPr id="14" name="Прямоугольник 13">
            <a:hlinkClick r:id="rId10" action="ppaction://hlinksldjump"/>
          </p:cNvPr>
          <p:cNvSpPr/>
          <p:nvPr/>
        </p:nvSpPr>
        <p:spPr>
          <a:xfrm>
            <a:off x="683568" y="5489519"/>
            <a:ext cx="7992888" cy="504056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Сортировка массива. Метод «пузырька»  </a:t>
            </a:r>
            <a:endParaRPr lang="en-US" sz="2400" b="1" dirty="0"/>
          </a:p>
        </p:txBody>
      </p:sp>
      <p:sp>
        <p:nvSpPr>
          <p:cNvPr id="15" name="Прямоугольник 14">
            <a:hlinkClick r:id="rId3" action="ppaction://hlinksldjump"/>
          </p:cNvPr>
          <p:cNvSpPr/>
          <p:nvPr/>
        </p:nvSpPr>
        <p:spPr>
          <a:xfrm>
            <a:off x="683568" y="6057292"/>
            <a:ext cx="7992888" cy="504056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Сортировка  выбором</a:t>
            </a:r>
            <a:endParaRPr lang="en-US" sz="2400" b="1" dirty="0"/>
          </a:p>
        </p:txBody>
      </p:sp>
      <p:sp>
        <p:nvSpPr>
          <p:cNvPr id="24" name="Дуга 23"/>
          <p:cNvSpPr/>
          <p:nvPr/>
        </p:nvSpPr>
        <p:spPr>
          <a:xfrm flipH="1">
            <a:off x="7668344" y="545840"/>
            <a:ext cx="3564000" cy="6696744"/>
          </a:xfrm>
          <a:prstGeom prst="arc">
            <a:avLst>
              <a:gd name="adj1" fmla="val 16356135"/>
              <a:gd name="adj2" fmla="val 5440488"/>
            </a:avLst>
          </a:prstGeom>
          <a:solidFill>
            <a:schemeClr val="bg1"/>
          </a:solidFill>
          <a:ln w="76200" cap="rnd"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8" name="Рисунок 37" descr="клик.png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7917963" y="3499588"/>
            <a:ext cx="573821" cy="78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Последовательный поиск в </a:t>
            </a:r>
            <a:r>
              <a:rPr lang="ru-RU" dirty="0" smtClean="0"/>
              <a:t>неупорядоченном массиве</a:t>
            </a:r>
            <a:endParaRPr lang="ru-RU" dirty="0"/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611560" y="1196752"/>
            <a:ext cx="8208912" cy="5040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3.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Найти элемент массива, </a:t>
            </a:r>
            <a:r>
              <a:rPr lang="ru-RU" dirty="0" smtClean="0"/>
              <a:t>равный </a:t>
            </a:r>
            <a:r>
              <a:rPr lang="ru-RU" i="1" dirty="0"/>
              <a:t>p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11560" y="1700808"/>
            <a:ext cx="8208912" cy="17281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В алгоритмах поиска существует два возможных варианта окончания их работы: поиск может оказаться удачным – заданный элемент найден в массиве и определено его месторасположение, либо поиск может оказаться неудачным – необходимого элемента в данном объёме информации нет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11560" y="3429000"/>
            <a:ext cx="8208912" cy="23042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Возможный </a:t>
            </a:r>
            <a:r>
              <a:rPr lang="ru-RU" b="1" dirty="0" smtClean="0"/>
              <a:t>алгоритм решения</a:t>
            </a:r>
            <a:r>
              <a:rPr lang="ru-RU" dirty="0" smtClean="0"/>
              <a:t>:</a:t>
            </a:r>
            <a:endParaRPr lang="ru-RU" dirty="0"/>
          </a:p>
          <a:p>
            <a:pPr algn="just"/>
            <a:r>
              <a:rPr lang="ru-RU" dirty="0"/>
              <a:t>1. Установить </a:t>
            </a:r>
            <a:r>
              <a:rPr lang="ru-RU" i="1" dirty="0"/>
              <a:t>i = 1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2. Если </a:t>
            </a:r>
            <a:r>
              <a:rPr lang="en-US" i="1" dirty="0" smtClean="0"/>
              <a:t>A</a:t>
            </a:r>
            <a:r>
              <a:rPr lang="ru-RU" dirty="0" smtClean="0"/>
              <a:t>[</a:t>
            </a:r>
            <a:r>
              <a:rPr lang="ru-RU" i="1" dirty="0" smtClean="0"/>
              <a:t>i</a:t>
            </a:r>
            <a:r>
              <a:rPr lang="ru-RU" dirty="0"/>
              <a:t>] = </a:t>
            </a:r>
            <a:r>
              <a:rPr lang="ru-RU" i="1" dirty="0"/>
              <a:t>p</a:t>
            </a:r>
            <a:r>
              <a:rPr lang="ru-RU" dirty="0"/>
              <a:t>, алгоритм завершил работу успешно.</a:t>
            </a:r>
          </a:p>
          <a:p>
            <a:pPr algn="just"/>
            <a:r>
              <a:rPr lang="ru-RU" dirty="0"/>
              <a:t>3. Увеличить </a:t>
            </a:r>
            <a:r>
              <a:rPr lang="ru-RU" i="1" dirty="0"/>
              <a:t>i</a:t>
            </a:r>
            <a:r>
              <a:rPr lang="ru-RU" dirty="0"/>
              <a:t> на </a:t>
            </a:r>
            <a:r>
              <a:rPr lang="ru-RU" i="1" dirty="0"/>
              <a:t>1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4. Если </a:t>
            </a:r>
            <a:r>
              <a:rPr lang="ru-RU" i="1" dirty="0"/>
              <a:t>i ≤ n</a:t>
            </a:r>
            <a:r>
              <a:rPr lang="ru-RU" dirty="0"/>
              <a:t>, то перейти к шагу </a:t>
            </a:r>
            <a:r>
              <a:rPr lang="ru-RU" i="1" dirty="0"/>
              <a:t>2</a:t>
            </a:r>
            <a:r>
              <a:rPr lang="ru-RU" dirty="0"/>
              <a:t>. В противном случае </a:t>
            </a:r>
            <a:r>
              <a:rPr lang="ru-RU" dirty="0" smtClean="0"/>
              <a:t>алгоритм </a:t>
            </a:r>
            <a:r>
              <a:rPr lang="ru-RU" dirty="0"/>
              <a:t>завершил работу безуспешно.</a:t>
            </a:r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Управляющая кнопка: возврат 6">
            <a:hlinkClick r:id="rId4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65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Последовательный поиск в неупорядоченном массиве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3727" y="1772816"/>
            <a:ext cx="702027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const</a:t>
            </a:r>
            <a:r>
              <a:rPr lang="en-US" sz="2000" b="1" dirty="0"/>
              <a:t> </a:t>
            </a:r>
            <a:r>
              <a:rPr lang="en-US" sz="2000" dirty="0" smtClean="0"/>
              <a:t>n=</a:t>
            </a:r>
            <a:r>
              <a:rPr lang="ru-RU" sz="2000" dirty="0" smtClean="0"/>
              <a:t>5</a:t>
            </a:r>
            <a:r>
              <a:rPr lang="en-US" sz="2000" dirty="0" smtClean="0"/>
              <a:t>;</a:t>
            </a:r>
            <a:endParaRPr lang="en-US" sz="2000" dirty="0"/>
          </a:p>
          <a:p>
            <a:r>
              <a:rPr lang="en-US" sz="2000" b="1" dirty="0" err="1"/>
              <a:t>var</a:t>
            </a:r>
            <a:r>
              <a:rPr lang="en-US" sz="2000" b="1" dirty="0"/>
              <a:t> </a:t>
            </a:r>
            <a:r>
              <a:rPr lang="en-US" sz="2000" dirty="0" smtClean="0"/>
              <a:t>A: </a:t>
            </a:r>
            <a:r>
              <a:rPr lang="en-US" sz="2000" b="1" dirty="0"/>
              <a:t>array </a:t>
            </a:r>
            <a:r>
              <a:rPr lang="en-US" sz="2000" dirty="0"/>
              <a:t>[1..n] </a:t>
            </a:r>
            <a:r>
              <a:rPr lang="en-US" sz="2000" b="1" dirty="0"/>
              <a:t>of </a:t>
            </a:r>
            <a:r>
              <a:rPr lang="en-US" sz="2000" dirty="0"/>
              <a:t>integer;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</a:t>
            </a:r>
            <a:r>
              <a:rPr lang="en-US" sz="2000" dirty="0" err="1" smtClean="0"/>
              <a:t>i</a:t>
            </a:r>
            <a:r>
              <a:rPr lang="en-US" sz="2000" dirty="0"/>
              <a:t>, p: </a:t>
            </a:r>
            <a:r>
              <a:rPr lang="en-US" sz="2000" dirty="0" smtClean="0"/>
              <a:t>integer;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b="1" dirty="0" smtClean="0"/>
              <a:t>begin</a:t>
            </a:r>
            <a:endParaRPr lang="en-US" sz="2000" b="1" dirty="0"/>
          </a:p>
          <a:p>
            <a:r>
              <a:rPr lang="ru-RU" sz="2000" dirty="0" smtClean="0"/>
              <a:t>  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значений элементов массива:');</a:t>
            </a:r>
          </a:p>
          <a:p>
            <a:r>
              <a:rPr lang="ru-RU" sz="2000" b="1" dirty="0" smtClean="0"/>
              <a:t>   </a:t>
            </a:r>
            <a:r>
              <a:rPr lang="pt-BR" sz="2000" b="1" dirty="0" smtClean="0"/>
              <a:t>for 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</a:t>
            </a:r>
            <a:r>
              <a:rPr lang="ru-RU" sz="2000" b="1" dirty="0" smtClean="0"/>
              <a:t> </a:t>
            </a:r>
            <a:br>
              <a:rPr lang="ru-RU" sz="2000" b="1" dirty="0" smtClean="0"/>
            </a:br>
            <a:r>
              <a:rPr lang="ru-RU" sz="2000" b="1" dirty="0" smtClean="0"/>
              <a:t>       </a:t>
            </a:r>
            <a:r>
              <a:rPr lang="en-US" sz="2000" dirty="0" smtClean="0"/>
              <a:t>read (A[i</a:t>
            </a:r>
            <a:r>
              <a:rPr lang="en-US" sz="2000" dirty="0"/>
              <a:t>]);</a:t>
            </a:r>
          </a:p>
          <a:p>
            <a:r>
              <a:rPr lang="ru-RU" sz="2000" dirty="0" smtClean="0"/>
              <a:t>   </a:t>
            </a:r>
            <a:r>
              <a:rPr lang="en-US" sz="2000" dirty="0" smtClean="0"/>
              <a:t>write (</a:t>
            </a:r>
            <a:r>
              <a:rPr lang="en-US" sz="2000" dirty="0"/>
              <a:t>'</a:t>
            </a:r>
            <a:r>
              <a:rPr lang="ru-RU" sz="2000" dirty="0"/>
              <a:t>Ввод </a:t>
            </a:r>
            <a:r>
              <a:rPr lang="en-US" sz="2000" dirty="0"/>
              <a:t>p: </a:t>
            </a:r>
            <a:r>
              <a:rPr lang="en-US" sz="2000" dirty="0" smtClean="0"/>
              <a:t>');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</a:t>
            </a:r>
            <a:r>
              <a:rPr lang="en-US" sz="2000" dirty="0" err="1" smtClean="0"/>
              <a:t>readln</a:t>
            </a:r>
            <a:r>
              <a:rPr lang="en-US" sz="2000" dirty="0" smtClean="0"/>
              <a:t> (p</a:t>
            </a:r>
            <a:r>
              <a:rPr lang="en-US" sz="2000" dirty="0"/>
              <a:t>);</a:t>
            </a:r>
          </a:p>
          <a:p>
            <a:r>
              <a:rPr lang="ru-RU" sz="2000" dirty="0" smtClean="0"/>
              <a:t>   </a:t>
            </a:r>
            <a:r>
              <a:rPr lang="en-US" sz="2000" dirty="0" smtClean="0"/>
              <a:t>i</a:t>
            </a:r>
            <a:r>
              <a:rPr lang="en-US" sz="2000" dirty="0"/>
              <a:t>:=1;</a:t>
            </a:r>
          </a:p>
          <a:p>
            <a:r>
              <a:rPr lang="ru-RU" sz="2000" b="1" dirty="0" smtClean="0"/>
              <a:t>   </a:t>
            </a:r>
            <a:r>
              <a:rPr lang="en-US" sz="2000" b="1" dirty="0" smtClean="0"/>
              <a:t>while </a:t>
            </a:r>
            <a:r>
              <a:rPr lang="en-US" sz="2000" dirty="0"/>
              <a:t>(i&lt;=n) </a:t>
            </a:r>
            <a:r>
              <a:rPr lang="en-US" sz="2000" b="1" dirty="0"/>
              <a:t>and </a:t>
            </a:r>
            <a:r>
              <a:rPr lang="en-US" sz="2000" dirty="0" smtClean="0"/>
              <a:t>(A[i</a:t>
            </a:r>
            <a:r>
              <a:rPr lang="en-US" sz="2000" dirty="0"/>
              <a:t>]&lt;&gt;p) </a:t>
            </a:r>
            <a:r>
              <a:rPr lang="en-US" sz="2000" b="1" dirty="0"/>
              <a:t>do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      </a:t>
            </a:r>
            <a:r>
              <a:rPr lang="en-US" sz="2000" dirty="0" smtClean="0"/>
              <a:t>i</a:t>
            </a:r>
            <a:r>
              <a:rPr lang="en-US" sz="2000" dirty="0"/>
              <a:t>:=i+1;</a:t>
            </a:r>
          </a:p>
          <a:p>
            <a:r>
              <a:rPr lang="ru-RU" sz="2000" b="1" dirty="0" smtClean="0"/>
              <a:t>   </a:t>
            </a:r>
            <a:r>
              <a:rPr lang="en-US" sz="2000" b="1" dirty="0" smtClean="0"/>
              <a:t>if  </a:t>
            </a:r>
            <a:r>
              <a:rPr lang="en-US" sz="2000" dirty="0" smtClean="0"/>
              <a:t>i=n+1</a:t>
            </a:r>
            <a:r>
              <a:rPr lang="ru-RU" sz="2000" dirty="0" smtClean="0"/>
              <a:t>  </a:t>
            </a:r>
            <a:r>
              <a:rPr lang="ru-RU" sz="2000" b="1" dirty="0" err="1" smtClean="0"/>
              <a:t>then</a:t>
            </a:r>
            <a:r>
              <a:rPr lang="ru-RU" sz="2000" b="1" dirty="0" smtClean="0"/>
              <a:t>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'Искомого элемента в массиве нет</a:t>
            </a:r>
            <a:r>
              <a:rPr lang="ru-RU" sz="2000" dirty="0" smtClean="0"/>
              <a:t>')</a:t>
            </a:r>
            <a:br>
              <a:rPr lang="ru-RU" sz="2000" dirty="0" smtClean="0"/>
            </a:br>
            <a:r>
              <a:rPr lang="en-US" sz="2000" dirty="0" smtClean="0"/>
              <a:t>           </a:t>
            </a:r>
            <a:r>
              <a:rPr lang="ru-RU" sz="2000" dirty="0" smtClean="0"/>
              <a:t>  </a:t>
            </a:r>
            <a:r>
              <a:rPr lang="en-US" sz="2000" dirty="0" smtClean="0"/>
              <a:t> </a:t>
            </a:r>
            <a:r>
              <a:rPr lang="ru-RU" sz="2000" dirty="0" smtClean="0"/>
              <a:t>  </a:t>
            </a:r>
            <a:r>
              <a:rPr lang="en-US" sz="2000" dirty="0" smtClean="0"/>
              <a:t> </a:t>
            </a:r>
            <a:r>
              <a:rPr lang="ru-RU" sz="2000" dirty="0" smtClean="0"/>
              <a:t>   </a:t>
            </a:r>
            <a:r>
              <a:rPr lang="en-US" sz="2000" b="1" dirty="0" smtClean="0"/>
              <a:t>else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en-US" sz="2000" dirty="0"/>
              <a:t>'</a:t>
            </a:r>
            <a:r>
              <a:rPr lang="ru-RU" sz="2000" dirty="0"/>
              <a:t>Искомый элемент </a:t>
            </a:r>
            <a:r>
              <a:rPr lang="en-US" sz="2000" dirty="0" smtClean="0"/>
              <a:t>A[', </a:t>
            </a:r>
            <a:r>
              <a:rPr lang="en-US" sz="2000" dirty="0"/>
              <a:t>i, '] = </a:t>
            </a:r>
            <a:r>
              <a:rPr lang="en-US" sz="2000" dirty="0" smtClean="0"/>
              <a:t>', A[i])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b="1" dirty="0" smtClean="0"/>
              <a:t>end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051720" y="1052736"/>
            <a:ext cx="6768752" cy="792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3. </a:t>
            </a:r>
            <a:r>
              <a:rPr lang="ru-RU" dirty="0" smtClean="0"/>
              <a:t>Имеется </a:t>
            </a:r>
            <a:r>
              <a:rPr lang="ru-RU" dirty="0"/>
              <a:t>массив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ru-RU" dirty="0" smtClean="0"/>
              <a:t>[</a:t>
            </a:r>
            <a:r>
              <a:rPr lang="ru-RU" i="1" dirty="0" smtClean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 smtClean="0"/>
              <a:t>]. Найти </a:t>
            </a:r>
            <a:r>
              <a:rPr lang="ru-RU" dirty="0"/>
              <a:t>элемент массива, </a:t>
            </a:r>
            <a:r>
              <a:rPr lang="ru-RU" dirty="0" smtClean="0"/>
              <a:t>равный </a:t>
            </a:r>
            <a:r>
              <a:rPr lang="ru-RU" i="1" dirty="0"/>
              <a:t>p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092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максимумов и минимумов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11560" y="1196752"/>
            <a:ext cx="8208912" cy="86409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4.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Найти элемент </a:t>
            </a:r>
            <a:r>
              <a:rPr lang="ru-RU" dirty="0" smtClean="0"/>
              <a:t>массива с наименьшим значением.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11560" y="2060848"/>
            <a:ext cx="8208912" cy="388843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Алгоритм поиска элемента с </a:t>
            </a:r>
            <a:r>
              <a:rPr lang="ru-RU" b="1" dirty="0" smtClean="0">
                <a:solidFill>
                  <a:srgbClr val="C00000"/>
                </a:solidFill>
              </a:rPr>
              <a:t>наименьшим</a:t>
            </a:r>
            <a:r>
              <a:rPr lang="ru-RU" b="1" dirty="0" smtClean="0"/>
              <a:t> значением </a:t>
            </a:r>
            <a:r>
              <a:rPr lang="ru-RU" dirty="0" smtClean="0"/>
              <a:t>в неупорядоченном массиве:</a:t>
            </a:r>
            <a:endParaRPr lang="ru-RU" dirty="0"/>
          </a:p>
          <a:p>
            <a:pPr algn="just"/>
            <a:r>
              <a:rPr lang="ru-RU" dirty="0" smtClean="0"/>
              <a:t>1</a:t>
            </a:r>
            <a:r>
              <a:rPr lang="ru-RU" dirty="0"/>
              <a:t>. Установить значение текущего </a:t>
            </a:r>
            <a:r>
              <a:rPr lang="ru-RU" dirty="0" smtClean="0"/>
              <a:t>минимума </a:t>
            </a:r>
            <a:r>
              <a:rPr lang="ru-RU" dirty="0"/>
              <a:t>равным первому </a:t>
            </a:r>
            <a:r>
              <a:rPr lang="ru-RU" dirty="0" err="1" smtClean="0"/>
              <a:t>исследуе-мому</a:t>
            </a:r>
            <a:r>
              <a:rPr lang="ru-RU" dirty="0" smtClean="0"/>
              <a:t> элементу.</a:t>
            </a:r>
            <a:endParaRPr lang="ru-RU" dirty="0"/>
          </a:p>
          <a:p>
            <a:pPr algn="just"/>
            <a:r>
              <a:rPr lang="ru-RU" dirty="0"/>
              <a:t>2. Установить счетчик равным </a:t>
            </a:r>
            <a:r>
              <a:rPr lang="ru-RU" i="1" dirty="0" smtClean="0"/>
              <a:t>2</a:t>
            </a:r>
            <a:r>
              <a:rPr lang="ru-RU" dirty="0" smtClean="0"/>
              <a:t>.</a:t>
            </a:r>
            <a:endParaRPr lang="ru-RU" dirty="0"/>
          </a:p>
          <a:p>
            <a:pPr algn="just"/>
            <a:r>
              <a:rPr lang="ru-RU" dirty="0"/>
              <a:t>3. Если исследованы ещё не все элементы (</a:t>
            </a:r>
            <a:r>
              <a:rPr lang="ru-RU" i="1" dirty="0" smtClean="0"/>
              <a:t>i&lt;=n</a:t>
            </a:r>
            <a:r>
              <a:rPr lang="ru-RU" dirty="0"/>
              <a:t>), то перейти к шагу </a:t>
            </a:r>
            <a:r>
              <a:rPr lang="ru-RU" i="1" dirty="0"/>
              <a:t>4</a:t>
            </a:r>
            <a:r>
              <a:rPr lang="ru-RU" dirty="0"/>
              <a:t>, иначе алгоритм окончен (</a:t>
            </a:r>
            <a:r>
              <a:rPr lang="ru-RU" dirty="0" smtClean="0"/>
              <a:t>минимальный элемент </a:t>
            </a:r>
            <a:r>
              <a:rPr lang="ru-RU" dirty="0"/>
              <a:t>равен </a:t>
            </a:r>
            <a:r>
              <a:rPr lang="ru-RU" dirty="0" smtClean="0"/>
              <a:t>m</a:t>
            </a:r>
            <a:r>
              <a:rPr lang="en-US" dirty="0" smtClean="0"/>
              <a:t>in</a:t>
            </a:r>
            <a:r>
              <a:rPr lang="ru-RU" dirty="0" smtClean="0"/>
              <a:t>).</a:t>
            </a:r>
            <a:endParaRPr lang="ru-RU" dirty="0"/>
          </a:p>
          <a:p>
            <a:pPr algn="just"/>
            <a:r>
              <a:rPr lang="ru-RU" dirty="0"/>
              <a:t>4. Если рассматриваемый элемент </a:t>
            </a:r>
            <a:r>
              <a:rPr lang="ru-RU" dirty="0" smtClean="0"/>
              <a:t>меньше, </a:t>
            </a:r>
            <a:r>
              <a:rPr lang="ru-RU" dirty="0"/>
              <a:t>чем текущий </a:t>
            </a:r>
            <a:r>
              <a:rPr lang="ru-RU" dirty="0" smtClean="0"/>
              <a:t>минимум, </a:t>
            </a:r>
            <a:r>
              <a:rPr lang="ru-RU" dirty="0"/>
              <a:t>то </a:t>
            </a:r>
            <a:r>
              <a:rPr lang="ru-RU" dirty="0" smtClean="0"/>
              <a:t>минимуму присвоить  </a:t>
            </a:r>
            <a:r>
              <a:rPr lang="ru-RU" dirty="0"/>
              <a:t>значение </a:t>
            </a:r>
            <a:r>
              <a:rPr lang="ru-RU" dirty="0" smtClean="0"/>
              <a:t>текущего элемента.</a:t>
            </a:r>
            <a:endParaRPr lang="ru-RU" dirty="0"/>
          </a:p>
          <a:p>
            <a:pPr algn="just"/>
            <a:r>
              <a:rPr lang="ru-RU" dirty="0"/>
              <a:t>5. Перейти к следующему элементу (увеличить </a:t>
            </a:r>
            <a:r>
              <a:rPr lang="ru-RU" i="1" dirty="0"/>
              <a:t>i</a:t>
            </a:r>
            <a:r>
              <a:rPr lang="ru-RU" dirty="0"/>
              <a:t> на единицу).</a:t>
            </a:r>
          </a:p>
          <a:p>
            <a:pPr algn="just"/>
            <a:r>
              <a:rPr lang="ru-RU" dirty="0"/>
              <a:t>6. Перейти к шагу </a:t>
            </a:r>
            <a:r>
              <a:rPr lang="ru-RU" i="1" dirty="0"/>
              <a:t>3</a:t>
            </a:r>
            <a:r>
              <a:rPr lang="ru-RU" dirty="0"/>
              <a:t>.</a:t>
            </a:r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Управляющая кнопка: возврат 7">
            <a:hlinkClick r:id="rId4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84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95" y="1772816"/>
            <a:ext cx="62346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const</a:t>
            </a:r>
            <a:r>
              <a:rPr lang="en-US" sz="2000" b="1" dirty="0"/>
              <a:t> </a:t>
            </a:r>
            <a:r>
              <a:rPr lang="en-US" sz="2000" dirty="0" smtClean="0"/>
              <a:t>n=</a:t>
            </a:r>
            <a:r>
              <a:rPr lang="ru-RU" sz="2000" dirty="0" smtClean="0"/>
              <a:t>5</a:t>
            </a:r>
            <a:r>
              <a:rPr lang="en-US" sz="2000" dirty="0" smtClean="0"/>
              <a:t>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b="1" dirty="0" err="1" smtClean="0"/>
              <a:t>var</a:t>
            </a:r>
            <a:r>
              <a:rPr lang="en-US" sz="2000" b="1" dirty="0" smtClean="0"/>
              <a:t> </a:t>
            </a:r>
            <a:r>
              <a:rPr lang="en-US" sz="2000" dirty="0" smtClean="0"/>
              <a:t>A: </a:t>
            </a:r>
            <a:r>
              <a:rPr lang="en-US" sz="2000" b="1" dirty="0"/>
              <a:t>array </a:t>
            </a:r>
            <a:r>
              <a:rPr lang="en-US" sz="2000" dirty="0"/>
              <a:t>[1..n] </a:t>
            </a:r>
            <a:r>
              <a:rPr lang="en-US" sz="2000" b="1" dirty="0"/>
              <a:t>of </a:t>
            </a:r>
            <a:r>
              <a:rPr lang="en-US" sz="2000" dirty="0"/>
              <a:t>integer</a:t>
            </a:r>
            <a:r>
              <a:rPr lang="en-US" sz="2000" dirty="0" smtClean="0"/>
              <a:t>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</a:t>
            </a:r>
            <a:r>
              <a:rPr lang="en-US" sz="2000" dirty="0" smtClean="0"/>
              <a:t>i</a:t>
            </a:r>
            <a:r>
              <a:rPr lang="en-US" sz="2000" dirty="0"/>
              <a:t>, </a:t>
            </a:r>
            <a:r>
              <a:rPr lang="en-US" sz="2000" dirty="0" smtClean="0"/>
              <a:t>min: </a:t>
            </a:r>
            <a:r>
              <a:rPr lang="en-US" sz="2000" dirty="0"/>
              <a:t>integer;</a:t>
            </a:r>
          </a:p>
          <a:p>
            <a:r>
              <a:rPr lang="en-US" sz="2000" b="1" dirty="0"/>
              <a:t>begin</a:t>
            </a:r>
          </a:p>
          <a:p>
            <a:r>
              <a:rPr lang="ru-RU" sz="2000" dirty="0" smtClean="0"/>
              <a:t>  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значений элементов массива</a:t>
            </a:r>
            <a:r>
              <a:rPr lang="ru-RU" sz="2000" dirty="0" smtClean="0"/>
              <a:t>:');</a:t>
            </a:r>
            <a:br>
              <a:rPr lang="ru-RU" sz="2000" dirty="0" smtClean="0"/>
            </a:br>
            <a:r>
              <a:rPr lang="ru-RU" sz="2000" b="1" dirty="0" smtClean="0"/>
              <a:t>   </a:t>
            </a:r>
            <a:r>
              <a:rPr lang="pt-BR" sz="2000" b="1" dirty="0" smtClean="0"/>
              <a:t>for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dirty="0" smtClean="0"/>
              <a:t>      </a:t>
            </a:r>
            <a:r>
              <a:rPr lang="en-US" sz="2000" dirty="0" smtClean="0"/>
              <a:t>read (A[i</a:t>
            </a:r>
            <a:r>
              <a:rPr lang="en-US" sz="2000" dirty="0"/>
              <a:t>]);</a:t>
            </a:r>
          </a:p>
          <a:p>
            <a:r>
              <a:rPr lang="en-US" sz="2000" dirty="0" smtClean="0"/>
              <a:t> </a:t>
            </a:r>
            <a:r>
              <a:rPr lang="ru-RU" sz="2000" dirty="0" smtClean="0"/>
              <a:t>  </a:t>
            </a:r>
            <a:r>
              <a:rPr lang="en-US" sz="2000" dirty="0" smtClean="0"/>
              <a:t>min := A[1</a:t>
            </a:r>
            <a:r>
              <a:rPr lang="en-US" sz="2000" dirty="0"/>
              <a:t>];</a:t>
            </a:r>
          </a:p>
          <a:p>
            <a:r>
              <a:rPr lang="ru-RU" sz="2000" dirty="0" smtClean="0"/>
              <a:t>   </a:t>
            </a:r>
            <a:r>
              <a:rPr lang="en-US" sz="2000" dirty="0" smtClean="0"/>
              <a:t>i</a:t>
            </a:r>
            <a:r>
              <a:rPr lang="ru-RU" sz="2000" dirty="0" smtClean="0"/>
              <a:t> </a:t>
            </a:r>
            <a:r>
              <a:rPr lang="en-US" sz="2000" dirty="0" smtClean="0"/>
              <a:t>:= 2</a:t>
            </a:r>
            <a:r>
              <a:rPr lang="en-US" sz="2000" dirty="0"/>
              <a:t>;</a:t>
            </a:r>
          </a:p>
          <a:p>
            <a:r>
              <a:rPr lang="ru-RU" sz="2000" b="1" dirty="0" smtClean="0"/>
              <a:t>   </a:t>
            </a:r>
            <a:r>
              <a:rPr lang="en-US" sz="2000" b="1" dirty="0" smtClean="0"/>
              <a:t>while </a:t>
            </a:r>
            <a:r>
              <a:rPr lang="en-US" sz="2000" dirty="0"/>
              <a:t>(i&lt;=n) </a:t>
            </a:r>
            <a:r>
              <a:rPr lang="en-US" sz="2000" b="1" dirty="0" smtClean="0"/>
              <a:t>do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  </a:t>
            </a:r>
            <a:r>
              <a:rPr lang="en-US" sz="2000" b="1" dirty="0" smtClean="0"/>
              <a:t>begin</a:t>
            </a:r>
            <a:endParaRPr lang="en-US" sz="2000" b="1" dirty="0"/>
          </a:p>
          <a:p>
            <a:r>
              <a:rPr lang="ru-RU" sz="2000" b="1" dirty="0" smtClean="0"/>
              <a:t>       </a:t>
            </a:r>
            <a:r>
              <a:rPr lang="en-US" sz="2000" b="1" dirty="0" smtClean="0"/>
              <a:t>if </a:t>
            </a:r>
            <a:r>
              <a:rPr lang="en-US" sz="2000" dirty="0" smtClean="0"/>
              <a:t>A[i</a:t>
            </a:r>
            <a:r>
              <a:rPr lang="en-US" sz="2000" dirty="0"/>
              <a:t>] </a:t>
            </a:r>
            <a:r>
              <a:rPr lang="en-US" sz="2000" dirty="0" smtClean="0"/>
              <a:t>&lt; min </a:t>
            </a:r>
            <a:r>
              <a:rPr lang="en-US" sz="2000" b="1" dirty="0"/>
              <a:t>then </a:t>
            </a:r>
            <a:r>
              <a:rPr lang="en-US" sz="2000" dirty="0" smtClean="0"/>
              <a:t>min := A[i</a:t>
            </a:r>
            <a:r>
              <a:rPr lang="en-US" sz="2000" dirty="0"/>
              <a:t>];</a:t>
            </a:r>
          </a:p>
          <a:p>
            <a:r>
              <a:rPr lang="ru-RU" sz="2000" dirty="0" smtClean="0"/>
              <a:t>       </a:t>
            </a:r>
            <a:r>
              <a:rPr lang="en-US" sz="2000" dirty="0" smtClean="0"/>
              <a:t>I := i+1</a:t>
            </a:r>
            <a:endParaRPr lang="en-US" sz="2000" dirty="0"/>
          </a:p>
          <a:p>
            <a:r>
              <a:rPr lang="ru-RU" sz="2000" b="1" dirty="0" smtClean="0"/>
              <a:t>   </a:t>
            </a:r>
            <a:r>
              <a:rPr lang="en-US" sz="2000" b="1" dirty="0" smtClean="0"/>
              <a:t>end</a:t>
            </a:r>
            <a:r>
              <a:rPr lang="en-US" sz="2000" dirty="0" smtClean="0"/>
              <a:t>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en-US" sz="2000" dirty="0"/>
              <a:t>'</a:t>
            </a:r>
            <a:r>
              <a:rPr lang="ru-RU" sz="2000" dirty="0" smtClean="0"/>
              <a:t>Минимум</a:t>
            </a:r>
            <a:r>
              <a:rPr lang="en-US" sz="2000" dirty="0" smtClean="0"/>
              <a:t>=', min)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b="1" dirty="0" smtClean="0"/>
              <a:t>end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Поиск </a:t>
            </a:r>
            <a:r>
              <a:rPr lang="ru-RU" dirty="0" smtClean="0"/>
              <a:t>минимума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063595" y="1052736"/>
            <a:ext cx="6762806" cy="72008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4.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Найти элемент </a:t>
            </a:r>
            <a:r>
              <a:rPr lang="ru-RU" dirty="0" smtClean="0"/>
              <a:t>массива с наименьшим значением.</a:t>
            </a:r>
            <a:endParaRPr lang="ru-RU" dirty="0"/>
          </a:p>
        </p:txBody>
      </p:sp>
      <p:sp>
        <p:nvSpPr>
          <p:cNvPr id="5" name="Управляющая кнопка: возврат 4">
            <a:hlinkClick r:id="rId2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34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Подсчёт </a:t>
            </a:r>
            <a:r>
              <a:rPr lang="ru-RU" dirty="0" smtClean="0"/>
              <a:t>элементов массива, </a:t>
            </a:r>
            <a:r>
              <a:rPr lang="ru-RU" dirty="0"/>
              <a:t>удовлетворяющих </a:t>
            </a:r>
            <a:r>
              <a:rPr lang="ru-RU" dirty="0" smtClean="0"/>
              <a:t>некоторому условию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11560" y="1196752"/>
            <a:ext cx="8208912" cy="86409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Зачастую бывает важно выяснить, сколько элементов, </a:t>
            </a:r>
            <a:r>
              <a:rPr lang="ru-RU" dirty="0" smtClean="0"/>
              <a:t>обладающих </a:t>
            </a:r>
            <a:r>
              <a:rPr lang="ru-RU" dirty="0"/>
              <a:t>определённым свойством, содержится в массиве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11560" y="2780928"/>
            <a:ext cx="8208912" cy="21602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Алгоритм решения</a:t>
            </a:r>
            <a:r>
              <a:rPr lang="ru-RU" dirty="0" smtClean="0"/>
              <a:t>:</a:t>
            </a:r>
          </a:p>
          <a:p>
            <a:pPr algn="just"/>
            <a:r>
              <a:rPr lang="ru-RU" dirty="0" smtClean="0"/>
              <a:t>1. Присвоить </a:t>
            </a:r>
            <a:r>
              <a:rPr lang="ru-RU" dirty="0"/>
              <a:t>нулевое значение </a:t>
            </a:r>
            <a:r>
              <a:rPr lang="ru-RU" dirty="0" smtClean="0"/>
              <a:t>переменной (счётчику), </a:t>
            </a:r>
            <a:r>
              <a:rPr lang="ru-RU" dirty="0"/>
              <a:t>введённой для подсчёта количества элементов, удовлетворяющих </a:t>
            </a:r>
            <a:r>
              <a:rPr lang="ru-RU" dirty="0" smtClean="0"/>
              <a:t>заданному условию.</a:t>
            </a:r>
            <a:endParaRPr lang="ru-RU" dirty="0"/>
          </a:p>
          <a:p>
            <a:pPr algn="just"/>
            <a:r>
              <a:rPr lang="ru-RU" dirty="0" smtClean="0"/>
              <a:t>2. Организовать </a:t>
            </a:r>
            <a:r>
              <a:rPr lang="ru-RU" dirty="0"/>
              <a:t>просмотр всех элементов массива: если </a:t>
            </a:r>
            <a:r>
              <a:rPr lang="ru-RU" dirty="0" err="1" smtClean="0"/>
              <a:t>просматри-ваемый</a:t>
            </a:r>
            <a:r>
              <a:rPr lang="ru-RU" dirty="0" smtClean="0"/>
              <a:t> </a:t>
            </a:r>
            <a:r>
              <a:rPr lang="ru-RU" dirty="0"/>
              <a:t>элемент удовлетворяет заданному условию, значение </a:t>
            </a:r>
            <a:r>
              <a:rPr lang="ru-RU" dirty="0" smtClean="0"/>
              <a:t>счётчика увеличивать </a:t>
            </a:r>
            <a:r>
              <a:rPr lang="ru-RU" dirty="0"/>
              <a:t>на </a:t>
            </a:r>
            <a:r>
              <a:rPr lang="ru-RU" i="1" dirty="0"/>
              <a:t>1</a:t>
            </a:r>
            <a:r>
              <a:rPr lang="ru-RU" dirty="0"/>
              <a:t>.</a:t>
            </a:r>
          </a:p>
          <a:p>
            <a:pPr algn="just"/>
            <a:endParaRPr lang="ru-RU" dirty="0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Управляющая кнопка: возврат 6">
            <a:hlinkClick r:id="rId4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11559" y="1988840"/>
            <a:ext cx="8034651" cy="72008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5.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</a:t>
            </a:r>
            <a:r>
              <a:rPr lang="ru-RU" dirty="0" smtClean="0"/>
              <a:t>Подсчитать количество элементов массива  кратных  некоторому  числу </a:t>
            </a:r>
            <a:r>
              <a:rPr lang="en-US" i="1" dirty="0" smtClean="0"/>
              <a:t>p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Подсчёт элементов массива, удовлетворяющих некоторому условию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3728" y="1772816"/>
            <a:ext cx="60486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const</a:t>
            </a:r>
            <a:r>
              <a:rPr lang="en-US" sz="2000" b="1" dirty="0"/>
              <a:t> </a:t>
            </a:r>
            <a:r>
              <a:rPr lang="en-US" sz="2000" dirty="0" smtClean="0"/>
              <a:t>n=5;</a:t>
            </a:r>
            <a:br>
              <a:rPr lang="en-US" sz="2000" dirty="0" smtClean="0"/>
            </a:br>
            <a:r>
              <a:rPr lang="en-US" sz="2000" b="1" dirty="0" err="1" smtClean="0"/>
              <a:t>var</a:t>
            </a:r>
            <a:r>
              <a:rPr lang="en-US" sz="2000" b="1" dirty="0" smtClean="0"/>
              <a:t> </a:t>
            </a:r>
            <a:r>
              <a:rPr lang="en-US" sz="2000" dirty="0" smtClean="0"/>
              <a:t>A: </a:t>
            </a:r>
            <a:r>
              <a:rPr lang="en-US" sz="2000" b="1" dirty="0"/>
              <a:t>array </a:t>
            </a:r>
            <a:r>
              <a:rPr lang="en-US" sz="2000" dirty="0"/>
              <a:t>[1..n] </a:t>
            </a:r>
            <a:r>
              <a:rPr lang="en-US" sz="2000" b="1" dirty="0"/>
              <a:t>of </a:t>
            </a:r>
            <a:r>
              <a:rPr lang="en-US" sz="2000" dirty="0" smtClean="0"/>
              <a:t>integer;</a:t>
            </a:r>
            <a:br>
              <a:rPr lang="en-US" sz="2000" dirty="0" smtClean="0"/>
            </a:br>
            <a:r>
              <a:rPr lang="en-US" sz="2000" dirty="0" smtClean="0"/>
              <a:t>       i</a:t>
            </a:r>
            <a:r>
              <a:rPr lang="en-US" sz="2000" dirty="0"/>
              <a:t>, p, k: integer;</a:t>
            </a:r>
          </a:p>
          <a:p>
            <a:r>
              <a:rPr lang="en-US" sz="2000" b="1" dirty="0"/>
              <a:t>begin</a:t>
            </a:r>
          </a:p>
          <a:p>
            <a:r>
              <a:rPr lang="en-US" sz="2000" dirty="0" smtClean="0"/>
              <a:t>  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значений элементов массива</a:t>
            </a:r>
            <a:r>
              <a:rPr lang="ru-RU" sz="2000" dirty="0" smtClean="0"/>
              <a:t>:');</a:t>
            </a:r>
            <a:endParaRPr lang="en-US" sz="2000" dirty="0" smtClean="0"/>
          </a:p>
          <a:p>
            <a:r>
              <a:rPr lang="pt-BR" sz="2000" b="1" dirty="0" smtClean="0"/>
              <a:t>   for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</a:t>
            </a:r>
            <a:br>
              <a:rPr lang="pt-BR" sz="2000" b="1" dirty="0" smtClean="0"/>
            </a:br>
            <a:r>
              <a:rPr lang="en-US" sz="2000" dirty="0" smtClean="0"/>
              <a:t>       read (A[i</a:t>
            </a:r>
            <a:r>
              <a:rPr lang="en-US" sz="2000" dirty="0"/>
              <a:t>]);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en-US" sz="2000" dirty="0"/>
              <a:t>'</a:t>
            </a:r>
            <a:r>
              <a:rPr lang="ru-RU" sz="2000" dirty="0"/>
              <a:t>Ввод числа р</a:t>
            </a:r>
            <a:r>
              <a:rPr lang="ru-RU" sz="2000" dirty="0" smtClean="0"/>
              <a:t>:');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</a:t>
            </a:r>
            <a:r>
              <a:rPr lang="en-US" sz="2000" dirty="0" err="1" smtClean="0"/>
              <a:t>readln</a:t>
            </a:r>
            <a:r>
              <a:rPr lang="en-US" sz="2000" dirty="0" smtClean="0"/>
              <a:t> </a:t>
            </a:r>
            <a:r>
              <a:rPr lang="en-US" sz="2000" dirty="0"/>
              <a:t>(p);</a:t>
            </a:r>
          </a:p>
          <a:p>
            <a:r>
              <a:rPr lang="en-US" sz="2000" dirty="0" smtClean="0"/>
              <a:t>   k := 0</a:t>
            </a:r>
            <a:r>
              <a:rPr lang="en-US" sz="2000" dirty="0"/>
              <a:t>;</a:t>
            </a:r>
          </a:p>
          <a:p>
            <a:r>
              <a:rPr lang="pt-BR" sz="2000" b="1" dirty="0" smtClean="0"/>
              <a:t>   for 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</a:t>
            </a:r>
          </a:p>
          <a:p>
            <a:r>
              <a:rPr lang="pt-BR" sz="2000" b="1" dirty="0" smtClean="0"/>
              <a:t>       </a:t>
            </a:r>
            <a:r>
              <a:rPr lang="en-US" sz="2000" b="1" dirty="0" smtClean="0"/>
              <a:t>if  </a:t>
            </a:r>
            <a:r>
              <a:rPr lang="en-US" sz="2000" dirty="0" smtClean="0"/>
              <a:t>A[i] mod p = 0 </a:t>
            </a:r>
            <a:r>
              <a:rPr lang="en-US" sz="2000" b="1" dirty="0" smtClean="0"/>
              <a:t>then </a:t>
            </a:r>
            <a:r>
              <a:rPr lang="en-US" sz="2000" dirty="0" smtClean="0"/>
              <a:t>k := k + 1</a:t>
            </a:r>
            <a:r>
              <a:rPr lang="en-US" sz="2000" dirty="0"/>
              <a:t>;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en-US" sz="2000" dirty="0"/>
              <a:t>'k=', </a:t>
            </a:r>
            <a:r>
              <a:rPr lang="en-US" sz="2000" dirty="0" smtClean="0"/>
              <a:t>k)</a:t>
            </a:r>
            <a:br>
              <a:rPr lang="en-US" sz="2000" dirty="0" smtClean="0"/>
            </a:br>
            <a:r>
              <a:rPr lang="en-US" sz="2000" b="1" dirty="0" smtClean="0"/>
              <a:t>end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051720" y="1052736"/>
            <a:ext cx="6768752" cy="792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Пример 5.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Подсчитать количество элементов массива  кратных  некоторого числа </a:t>
            </a:r>
            <a:r>
              <a:rPr lang="en-US" i="1" dirty="0"/>
              <a:t>p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479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Проверка массива на упорядоченность</a:t>
            </a:r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611560" y="2348880"/>
            <a:ext cx="8208912" cy="29523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Алгоритм решения</a:t>
            </a:r>
            <a:endParaRPr lang="ru-RU" dirty="0" smtClean="0"/>
          </a:p>
          <a:p>
            <a:pPr algn="just"/>
            <a:r>
              <a:rPr lang="ru-RU" dirty="0"/>
              <a:t>Самый простой путь решения этой задачи </a:t>
            </a:r>
            <a:r>
              <a:rPr lang="en-US" dirty="0"/>
              <a:t>–</a:t>
            </a:r>
            <a:r>
              <a:rPr lang="ru-RU" dirty="0"/>
              <a:t> проверить, есть</a:t>
            </a:r>
            <a:r>
              <a:rPr lang="en-US" dirty="0"/>
              <a:t> </a:t>
            </a:r>
            <a:r>
              <a:rPr lang="ru-RU" dirty="0"/>
              <a:t>ли в массиве такие пары элементов, что </a:t>
            </a:r>
            <a:r>
              <a:rPr lang="en-US" i="1" dirty="0" smtClean="0"/>
              <a:t>A</a:t>
            </a:r>
            <a:r>
              <a:rPr lang="ru-RU" dirty="0" smtClean="0"/>
              <a:t>[</a:t>
            </a:r>
            <a:r>
              <a:rPr lang="ru-RU" i="1" dirty="0" smtClean="0"/>
              <a:t>i</a:t>
            </a:r>
            <a:r>
              <a:rPr lang="ru-RU" dirty="0" smtClean="0"/>
              <a:t>] </a:t>
            </a:r>
            <a:r>
              <a:rPr lang="ru-RU" dirty="0"/>
              <a:t>&gt; </a:t>
            </a:r>
            <a:r>
              <a:rPr lang="en-US" i="1" dirty="0" smtClean="0"/>
              <a:t>A</a:t>
            </a:r>
            <a:r>
              <a:rPr lang="ru-RU" dirty="0" smtClean="0"/>
              <a:t>[</a:t>
            </a:r>
            <a:r>
              <a:rPr lang="ru-RU" i="1" dirty="0" smtClean="0"/>
              <a:t>i </a:t>
            </a:r>
            <a:r>
              <a:rPr lang="ru-RU" i="1" dirty="0"/>
              <a:t>+ 1</a:t>
            </a:r>
            <a:r>
              <a:rPr lang="ru-RU" dirty="0"/>
              <a:t>]. Если подобные пары элементов есть, то массив не упорядочен по </a:t>
            </a:r>
            <a:r>
              <a:rPr lang="ru-RU" dirty="0" err="1"/>
              <a:t>неубыванию</a:t>
            </a:r>
            <a:r>
              <a:rPr lang="ru-RU" dirty="0"/>
              <a:t>, а если таких пар нет, то </a:t>
            </a:r>
            <a:r>
              <a:rPr lang="en-US" dirty="0"/>
              <a:t>–</a:t>
            </a:r>
            <a:r>
              <a:rPr lang="ru-RU" dirty="0"/>
              <a:t> упорядочен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В </a:t>
            </a:r>
            <a:r>
              <a:rPr lang="ru-RU" dirty="0"/>
              <a:t>программе будем использовать логическую переменную </a:t>
            </a:r>
            <a:r>
              <a:rPr lang="ru-RU" i="1" dirty="0" err="1"/>
              <a:t>flag</a:t>
            </a:r>
            <a:r>
              <a:rPr lang="ru-RU" dirty="0"/>
              <a:t>:</a:t>
            </a:r>
          </a:p>
          <a:p>
            <a:pPr algn="just"/>
            <a:r>
              <a:rPr lang="ru-RU" dirty="0"/>
              <a:t>•  если </a:t>
            </a:r>
            <a:r>
              <a:rPr lang="ru-RU" i="1" dirty="0" err="1"/>
              <a:t>flag</a:t>
            </a:r>
            <a:r>
              <a:rPr lang="ru-RU" i="1" dirty="0"/>
              <a:t> = </a:t>
            </a:r>
            <a:r>
              <a:rPr lang="ru-RU" i="1" dirty="0" err="1"/>
              <a:t>true</a:t>
            </a:r>
            <a:r>
              <a:rPr lang="ru-RU" dirty="0"/>
              <a:t>, то массив упорядочен;</a:t>
            </a:r>
          </a:p>
          <a:p>
            <a:pPr algn="just"/>
            <a:r>
              <a:rPr lang="ru-RU" dirty="0"/>
              <a:t>•  если </a:t>
            </a:r>
            <a:r>
              <a:rPr lang="ru-RU" i="1" dirty="0" err="1"/>
              <a:t>flag</a:t>
            </a:r>
            <a:r>
              <a:rPr lang="ru-RU" i="1" dirty="0"/>
              <a:t> = </a:t>
            </a:r>
            <a:r>
              <a:rPr lang="ru-RU" i="1" dirty="0" err="1"/>
              <a:t>false</a:t>
            </a:r>
            <a:r>
              <a:rPr lang="ru-RU" dirty="0"/>
              <a:t>, то массив </a:t>
            </a:r>
            <a:r>
              <a:rPr lang="ru-RU" dirty="0" err="1"/>
              <a:t>неупорядочен</a:t>
            </a:r>
            <a:r>
              <a:rPr lang="ru-RU" dirty="0"/>
              <a:t>.</a:t>
            </a:r>
          </a:p>
          <a:p>
            <a:pPr algn="just"/>
            <a:endParaRPr lang="ru-RU" dirty="0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Управляющая кнопка: возврат 6">
            <a:hlinkClick r:id="rId4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11560" y="1196752"/>
            <a:ext cx="8208912" cy="10081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7.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</a:t>
            </a:r>
            <a:r>
              <a:rPr lang="ru-RU" dirty="0" smtClean="0"/>
              <a:t>Определить</a:t>
            </a:r>
            <a:r>
              <a:rPr lang="ru-RU" dirty="0"/>
              <a:t>, </a:t>
            </a:r>
            <a:r>
              <a:rPr lang="ru-RU" dirty="0" smtClean="0"/>
              <a:t>упорядочены ли </a:t>
            </a:r>
            <a:r>
              <a:rPr lang="ru-RU" dirty="0"/>
              <a:t>элементы массива </a:t>
            </a:r>
            <a:r>
              <a:rPr lang="ru-RU" dirty="0" smtClean="0"/>
              <a:t>по </a:t>
            </a:r>
            <a:r>
              <a:rPr lang="ru-RU" dirty="0" err="1">
                <a:solidFill>
                  <a:srgbClr val="C00000"/>
                </a:solidFill>
              </a:rPr>
              <a:t>неубыванию</a:t>
            </a:r>
            <a:r>
              <a:rPr lang="ru-RU" dirty="0"/>
              <a:t>, т. е. каждый </a:t>
            </a:r>
            <a:r>
              <a:rPr lang="ru-RU" dirty="0" smtClean="0"/>
              <a:t>элемент </a:t>
            </a:r>
            <a:r>
              <a:rPr lang="ru-RU" dirty="0"/>
              <a:t>массива с 1-го по (n – 1)-й не больше последующего.</a:t>
            </a:r>
          </a:p>
        </p:txBody>
      </p:sp>
    </p:spTree>
    <p:extLst>
      <p:ext uri="{BB962C8B-B14F-4D97-AF65-F5344CB8AC3E}">
        <p14:creationId xmlns:p14="http://schemas.microsoft.com/office/powerpoint/2010/main" val="128848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Проверка массива на упорядоченность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3728" y="1844824"/>
            <a:ext cx="604867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const</a:t>
            </a:r>
            <a:r>
              <a:rPr lang="en-US" sz="2000" b="1" dirty="0"/>
              <a:t> </a:t>
            </a:r>
            <a:r>
              <a:rPr lang="en-US" sz="2000" dirty="0" smtClean="0"/>
              <a:t>n=5;</a:t>
            </a:r>
            <a:br>
              <a:rPr lang="en-US" sz="2000" dirty="0" smtClean="0"/>
            </a:br>
            <a:r>
              <a:rPr lang="en-US" sz="2000" b="1" dirty="0" err="1" smtClean="0"/>
              <a:t>var</a:t>
            </a:r>
            <a:r>
              <a:rPr lang="en-US" sz="2000" b="1" dirty="0" smtClean="0"/>
              <a:t> </a:t>
            </a:r>
            <a:r>
              <a:rPr lang="en-US" sz="2000" dirty="0" smtClean="0"/>
              <a:t>A: </a:t>
            </a:r>
            <a:r>
              <a:rPr lang="en-US" sz="2000" b="1" dirty="0"/>
              <a:t>array </a:t>
            </a:r>
            <a:r>
              <a:rPr lang="en-US" sz="2000" dirty="0"/>
              <a:t>[1..n] </a:t>
            </a:r>
            <a:r>
              <a:rPr lang="en-US" sz="2000" b="1" dirty="0"/>
              <a:t>of </a:t>
            </a:r>
            <a:r>
              <a:rPr lang="en-US" sz="2000" dirty="0" smtClean="0"/>
              <a:t>integer;</a:t>
            </a:r>
            <a:br>
              <a:rPr lang="en-US" sz="2000" dirty="0" smtClean="0"/>
            </a:br>
            <a:r>
              <a:rPr lang="en-US" sz="2000" dirty="0" smtClean="0"/>
              <a:t>       i: </a:t>
            </a:r>
            <a:r>
              <a:rPr lang="en-US" sz="2000" dirty="0"/>
              <a:t>integer</a:t>
            </a:r>
            <a:r>
              <a:rPr lang="en-US" sz="2000" dirty="0" smtClean="0"/>
              <a:t>;</a:t>
            </a:r>
            <a:r>
              <a:rPr lang="ru-RU" sz="2000" dirty="0" smtClean="0"/>
              <a:t>  </a:t>
            </a:r>
            <a:r>
              <a:rPr lang="en-US" sz="2000" dirty="0" smtClean="0"/>
              <a:t>flag: </a:t>
            </a:r>
            <a:r>
              <a:rPr lang="en-US" sz="2000" dirty="0" err="1" smtClean="0"/>
              <a:t>boolean</a:t>
            </a:r>
            <a:r>
              <a:rPr lang="en-US" sz="2000" dirty="0" smtClean="0"/>
              <a:t>;</a:t>
            </a:r>
            <a:endParaRPr lang="en-US" sz="2000" dirty="0"/>
          </a:p>
          <a:p>
            <a:r>
              <a:rPr lang="en-US" sz="2000" b="1" dirty="0"/>
              <a:t>begin</a:t>
            </a:r>
          </a:p>
          <a:p>
            <a:r>
              <a:rPr lang="en-US" sz="2000" dirty="0" smtClean="0"/>
              <a:t>  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значений элементов массива</a:t>
            </a:r>
            <a:r>
              <a:rPr lang="ru-RU" sz="2000" dirty="0" smtClean="0"/>
              <a:t>:');</a:t>
            </a:r>
            <a:endParaRPr lang="en-US" sz="2000" dirty="0" smtClean="0"/>
          </a:p>
          <a:p>
            <a:r>
              <a:rPr lang="pt-BR" sz="2000" b="1" dirty="0" smtClean="0"/>
              <a:t>   for 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</a:t>
            </a:r>
            <a:br>
              <a:rPr lang="pt-BR" sz="2000" b="1" dirty="0" smtClean="0"/>
            </a:br>
            <a:r>
              <a:rPr lang="en-US" sz="2000" dirty="0" smtClean="0"/>
              <a:t>       read (A[i</a:t>
            </a:r>
            <a:r>
              <a:rPr lang="en-US" sz="2000" dirty="0"/>
              <a:t>]);</a:t>
            </a:r>
          </a:p>
          <a:p>
            <a:r>
              <a:rPr lang="ru-RU" sz="2000" dirty="0" smtClean="0"/>
              <a:t>   </a:t>
            </a:r>
            <a:r>
              <a:rPr lang="en-US" sz="2000" dirty="0" smtClean="0"/>
              <a:t>flag := true</a:t>
            </a:r>
            <a:r>
              <a:rPr lang="en-US" sz="2000" dirty="0"/>
              <a:t>;</a:t>
            </a:r>
          </a:p>
          <a:p>
            <a:r>
              <a:rPr lang="ru-RU" sz="2000" b="1" dirty="0" smtClean="0"/>
              <a:t>   </a:t>
            </a:r>
            <a:r>
              <a:rPr lang="pt-BR" sz="2000" b="1" dirty="0" smtClean="0"/>
              <a:t>for 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n-1 </a:t>
            </a:r>
            <a:r>
              <a:rPr lang="pt-BR" sz="2000" b="1" dirty="0" smtClean="0"/>
              <a:t>do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      </a:t>
            </a:r>
            <a:r>
              <a:rPr lang="en-US" sz="2000" b="1" dirty="0" smtClean="0"/>
              <a:t>if </a:t>
            </a:r>
            <a:r>
              <a:rPr lang="en-US" sz="2000" dirty="0"/>
              <a:t>a[i]&gt;a[i+1] </a:t>
            </a:r>
            <a:r>
              <a:rPr lang="en-US" sz="2000" b="1" dirty="0"/>
              <a:t>then </a:t>
            </a:r>
            <a:r>
              <a:rPr lang="en-US" sz="2000" dirty="0"/>
              <a:t>flag:=false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ru-RU" sz="2000" dirty="0" smtClean="0"/>
              <a:t>   </a:t>
            </a:r>
            <a:r>
              <a:rPr lang="en-US" sz="2000" b="1" dirty="0"/>
              <a:t>if </a:t>
            </a:r>
            <a:r>
              <a:rPr lang="en-US" sz="2000" dirty="0" smtClean="0"/>
              <a:t>flag</a:t>
            </a:r>
            <a:r>
              <a:rPr lang="ru-RU" sz="2000" dirty="0" smtClean="0"/>
              <a:t> </a:t>
            </a:r>
            <a:r>
              <a:rPr lang="en-US" sz="2000" b="1" dirty="0"/>
              <a:t>then</a:t>
            </a:r>
            <a:r>
              <a:rPr lang="ru-RU" sz="2000" dirty="0" smtClean="0"/>
              <a:t>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ru-RU" sz="2000" dirty="0"/>
              <a:t>'</a:t>
            </a:r>
            <a:r>
              <a:rPr lang="ru-RU" sz="2000" dirty="0" smtClean="0"/>
              <a:t>упорядочен'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r>
              <a:rPr lang="ru-RU" sz="2000" dirty="0" smtClean="0"/>
              <a:t>              </a:t>
            </a:r>
            <a:r>
              <a:rPr lang="en-US" sz="2000" b="1" dirty="0" smtClean="0"/>
              <a:t>else</a:t>
            </a:r>
            <a:r>
              <a:rPr lang="en-US" sz="2000" dirty="0" smtClean="0"/>
              <a:t> </a:t>
            </a:r>
            <a:r>
              <a:rPr lang="en-US" sz="2000" dirty="0" err="1"/>
              <a:t>writeln</a:t>
            </a:r>
            <a:r>
              <a:rPr lang="en-US" sz="2000" dirty="0"/>
              <a:t> </a:t>
            </a:r>
            <a:r>
              <a:rPr lang="en-US" sz="2000" dirty="0" smtClean="0"/>
              <a:t>(</a:t>
            </a:r>
            <a:r>
              <a:rPr lang="ru-RU" sz="2000" dirty="0"/>
              <a:t>'</a:t>
            </a:r>
            <a:r>
              <a:rPr lang="ru-RU" sz="2000" dirty="0" err="1" smtClean="0"/>
              <a:t>неупорядочен</a:t>
            </a:r>
            <a:r>
              <a:rPr lang="ru-RU" sz="2000" dirty="0"/>
              <a:t>'</a:t>
            </a:r>
            <a:r>
              <a:rPr lang="en-US" sz="2000" dirty="0" smtClean="0"/>
              <a:t>)</a:t>
            </a:r>
            <a:r>
              <a:rPr lang="ru-RU" sz="2000" dirty="0" smtClean="0"/>
              <a:t>   </a:t>
            </a:r>
            <a:endParaRPr lang="en-US" sz="2000" dirty="0"/>
          </a:p>
          <a:p>
            <a:r>
              <a:rPr lang="en-US" sz="2000" b="1" dirty="0"/>
              <a:t>end</a:t>
            </a:r>
            <a:r>
              <a:rPr lang="en-US" sz="2000" dirty="0"/>
              <a:t>.</a:t>
            </a:r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051720" y="1052736"/>
            <a:ext cx="6768752" cy="792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Пример </a:t>
            </a:r>
            <a:r>
              <a:rPr lang="ru-RU" b="1" dirty="0" smtClean="0"/>
              <a:t>7.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Определить, упорядочены ли элементы массива </a:t>
            </a:r>
            <a:r>
              <a:rPr lang="ru-RU" dirty="0" smtClean="0"/>
              <a:t>по </a:t>
            </a:r>
            <a:r>
              <a:rPr lang="ru-RU" dirty="0" err="1" smtClean="0"/>
              <a:t>неубыванию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519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бъект 2"/>
          <p:cNvSpPr txBox="1">
            <a:spLocks/>
          </p:cNvSpPr>
          <p:nvPr/>
        </p:nvSpPr>
        <p:spPr>
          <a:xfrm>
            <a:off x="539552" y="4923928"/>
            <a:ext cx="8208912" cy="16014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Фрагмент </a:t>
            </a:r>
            <a:r>
              <a:rPr lang="ru-RU" dirty="0"/>
              <a:t>программы удаления из массива </a:t>
            </a:r>
            <a:r>
              <a:rPr lang="ru-RU" dirty="0" smtClean="0"/>
              <a:t>элемента </a:t>
            </a:r>
            <a:r>
              <a:rPr lang="ru-RU" dirty="0"/>
              <a:t>с индексом k и последующим сдвигом всех расположенных справа от него элементов на одну позицию влево имеет вид</a:t>
            </a:r>
            <a:r>
              <a:rPr lang="ru-RU" dirty="0" smtClean="0"/>
              <a:t>:</a:t>
            </a:r>
          </a:p>
          <a:p>
            <a:r>
              <a:rPr lang="ru-RU" b="1" dirty="0" smtClean="0"/>
              <a:t>    </a:t>
            </a:r>
            <a:r>
              <a:rPr lang="en-US" b="1" dirty="0" smtClean="0"/>
              <a:t>for</a:t>
            </a:r>
            <a:r>
              <a:rPr lang="en-US" dirty="0" smtClean="0"/>
              <a:t>  i := k </a:t>
            </a:r>
            <a:r>
              <a:rPr lang="en-US" b="1" dirty="0"/>
              <a:t>to</a:t>
            </a:r>
            <a:r>
              <a:rPr lang="en-US" dirty="0"/>
              <a:t> n-1 </a:t>
            </a:r>
            <a:r>
              <a:rPr lang="en-US" b="1" dirty="0" smtClean="0"/>
              <a:t>do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       </a:t>
            </a:r>
            <a:r>
              <a:rPr lang="en-US" dirty="0" smtClean="0"/>
              <a:t>A[i] := A[i+1</a:t>
            </a:r>
            <a:r>
              <a:rPr lang="en-US" dirty="0"/>
              <a:t>];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Удаление из массива элемента с индексом k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39552" y="1052736"/>
            <a:ext cx="8208912" cy="36004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8. </a:t>
            </a:r>
            <a:r>
              <a:rPr lang="ru-RU" dirty="0" smtClean="0"/>
              <a:t>Имеется </a:t>
            </a:r>
            <a:r>
              <a:rPr lang="ru-RU" dirty="0"/>
              <a:t>массив a[1..n</a:t>
            </a:r>
            <a:r>
              <a:rPr lang="ru-RU" dirty="0" smtClean="0"/>
              <a:t>]. Удалит</a:t>
            </a:r>
            <a:r>
              <a:rPr lang="ru-RU" dirty="0"/>
              <a:t>ь</a:t>
            </a:r>
            <a:r>
              <a:rPr lang="ru-RU" dirty="0" smtClean="0"/>
              <a:t> элемент с индексом </a:t>
            </a:r>
            <a:r>
              <a:rPr lang="en-US" i="1" dirty="0" smtClean="0"/>
              <a:t>k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539552" y="2947774"/>
            <a:ext cx="8208912" cy="75201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При удалении из массива любого из элементов размерность массива уменьшается на 1.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39552" y="3583160"/>
            <a:ext cx="8208912" cy="4046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Мы </a:t>
            </a:r>
            <a:r>
              <a:rPr lang="ru-RU" dirty="0"/>
              <a:t>видим, что элементы с индексами от </a:t>
            </a:r>
            <a:r>
              <a:rPr lang="ru-RU" i="1" dirty="0"/>
              <a:t>1</a:t>
            </a:r>
            <a:r>
              <a:rPr lang="ru-RU" dirty="0"/>
              <a:t> до </a:t>
            </a:r>
            <a:r>
              <a:rPr lang="ru-RU" i="1" dirty="0"/>
              <a:t>k – 1</a:t>
            </a:r>
            <a:r>
              <a:rPr lang="ru-RU" dirty="0"/>
              <a:t> не изменились.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332417"/>
              </p:ext>
            </p:extLst>
          </p:nvPr>
        </p:nvGraphicFramePr>
        <p:xfrm>
          <a:off x="683568" y="1884894"/>
          <a:ext cx="8016844" cy="792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28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a[</a:t>
                      </a:r>
                      <a:r>
                        <a:rPr lang="en-US" sz="2000" dirty="0" err="1" smtClean="0"/>
                        <a:t>i</a:t>
                      </a:r>
                      <a:r>
                        <a:rPr lang="en-US" sz="2000" dirty="0" smtClean="0"/>
                        <a:t>]</a:t>
                      </a:r>
                      <a:endParaRPr lang="ru-RU" sz="2000" dirty="0" smtClean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Дуга 13"/>
          <p:cNvSpPr/>
          <p:nvPr/>
        </p:nvSpPr>
        <p:spPr>
          <a:xfrm flipV="1">
            <a:off x="5456406" y="2373799"/>
            <a:ext cx="648000" cy="519207"/>
          </a:xfrm>
          <a:prstGeom prst="arc">
            <a:avLst>
              <a:gd name="adj1" fmla="val 11357213"/>
              <a:gd name="adj2" fmla="val 2109372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7" name="Дуга 16"/>
          <p:cNvSpPr/>
          <p:nvPr/>
        </p:nvSpPr>
        <p:spPr>
          <a:xfrm flipV="1">
            <a:off x="6190568" y="2373799"/>
            <a:ext cx="648000" cy="519207"/>
          </a:xfrm>
          <a:prstGeom prst="arc">
            <a:avLst>
              <a:gd name="adj1" fmla="val 11357213"/>
              <a:gd name="adj2" fmla="val 2109372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8" name="Дуга 17"/>
          <p:cNvSpPr/>
          <p:nvPr/>
        </p:nvSpPr>
        <p:spPr>
          <a:xfrm flipV="1">
            <a:off x="7658891" y="2373799"/>
            <a:ext cx="648000" cy="519207"/>
          </a:xfrm>
          <a:prstGeom prst="arc">
            <a:avLst>
              <a:gd name="adj1" fmla="val 11357213"/>
              <a:gd name="adj2" fmla="val 2109372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9" name="Дуга 18"/>
          <p:cNvSpPr/>
          <p:nvPr/>
        </p:nvSpPr>
        <p:spPr>
          <a:xfrm flipV="1">
            <a:off x="6924730" y="2373799"/>
            <a:ext cx="648000" cy="519207"/>
          </a:xfrm>
          <a:prstGeom prst="arc">
            <a:avLst>
              <a:gd name="adj1" fmla="val 11357213"/>
              <a:gd name="adj2" fmla="val 2109372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683568" y="1484784"/>
            <a:ext cx="7425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k = 6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111129" y="2352567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846939" y="2352567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20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554386" y="2352567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298974" y="2352567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10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539552" y="3915816"/>
            <a:ext cx="8208912" cy="100811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На </a:t>
            </a:r>
            <a:r>
              <a:rPr lang="ru-RU" dirty="0"/>
              <a:t>место элемента с индексом </a:t>
            </a:r>
            <a:r>
              <a:rPr lang="ru-RU" i="1" dirty="0"/>
              <a:t>k </a:t>
            </a:r>
            <a:r>
              <a:rPr lang="ru-RU" dirty="0" smtClean="0"/>
              <a:t>(</a:t>
            </a:r>
            <a:r>
              <a:rPr lang="en-US" b="1" i="1" dirty="0" smtClean="0">
                <a:solidFill>
                  <a:srgbClr val="0070C0"/>
                </a:solidFill>
              </a:rPr>
              <a:t>6</a:t>
            </a:r>
            <a:r>
              <a:rPr lang="ru-RU" dirty="0" smtClean="0"/>
              <a:t>) переместился </a:t>
            </a:r>
            <a:r>
              <a:rPr lang="ru-RU" dirty="0"/>
              <a:t>элемент, имевший индекс </a:t>
            </a:r>
            <a:r>
              <a:rPr lang="ru-RU" i="1" dirty="0"/>
              <a:t>k + 1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en-US" b="1" i="1" dirty="0" smtClean="0">
                <a:solidFill>
                  <a:srgbClr val="0070C0"/>
                </a:solidFill>
              </a:rPr>
              <a:t>7</a:t>
            </a:r>
            <a:r>
              <a:rPr lang="ru-RU" dirty="0" smtClean="0"/>
              <a:t>), </a:t>
            </a:r>
            <a:r>
              <a:rPr lang="ru-RU" dirty="0"/>
              <a:t>на место элемента с индексом </a:t>
            </a:r>
            <a:r>
              <a:rPr lang="ru-RU" i="1" dirty="0"/>
              <a:t>k + </a:t>
            </a:r>
            <a:r>
              <a:rPr lang="en-US" i="1" dirty="0" smtClean="0"/>
              <a:t>1</a:t>
            </a:r>
            <a:r>
              <a:rPr lang="ru-RU" dirty="0" smtClean="0"/>
              <a:t> (</a:t>
            </a:r>
            <a:r>
              <a:rPr lang="en-US" b="1" i="1" dirty="0" smtClean="0">
                <a:solidFill>
                  <a:srgbClr val="0070C0"/>
                </a:solidFill>
              </a:rPr>
              <a:t>8</a:t>
            </a:r>
            <a:r>
              <a:rPr lang="ru-RU" dirty="0" smtClean="0"/>
              <a:t>) переместился </a:t>
            </a:r>
            <a:r>
              <a:rPr lang="ru-RU" dirty="0"/>
              <a:t>элемент, имевший индекс </a:t>
            </a:r>
            <a:r>
              <a:rPr lang="ru-RU" i="1" dirty="0"/>
              <a:t>k + </a:t>
            </a:r>
            <a:r>
              <a:rPr lang="en-US" i="1" dirty="0" smtClean="0"/>
              <a:t>2</a:t>
            </a:r>
            <a:r>
              <a:rPr lang="ru-RU" dirty="0" smtClean="0"/>
              <a:t> (</a:t>
            </a:r>
            <a:r>
              <a:rPr lang="en-US" b="1" i="1" dirty="0" smtClean="0">
                <a:solidFill>
                  <a:srgbClr val="0070C0"/>
                </a:solidFill>
              </a:rPr>
              <a:t>8</a:t>
            </a:r>
            <a:r>
              <a:rPr lang="ru-RU" dirty="0" smtClean="0"/>
              <a:t>) </a:t>
            </a:r>
            <a:r>
              <a:rPr lang="ru-RU" dirty="0"/>
              <a:t>и т. д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428156" y="1884894"/>
            <a:ext cx="3600400" cy="74850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 descr="нет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7511" y="2284368"/>
            <a:ext cx="357790" cy="39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Рисунок 30" descr="нет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27996" y="1863148"/>
            <a:ext cx="357790" cy="39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Управляющая кнопка: возврат 6">
            <a:hlinkClick r:id="rId5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32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/>
      <p:bldP spid="10" grpId="0"/>
      <p:bldP spid="14" grpId="0" animBg="1"/>
      <p:bldP spid="17" grpId="0" animBg="1"/>
      <p:bldP spid="18" grpId="0" animBg="1"/>
      <p:bldP spid="19" grpId="0" animBg="1"/>
      <p:bldP spid="20" grpId="0"/>
      <p:bldP spid="22" grpId="0" animBg="1"/>
      <p:bldP spid="23" grpId="0" animBg="1"/>
      <p:bldP spid="24" grpId="0" animBg="1"/>
      <p:bldP spid="25" grpId="0" animBg="1"/>
      <p:bldP spid="26" grpId="0"/>
      <p:bldP spid="28" grpId="0" animBg="1"/>
      <p:bldP spid="28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Удаление из массива элемента с индексом 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3728" y="1772816"/>
            <a:ext cx="60486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const</a:t>
            </a:r>
            <a:r>
              <a:rPr lang="en-US" sz="2000" b="1" dirty="0"/>
              <a:t> </a:t>
            </a:r>
            <a:r>
              <a:rPr lang="en-US" sz="2000" dirty="0" smtClean="0"/>
              <a:t>n=10;</a:t>
            </a:r>
            <a:br>
              <a:rPr lang="en-US" sz="2000" dirty="0" smtClean="0"/>
            </a:br>
            <a:r>
              <a:rPr lang="en-US" sz="2000" b="1" dirty="0" err="1" smtClean="0"/>
              <a:t>var</a:t>
            </a:r>
            <a:r>
              <a:rPr lang="en-US" sz="2000" b="1" dirty="0" smtClean="0"/>
              <a:t> </a:t>
            </a:r>
            <a:r>
              <a:rPr lang="en-US" sz="2000" dirty="0" smtClean="0"/>
              <a:t>A: </a:t>
            </a:r>
            <a:r>
              <a:rPr lang="en-US" sz="2000" b="1" dirty="0"/>
              <a:t>array </a:t>
            </a:r>
            <a:r>
              <a:rPr lang="en-US" sz="2000" dirty="0"/>
              <a:t>[1..n] </a:t>
            </a:r>
            <a:r>
              <a:rPr lang="en-US" sz="2000" b="1" dirty="0"/>
              <a:t>of </a:t>
            </a:r>
            <a:r>
              <a:rPr lang="en-US" sz="2000" dirty="0" smtClean="0"/>
              <a:t>integer;</a:t>
            </a:r>
            <a:br>
              <a:rPr lang="en-US" sz="2000" dirty="0" smtClean="0"/>
            </a:br>
            <a:r>
              <a:rPr lang="en-US" sz="2000" dirty="0" smtClean="0"/>
              <a:t>       i</a:t>
            </a:r>
            <a:r>
              <a:rPr lang="en-US" sz="2000" dirty="0"/>
              <a:t>, </a:t>
            </a:r>
            <a:r>
              <a:rPr lang="en-US" sz="2000" dirty="0" smtClean="0"/>
              <a:t>k</a:t>
            </a:r>
            <a:r>
              <a:rPr lang="en-US" sz="2000" dirty="0"/>
              <a:t>: integer;</a:t>
            </a:r>
          </a:p>
          <a:p>
            <a:r>
              <a:rPr lang="en-US" sz="2000" b="1" dirty="0"/>
              <a:t>begin</a:t>
            </a:r>
          </a:p>
          <a:p>
            <a:r>
              <a:rPr lang="en-US" sz="2000" dirty="0" smtClean="0"/>
              <a:t>  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значений элементов массива</a:t>
            </a:r>
            <a:r>
              <a:rPr lang="ru-RU" sz="2000" dirty="0" smtClean="0"/>
              <a:t>:');</a:t>
            </a:r>
            <a:br>
              <a:rPr lang="ru-RU" sz="2000" dirty="0" smtClean="0"/>
            </a:br>
            <a:r>
              <a:rPr lang="pt-BR" sz="2000" b="1" dirty="0" smtClean="0"/>
              <a:t>   for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</a:t>
            </a:r>
            <a:br>
              <a:rPr lang="pt-BR" sz="2000" b="1" dirty="0" smtClean="0"/>
            </a:br>
            <a:r>
              <a:rPr lang="en-US" sz="2000" dirty="0" smtClean="0"/>
              <a:t>       read (a[i</a:t>
            </a:r>
            <a:r>
              <a:rPr lang="en-US" sz="2000" dirty="0"/>
              <a:t>]);</a:t>
            </a:r>
          </a:p>
          <a:p>
            <a:r>
              <a:rPr lang="en-US" sz="2000" dirty="0" smtClean="0"/>
              <a:t>    write (</a:t>
            </a:r>
            <a:r>
              <a:rPr lang="en-US" sz="2000" dirty="0"/>
              <a:t>'</a:t>
            </a:r>
            <a:r>
              <a:rPr lang="ru-RU" sz="2000" dirty="0"/>
              <a:t>Ввод </a:t>
            </a:r>
            <a:r>
              <a:rPr lang="ru-RU" sz="2000" dirty="0" smtClean="0"/>
              <a:t>индекса </a:t>
            </a:r>
            <a:r>
              <a:rPr lang="en-US" sz="2000" dirty="0" smtClean="0"/>
              <a:t>k: </a:t>
            </a:r>
            <a:r>
              <a:rPr lang="en-US" sz="2000" dirty="0"/>
              <a:t>');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>  </a:t>
            </a:r>
            <a:r>
              <a:rPr lang="en-US" sz="2000" dirty="0" smtClean="0"/>
              <a:t>  </a:t>
            </a:r>
            <a:r>
              <a:rPr lang="en-US" sz="2000" dirty="0" err="1" smtClean="0"/>
              <a:t>readln</a:t>
            </a:r>
            <a:r>
              <a:rPr lang="en-US" sz="2000" dirty="0" smtClean="0"/>
              <a:t> (k);</a:t>
            </a:r>
            <a:r>
              <a:rPr lang="ru-RU" sz="2000" dirty="0" smtClean="0"/>
              <a:t>  </a:t>
            </a:r>
            <a:endParaRPr lang="en-US" sz="2000" dirty="0" smtClean="0"/>
          </a:p>
          <a:p>
            <a:r>
              <a:rPr lang="en-US" sz="2000" dirty="0" smtClean="0"/>
              <a:t>   </a:t>
            </a:r>
            <a:r>
              <a:rPr lang="ru-RU" sz="2000" dirty="0" smtClean="0"/>
              <a:t> </a:t>
            </a:r>
            <a:r>
              <a:rPr lang="en-US" sz="2000" b="1" dirty="0"/>
              <a:t>for</a:t>
            </a:r>
            <a:r>
              <a:rPr lang="en-US" sz="2000" dirty="0"/>
              <a:t> </a:t>
            </a:r>
            <a:r>
              <a:rPr lang="en-US" sz="2000" dirty="0" smtClean="0"/>
              <a:t>  i := k </a:t>
            </a:r>
            <a:r>
              <a:rPr lang="en-US" sz="2000" b="1" dirty="0"/>
              <a:t>to</a:t>
            </a:r>
            <a:r>
              <a:rPr lang="en-US" sz="2000" dirty="0"/>
              <a:t> n-1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   </a:t>
            </a:r>
            <a:r>
              <a:rPr lang="en-US" sz="2000" b="1" dirty="0" smtClean="0"/>
              <a:t>  </a:t>
            </a:r>
            <a:r>
              <a:rPr lang="ru-RU" sz="2000" b="1" dirty="0" smtClean="0"/>
              <a:t>     </a:t>
            </a:r>
            <a:r>
              <a:rPr lang="en-US" sz="2000" b="1" dirty="0" smtClean="0"/>
              <a:t>do</a:t>
            </a:r>
            <a:r>
              <a:rPr lang="ru-RU" sz="2000" b="1" dirty="0" smtClean="0"/>
              <a:t> </a:t>
            </a:r>
            <a:r>
              <a:rPr lang="en-US" sz="2000" dirty="0" smtClean="0"/>
              <a:t>A[i] := A[i+1];</a:t>
            </a:r>
          </a:p>
          <a:p>
            <a:r>
              <a:rPr lang="en-US" sz="2000" dirty="0" smtClean="0"/>
              <a:t>  </a:t>
            </a:r>
            <a:r>
              <a:rPr lang="ru-RU" sz="2000" dirty="0" err="1" smtClean="0"/>
              <a:t>writeln</a:t>
            </a:r>
            <a:r>
              <a:rPr lang="ru-RU" sz="2000" dirty="0"/>
              <a:t>('Массив </a:t>
            </a:r>
            <a:r>
              <a:rPr lang="ru-RU" sz="2000" dirty="0" smtClean="0"/>
              <a:t>после обработки:');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pt-BR" sz="2000" b="1" dirty="0" smtClean="0"/>
              <a:t>   </a:t>
            </a:r>
            <a:r>
              <a:rPr lang="pt-BR" sz="2000" b="1" dirty="0"/>
              <a:t>for </a:t>
            </a:r>
            <a:r>
              <a:rPr lang="pt-BR" sz="2000" b="1" dirty="0" smtClean="0"/>
              <a:t>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 smtClean="0"/>
              <a:t>n</a:t>
            </a:r>
            <a:r>
              <a:rPr lang="ru-RU" sz="2000" dirty="0" smtClean="0"/>
              <a:t>-1</a:t>
            </a:r>
            <a:r>
              <a:rPr lang="pt-BR" sz="2000" dirty="0" smtClean="0"/>
              <a:t> </a:t>
            </a:r>
            <a:r>
              <a:rPr lang="pt-BR" sz="2000" b="1" dirty="0" smtClean="0"/>
              <a:t>do</a:t>
            </a:r>
            <a:br>
              <a:rPr lang="pt-BR" sz="2000" b="1" dirty="0" smtClean="0"/>
            </a:br>
            <a:r>
              <a:rPr lang="en-US" sz="2000" dirty="0" smtClean="0"/>
              <a:t>       write (A[i], </a:t>
            </a:r>
            <a:r>
              <a:rPr lang="en-US" sz="2000" dirty="0"/>
              <a:t>'</a:t>
            </a:r>
            <a:r>
              <a:rPr lang="en-US" sz="2000" dirty="0" smtClean="0"/>
              <a:t> ')</a:t>
            </a:r>
            <a:br>
              <a:rPr lang="en-US" sz="2000" dirty="0" smtClean="0"/>
            </a:br>
            <a:r>
              <a:rPr lang="en-US" sz="2000" b="1" dirty="0" smtClean="0"/>
              <a:t>end</a:t>
            </a:r>
            <a:r>
              <a:rPr lang="en-US" sz="2000" dirty="0"/>
              <a:t>.</a:t>
            </a:r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051720" y="1052736"/>
            <a:ext cx="6768752" cy="792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Пример 8.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</a:t>
            </a:r>
            <a:r>
              <a:rPr lang="ru-RU" dirty="0" smtClean="0"/>
              <a:t>Удалить </a:t>
            </a:r>
            <a:r>
              <a:rPr lang="ru-RU" dirty="0"/>
              <a:t>элемент с индексом </a:t>
            </a:r>
            <a:r>
              <a:rPr lang="en-US" i="1" dirty="0"/>
              <a:t>k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212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Объект 2"/>
          <p:cNvSpPr txBox="1">
            <a:spLocks/>
          </p:cNvSpPr>
          <p:nvPr/>
        </p:nvSpPr>
        <p:spPr>
          <a:xfrm>
            <a:off x="539552" y="5445224"/>
            <a:ext cx="8208912" cy="122413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Фрагмент программы:</a:t>
            </a:r>
          </a:p>
          <a:p>
            <a:pPr algn="just"/>
            <a:r>
              <a:rPr lang="ru-RU" b="1" dirty="0" err="1"/>
              <a:t>for</a:t>
            </a:r>
            <a:r>
              <a:rPr lang="ru-RU" dirty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smtClean="0"/>
              <a:t>:=</a:t>
            </a:r>
            <a:r>
              <a:rPr lang="ru-RU" dirty="0"/>
              <a:t>n </a:t>
            </a:r>
            <a:r>
              <a:rPr lang="ru-RU" b="1" dirty="0" err="1"/>
              <a:t>downto</a:t>
            </a:r>
            <a:r>
              <a:rPr lang="ru-RU" dirty="0"/>
              <a:t> k+1 </a:t>
            </a:r>
            <a:r>
              <a:rPr lang="ru-RU" b="1" dirty="0" err="1" smtClean="0"/>
              <a:t>do</a:t>
            </a:r>
            <a:r>
              <a:rPr lang="ru-RU" b="1" dirty="0" smtClean="0"/>
              <a:t> </a:t>
            </a:r>
            <a:r>
              <a:rPr lang="en-US" dirty="0" smtClean="0"/>
              <a:t>A</a:t>
            </a:r>
            <a:r>
              <a:rPr lang="ru-RU" dirty="0" smtClean="0"/>
              <a:t>[i]</a:t>
            </a:r>
            <a:r>
              <a:rPr lang="en-US" dirty="0" smtClean="0"/>
              <a:t> </a:t>
            </a:r>
            <a:r>
              <a:rPr lang="ru-RU" dirty="0" smtClean="0"/>
              <a:t>:=</a:t>
            </a:r>
            <a:r>
              <a:rPr lang="en-US" dirty="0" smtClean="0"/>
              <a:t> A</a:t>
            </a:r>
            <a:r>
              <a:rPr lang="ru-RU" dirty="0" smtClean="0"/>
              <a:t>[i-1</a:t>
            </a:r>
            <a:r>
              <a:rPr lang="ru-RU" dirty="0"/>
              <a:t>];</a:t>
            </a:r>
          </a:p>
          <a:p>
            <a:pPr algn="just"/>
            <a:r>
              <a:rPr lang="en-US" dirty="0" smtClean="0"/>
              <a:t>A</a:t>
            </a:r>
            <a:r>
              <a:rPr lang="ru-RU" dirty="0" smtClean="0"/>
              <a:t>[k]</a:t>
            </a:r>
            <a:r>
              <a:rPr lang="en-US" dirty="0" smtClean="0"/>
              <a:t> </a:t>
            </a:r>
            <a:r>
              <a:rPr lang="ru-RU" dirty="0" smtClean="0"/>
              <a:t>:=</a:t>
            </a:r>
            <a:r>
              <a:rPr lang="en-US" dirty="0" smtClean="0"/>
              <a:t> </a:t>
            </a:r>
            <a:r>
              <a:rPr lang="ru-RU" dirty="0" smtClean="0"/>
              <a:t>Х;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Вставка </a:t>
            </a:r>
            <a:r>
              <a:rPr lang="ru-RU" dirty="0" smtClean="0"/>
              <a:t>элемента </a:t>
            </a:r>
            <a:r>
              <a:rPr lang="ru-RU" dirty="0"/>
              <a:t>на место с индексом </a:t>
            </a:r>
            <a:r>
              <a:rPr lang="ru-RU" i="1" dirty="0"/>
              <a:t>k</a:t>
            </a:r>
            <a:endParaRPr lang="en-US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39552" y="1052736"/>
            <a:ext cx="8208912" cy="4052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Пример 9. </a:t>
            </a:r>
            <a:r>
              <a:rPr lang="ru-RU" dirty="0" smtClean="0"/>
              <a:t>Добавить в массив элемент </a:t>
            </a:r>
            <a:r>
              <a:rPr lang="ru-RU" i="1" dirty="0" smtClean="0"/>
              <a:t>Х</a:t>
            </a:r>
            <a:r>
              <a:rPr lang="en-US" dirty="0" smtClean="0"/>
              <a:t> </a:t>
            </a:r>
            <a:r>
              <a:rPr lang="ru-RU" dirty="0" smtClean="0"/>
              <a:t>на место с индексом </a:t>
            </a:r>
            <a:r>
              <a:rPr lang="en-US" i="1" dirty="0" smtClean="0"/>
              <a:t>k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539552" y="2875766"/>
            <a:ext cx="8208912" cy="75201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При вставке в массив ещё одного элемента размерность массива увеличивается на </a:t>
            </a:r>
            <a:r>
              <a:rPr lang="ru-RU" i="1" dirty="0"/>
              <a:t>1</a:t>
            </a:r>
            <a:r>
              <a:rPr lang="ru-RU" dirty="0"/>
              <a:t>. Это надо учесть при описании массива.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39552" y="3511152"/>
            <a:ext cx="8208912" cy="4046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Элементы </a:t>
            </a:r>
            <a:r>
              <a:rPr lang="ru-RU" dirty="0"/>
              <a:t>с индексами от </a:t>
            </a:r>
            <a:r>
              <a:rPr lang="ru-RU" i="1" dirty="0"/>
              <a:t>1</a:t>
            </a:r>
            <a:r>
              <a:rPr lang="ru-RU" dirty="0"/>
              <a:t> до </a:t>
            </a:r>
            <a:r>
              <a:rPr lang="ru-RU" i="1" dirty="0"/>
              <a:t>k – 1</a:t>
            </a:r>
            <a:r>
              <a:rPr lang="ru-RU" dirty="0"/>
              <a:t> не изменились.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984895"/>
              </p:ext>
            </p:extLst>
          </p:nvPr>
        </p:nvGraphicFramePr>
        <p:xfrm>
          <a:off x="683568" y="1812886"/>
          <a:ext cx="8016844" cy="792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28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a[</a:t>
                      </a:r>
                      <a:r>
                        <a:rPr lang="en-US" sz="2000" dirty="0" err="1" smtClean="0"/>
                        <a:t>i</a:t>
                      </a:r>
                      <a:r>
                        <a:rPr lang="en-US" sz="2000" dirty="0" smtClean="0"/>
                        <a:t>]</a:t>
                      </a:r>
                      <a:endParaRPr lang="ru-RU" sz="2000" dirty="0" smtClean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?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Дуга 13"/>
          <p:cNvSpPr/>
          <p:nvPr/>
        </p:nvSpPr>
        <p:spPr>
          <a:xfrm flipH="1" flipV="1">
            <a:off x="5456406" y="2301791"/>
            <a:ext cx="648000" cy="519207"/>
          </a:xfrm>
          <a:prstGeom prst="arc">
            <a:avLst>
              <a:gd name="adj1" fmla="val 11357213"/>
              <a:gd name="adj2" fmla="val 2109372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7" name="Дуга 16"/>
          <p:cNvSpPr/>
          <p:nvPr/>
        </p:nvSpPr>
        <p:spPr>
          <a:xfrm flipH="1" flipV="1">
            <a:off x="6190568" y="2301791"/>
            <a:ext cx="648000" cy="519207"/>
          </a:xfrm>
          <a:prstGeom prst="arc">
            <a:avLst>
              <a:gd name="adj1" fmla="val 11357213"/>
              <a:gd name="adj2" fmla="val 2109372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8" name="Дуга 17"/>
          <p:cNvSpPr/>
          <p:nvPr/>
        </p:nvSpPr>
        <p:spPr>
          <a:xfrm flipH="1" flipV="1">
            <a:off x="7658891" y="2301791"/>
            <a:ext cx="648000" cy="519207"/>
          </a:xfrm>
          <a:prstGeom prst="arc">
            <a:avLst>
              <a:gd name="adj1" fmla="val 11357213"/>
              <a:gd name="adj2" fmla="val 2109372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9" name="Дуга 18"/>
          <p:cNvSpPr/>
          <p:nvPr/>
        </p:nvSpPr>
        <p:spPr>
          <a:xfrm flipH="1" flipV="1">
            <a:off x="6924730" y="2301791"/>
            <a:ext cx="648000" cy="519207"/>
          </a:xfrm>
          <a:prstGeom prst="arc">
            <a:avLst>
              <a:gd name="adj1" fmla="val 11357213"/>
              <a:gd name="adj2" fmla="val 21093720"/>
            </a:avLst>
          </a:prstGeom>
          <a:ln w="38100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683568" y="1412776"/>
            <a:ext cx="7425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k = 6                                                            x = 50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854959" y="2280559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35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90769" y="2280559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25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298216" y="2280559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20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042804" y="2280559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10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539552" y="3843808"/>
            <a:ext cx="8208912" cy="16014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На </a:t>
            </a:r>
            <a:r>
              <a:rPr lang="ru-RU" dirty="0"/>
              <a:t>место элемента с индексом </a:t>
            </a:r>
            <a:r>
              <a:rPr lang="ru-RU" i="1" dirty="0"/>
              <a:t>k </a:t>
            </a:r>
            <a:r>
              <a:rPr lang="ru-RU" dirty="0" smtClean="0"/>
              <a:t>(</a:t>
            </a:r>
            <a:r>
              <a:rPr lang="en-US" b="1" i="1" dirty="0" smtClean="0">
                <a:solidFill>
                  <a:srgbClr val="0070C0"/>
                </a:solidFill>
              </a:rPr>
              <a:t>6</a:t>
            </a:r>
            <a:r>
              <a:rPr lang="ru-RU" dirty="0" smtClean="0"/>
              <a:t>) должен переместиться </a:t>
            </a:r>
            <a:r>
              <a:rPr lang="ru-RU" dirty="0"/>
              <a:t>элемент, имевший индекс </a:t>
            </a:r>
            <a:r>
              <a:rPr lang="ru-RU" i="1" dirty="0"/>
              <a:t>k + 1</a:t>
            </a:r>
            <a:r>
              <a:rPr lang="ru-RU" dirty="0"/>
              <a:t> </a:t>
            </a:r>
            <a:r>
              <a:rPr lang="ru-RU" dirty="0" smtClean="0"/>
              <a:t>(</a:t>
            </a:r>
            <a:r>
              <a:rPr lang="en-US" b="1" i="1" dirty="0" smtClean="0">
                <a:solidFill>
                  <a:srgbClr val="0070C0"/>
                </a:solidFill>
              </a:rPr>
              <a:t>7</a:t>
            </a:r>
            <a:r>
              <a:rPr lang="ru-RU" dirty="0" smtClean="0"/>
              <a:t>), на </a:t>
            </a:r>
            <a:r>
              <a:rPr lang="ru-RU" dirty="0"/>
              <a:t>место элемента с индексом </a:t>
            </a:r>
            <a:r>
              <a:rPr lang="ru-RU" i="1" dirty="0"/>
              <a:t>k + </a:t>
            </a:r>
            <a:r>
              <a:rPr lang="en-US" i="1" dirty="0" smtClean="0"/>
              <a:t>1</a:t>
            </a:r>
            <a:r>
              <a:rPr lang="ru-RU" dirty="0" smtClean="0"/>
              <a:t> (</a:t>
            </a:r>
            <a:r>
              <a:rPr lang="en-US" b="1" i="1" dirty="0" smtClean="0">
                <a:solidFill>
                  <a:srgbClr val="0070C0"/>
                </a:solidFill>
              </a:rPr>
              <a:t>8</a:t>
            </a:r>
            <a:r>
              <a:rPr lang="ru-RU" dirty="0" smtClean="0"/>
              <a:t>) –элемент</a:t>
            </a:r>
            <a:r>
              <a:rPr lang="ru-RU" dirty="0"/>
              <a:t>, имевший индекс </a:t>
            </a:r>
            <a:r>
              <a:rPr lang="ru-RU" i="1" dirty="0"/>
              <a:t>k + </a:t>
            </a:r>
            <a:r>
              <a:rPr lang="en-US" i="1" dirty="0" smtClean="0"/>
              <a:t>2</a:t>
            </a:r>
            <a:r>
              <a:rPr lang="ru-RU" dirty="0" smtClean="0"/>
              <a:t> (</a:t>
            </a:r>
            <a:r>
              <a:rPr lang="en-US" b="1" i="1" dirty="0" smtClean="0">
                <a:solidFill>
                  <a:srgbClr val="0070C0"/>
                </a:solidFill>
              </a:rPr>
              <a:t>8</a:t>
            </a:r>
            <a:r>
              <a:rPr lang="ru-RU" dirty="0" smtClean="0"/>
              <a:t>) </a:t>
            </a:r>
            <a:r>
              <a:rPr lang="ru-RU" dirty="0"/>
              <a:t>и т. д</a:t>
            </a:r>
            <a:r>
              <a:rPr lang="ru-RU" dirty="0" smtClean="0"/>
              <a:t>.  Поскольку при присваивании нового значения элементу старое пропадает, </a:t>
            </a:r>
            <a:r>
              <a:rPr lang="ru-RU" i="1" dirty="0" smtClean="0"/>
              <a:t>замену надо  производить с конца</a:t>
            </a:r>
            <a:r>
              <a:rPr lang="ru-RU" dirty="0" smtClean="0"/>
              <a:t>.</a:t>
            </a:r>
            <a:r>
              <a:rPr lang="en-US" dirty="0" smtClean="0"/>
              <a:t> </a:t>
            </a:r>
            <a:r>
              <a:rPr lang="ru-RU" dirty="0" smtClean="0"/>
              <a:t>После чего заменить значение элемента с индексом </a:t>
            </a:r>
            <a:r>
              <a:rPr lang="en-US" i="1" dirty="0" smtClean="0"/>
              <a:t>k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428156" y="1812886"/>
            <a:ext cx="3600400" cy="74850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Управляющая кнопка: возврат 6">
            <a:hlinkClick r:id="rId4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69243" y="1612831"/>
            <a:ext cx="843510" cy="102408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104124" y="2280558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50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9" name="Рисунок 28" descr="да0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1556792"/>
            <a:ext cx="473874" cy="46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936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9" grpId="0"/>
      <p:bldP spid="10" grpId="0"/>
      <p:bldP spid="14" grpId="0" animBg="1"/>
      <p:bldP spid="17" grpId="0" animBg="1"/>
      <p:bldP spid="18" grpId="0" animBg="1"/>
      <p:bldP spid="19" grpId="0" animBg="1"/>
      <p:bldP spid="20" grpId="0"/>
      <p:bldP spid="22" grpId="0" animBg="1"/>
      <p:bldP spid="23" grpId="0" animBg="1"/>
      <p:bldP spid="24" grpId="0" animBg="1"/>
      <p:bldP spid="25" grpId="0" animBg="1"/>
      <p:bldP spid="26" grpId="0"/>
      <p:bldP spid="28" grpId="0" animBg="1"/>
      <p:bldP spid="28" grpId="1" animBg="1"/>
      <p:bldP spid="4" grpId="1" animBg="1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Вставка элемента на место с индексом </a:t>
            </a:r>
            <a:r>
              <a:rPr lang="ru-RU" i="1" dirty="0"/>
              <a:t>k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23728" y="1772816"/>
            <a:ext cx="60486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const</a:t>
            </a:r>
            <a:r>
              <a:rPr lang="en-US" sz="2000" b="1" dirty="0"/>
              <a:t> </a:t>
            </a:r>
            <a:r>
              <a:rPr lang="en-US" sz="2000" dirty="0" smtClean="0"/>
              <a:t>n=10;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b="1" dirty="0" err="1" smtClean="0"/>
              <a:t>var</a:t>
            </a:r>
            <a:r>
              <a:rPr lang="en-US" sz="2000" b="1" dirty="0" smtClean="0"/>
              <a:t> </a:t>
            </a:r>
            <a:r>
              <a:rPr lang="en-US" sz="2000" dirty="0" smtClean="0"/>
              <a:t>A: </a:t>
            </a:r>
            <a:r>
              <a:rPr lang="en-US" sz="2000" b="1" dirty="0"/>
              <a:t>array </a:t>
            </a:r>
            <a:r>
              <a:rPr lang="en-US" sz="2000" dirty="0"/>
              <a:t>[1..n] </a:t>
            </a:r>
            <a:r>
              <a:rPr lang="en-US" sz="2000" b="1" dirty="0"/>
              <a:t>of </a:t>
            </a:r>
            <a:r>
              <a:rPr lang="en-US" sz="2000" dirty="0"/>
              <a:t>integer</a:t>
            </a:r>
            <a:r>
              <a:rPr lang="en-US" sz="2000" dirty="0" smtClean="0"/>
              <a:t>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dirty="0" smtClean="0"/>
              <a:t>        </a:t>
            </a:r>
            <a:r>
              <a:rPr lang="en-US" sz="2000" dirty="0" err="1"/>
              <a:t>i</a:t>
            </a:r>
            <a:r>
              <a:rPr lang="en-US" sz="2000" dirty="0"/>
              <a:t>, k, X: </a:t>
            </a:r>
            <a:r>
              <a:rPr lang="en-US" sz="2000" dirty="0" smtClean="0"/>
              <a:t>integer;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b="1" dirty="0" smtClean="0"/>
              <a:t>begin</a:t>
            </a:r>
            <a:endParaRPr lang="en-US" sz="2000" b="1" dirty="0"/>
          </a:p>
          <a:p>
            <a:r>
              <a:rPr lang="ru-RU" sz="2000" b="1" dirty="0"/>
              <a:t>  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значений элементов массива</a:t>
            </a:r>
            <a:r>
              <a:rPr lang="ru-RU" sz="2000" dirty="0" smtClean="0"/>
              <a:t>:');</a:t>
            </a:r>
            <a:br>
              <a:rPr lang="ru-RU" sz="2000" dirty="0" smtClean="0"/>
            </a:br>
            <a:r>
              <a:rPr lang="en-US" sz="2000" dirty="0" smtClean="0"/>
              <a:t>   </a:t>
            </a:r>
            <a:r>
              <a:rPr lang="en-US" sz="2000" b="1" dirty="0"/>
              <a:t>for </a:t>
            </a:r>
            <a:r>
              <a:rPr lang="en-US" sz="2000" b="1" dirty="0" smtClean="0"/>
              <a:t> </a:t>
            </a:r>
            <a:r>
              <a:rPr lang="en-US" sz="2000" dirty="0" smtClean="0"/>
              <a:t>i := 1 </a:t>
            </a:r>
            <a:r>
              <a:rPr lang="en-US" sz="2000" b="1" dirty="0"/>
              <a:t>to </a:t>
            </a:r>
            <a:r>
              <a:rPr lang="en-US" sz="2000" dirty="0"/>
              <a:t>n-1 </a:t>
            </a:r>
            <a:r>
              <a:rPr lang="en-US" sz="2000" b="1" dirty="0" smtClean="0"/>
              <a:t>do</a:t>
            </a:r>
            <a:br>
              <a:rPr lang="en-US" sz="2000" b="1" dirty="0" smtClean="0"/>
            </a:br>
            <a:r>
              <a:rPr lang="en-US" sz="2000" b="1" dirty="0" smtClean="0"/>
              <a:t>       </a:t>
            </a:r>
            <a:r>
              <a:rPr lang="en-US" sz="2000" dirty="0" smtClean="0"/>
              <a:t>read (A[i</a:t>
            </a:r>
            <a:r>
              <a:rPr lang="en-US" sz="2000" dirty="0"/>
              <a:t>]);</a:t>
            </a:r>
          </a:p>
          <a:p>
            <a:r>
              <a:rPr lang="en-US" sz="2000" dirty="0"/>
              <a:t>   </a:t>
            </a:r>
            <a:r>
              <a:rPr lang="en-US" sz="2000" dirty="0" smtClean="0"/>
              <a:t>write (</a:t>
            </a:r>
            <a:r>
              <a:rPr lang="en-US" sz="2000" dirty="0"/>
              <a:t>'</a:t>
            </a:r>
            <a:r>
              <a:rPr lang="ru-RU" sz="2000" dirty="0"/>
              <a:t>Ввод индекса </a:t>
            </a:r>
            <a:r>
              <a:rPr lang="en-US" sz="2000" dirty="0"/>
              <a:t>k: '); </a:t>
            </a:r>
            <a:r>
              <a:rPr lang="en-US" sz="2000" dirty="0" err="1" smtClean="0"/>
              <a:t>readln</a:t>
            </a:r>
            <a:r>
              <a:rPr lang="en-US" sz="2000" dirty="0" smtClean="0"/>
              <a:t> (</a:t>
            </a:r>
            <a:r>
              <a:rPr lang="en-US" sz="2000" dirty="0"/>
              <a:t>k);  </a:t>
            </a:r>
          </a:p>
          <a:p>
            <a:r>
              <a:rPr lang="ru-RU" sz="2000" dirty="0"/>
              <a:t>   </a:t>
            </a:r>
            <a:r>
              <a:rPr lang="ru-RU" sz="2000" dirty="0" err="1" smtClean="0"/>
              <a:t>write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числа Х: '); </a:t>
            </a:r>
            <a:r>
              <a:rPr lang="ru-RU" sz="2000" dirty="0" err="1" smtClean="0"/>
              <a:t>readln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X);     </a:t>
            </a:r>
          </a:p>
          <a:p>
            <a:r>
              <a:rPr lang="en-US" sz="2000" dirty="0"/>
              <a:t>   </a:t>
            </a:r>
            <a:r>
              <a:rPr lang="en-US" sz="2000" b="1" dirty="0" smtClean="0"/>
              <a:t>for </a:t>
            </a:r>
            <a:r>
              <a:rPr lang="en-US" sz="2000" dirty="0"/>
              <a:t>i:=n </a:t>
            </a:r>
            <a:r>
              <a:rPr lang="en-US" sz="2000" b="1" dirty="0" err="1"/>
              <a:t>downto</a:t>
            </a:r>
            <a:r>
              <a:rPr lang="en-US" sz="2000" b="1" dirty="0"/>
              <a:t> </a:t>
            </a:r>
            <a:r>
              <a:rPr lang="en-US" sz="2000" dirty="0"/>
              <a:t>k+1 </a:t>
            </a:r>
            <a:r>
              <a:rPr lang="en-US" sz="2000" b="1" dirty="0"/>
              <a:t>do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en-US" sz="2000" b="1" dirty="0" smtClean="0"/>
              <a:t>        </a:t>
            </a:r>
            <a:r>
              <a:rPr lang="en-US" sz="2000" dirty="0" smtClean="0"/>
              <a:t>A[i] := A[i-1];</a:t>
            </a:r>
            <a:br>
              <a:rPr lang="en-US" sz="2000" dirty="0" smtClean="0"/>
            </a:br>
            <a:r>
              <a:rPr lang="en-US" sz="2000" dirty="0" smtClean="0"/>
              <a:t>   A[k</a:t>
            </a:r>
            <a:r>
              <a:rPr lang="en-US" sz="2000" dirty="0"/>
              <a:t>] := X;</a:t>
            </a:r>
          </a:p>
          <a:p>
            <a:r>
              <a:rPr lang="en-US" sz="2000" dirty="0" smtClean="0"/>
              <a:t>   </a:t>
            </a:r>
            <a:r>
              <a:rPr lang="en-US" sz="2000" dirty="0" err="1"/>
              <a:t>writeln</a:t>
            </a:r>
            <a:r>
              <a:rPr lang="en-US" sz="2000" dirty="0"/>
              <a:t>('</a:t>
            </a:r>
            <a:r>
              <a:rPr lang="en-US" sz="2000" dirty="0" err="1"/>
              <a:t>Массив</a:t>
            </a:r>
            <a:r>
              <a:rPr lang="en-US" sz="2000" dirty="0"/>
              <a:t> </a:t>
            </a:r>
            <a:r>
              <a:rPr lang="en-US" sz="2000" dirty="0" err="1"/>
              <a:t>после</a:t>
            </a:r>
            <a:r>
              <a:rPr lang="en-US" sz="2000" dirty="0"/>
              <a:t> </a:t>
            </a:r>
            <a:r>
              <a:rPr lang="en-US" sz="2000" dirty="0" err="1"/>
              <a:t>обработки</a:t>
            </a:r>
            <a:r>
              <a:rPr lang="en-US" sz="2000" dirty="0" smtClean="0"/>
              <a:t>: ' );</a:t>
            </a:r>
            <a:br>
              <a:rPr lang="en-US" sz="2000" dirty="0" smtClean="0"/>
            </a:br>
            <a:r>
              <a:rPr lang="en-US" sz="2000" dirty="0" smtClean="0"/>
              <a:t>   </a:t>
            </a:r>
            <a:r>
              <a:rPr lang="en-US" sz="2000" b="1" dirty="0"/>
              <a:t>for </a:t>
            </a:r>
            <a:r>
              <a:rPr lang="en-US" sz="2000" dirty="0"/>
              <a:t>i:=1 </a:t>
            </a:r>
            <a:r>
              <a:rPr lang="en-US" sz="2000" b="1" dirty="0"/>
              <a:t>to </a:t>
            </a:r>
            <a:r>
              <a:rPr lang="en-US" sz="2000" dirty="0"/>
              <a:t>n </a:t>
            </a:r>
            <a:r>
              <a:rPr lang="en-US" sz="2000" b="1" dirty="0" smtClean="0"/>
              <a:t>do</a:t>
            </a:r>
            <a:br>
              <a:rPr lang="en-US" sz="2000" b="1" dirty="0" smtClean="0"/>
            </a:br>
            <a:r>
              <a:rPr lang="en-US" sz="2000" b="1" dirty="0" smtClean="0"/>
              <a:t>       </a:t>
            </a:r>
            <a:r>
              <a:rPr lang="en-US" sz="2000" dirty="0" smtClean="0"/>
              <a:t>write (A[i</a:t>
            </a:r>
            <a:r>
              <a:rPr lang="en-US" sz="2000" dirty="0"/>
              <a:t>], ' ')</a:t>
            </a:r>
          </a:p>
          <a:p>
            <a:r>
              <a:rPr lang="en-US" sz="2000" b="1" dirty="0" smtClean="0"/>
              <a:t>end</a:t>
            </a:r>
            <a:r>
              <a:rPr lang="en-US" sz="2000" dirty="0"/>
              <a:t>.</a:t>
            </a:r>
          </a:p>
        </p:txBody>
      </p:sp>
      <p:sp>
        <p:nvSpPr>
          <p:cNvPr id="6" name="Управляющая кнопка: возврат 5">
            <a:hlinkClick r:id="rId2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051720" y="1052736"/>
            <a:ext cx="6768752" cy="792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Пример 9. </a:t>
            </a:r>
            <a:r>
              <a:rPr lang="ru-RU" dirty="0"/>
              <a:t>Добавить в </a:t>
            </a:r>
            <a:r>
              <a:rPr lang="ru-RU" dirty="0" smtClean="0"/>
              <a:t>массив</a:t>
            </a:r>
            <a:r>
              <a:rPr lang="en-US" dirty="0" smtClean="0"/>
              <a:t> </a:t>
            </a:r>
            <a:r>
              <a:rPr lang="ru-RU" dirty="0" smtClean="0"/>
              <a:t>элемент </a:t>
            </a:r>
            <a:r>
              <a:rPr lang="ru-RU" i="1" dirty="0"/>
              <a:t>Х</a:t>
            </a:r>
            <a:r>
              <a:rPr lang="en-US" dirty="0"/>
              <a:t> </a:t>
            </a:r>
            <a:r>
              <a:rPr lang="ru-RU" dirty="0"/>
              <a:t>на место с индексом </a:t>
            </a:r>
            <a:r>
              <a:rPr lang="en-US" i="1" dirty="0"/>
              <a:t>k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386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354964"/>
              </p:ext>
            </p:extLst>
          </p:nvPr>
        </p:nvGraphicFramePr>
        <p:xfrm>
          <a:off x="1621888" y="1812886"/>
          <a:ext cx="5830432" cy="792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28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88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i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4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5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6</a:t>
                      </a:r>
                      <a:endParaRPr lang="ru-RU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</a:t>
                      </a:r>
                      <a:endParaRPr lang="ru-RU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a[</a:t>
                      </a:r>
                      <a:r>
                        <a:rPr lang="en-US" sz="2000" dirty="0" err="1" smtClean="0"/>
                        <a:t>i</a:t>
                      </a:r>
                      <a:r>
                        <a:rPr lang="en-US" sz="2000" dirty="0" smtClean="0"/>
                        <a:t>]</a:t>
                      </a:r>
                      <a:endParaRPr lang="ru-RU" sz="2000" dirty="0" smtClean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</a:t>
                      </a:r>
                      <a:endParaRPr lang="ru-RU" dirty="0"/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Перестановка всех элементов массива</a:t>
            </a:r>
            <a:br>
              <a:rPr lang="ru-RU" dirty="0"/>
            </a:br>
            <a:r>
              <a:rPr lang="ru-RU" dirty="0"/>
              <a:t>в обратном порядке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539552" y="1052736"/>
            <a:ext cx="8208912" cy="79208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/>
              <a:t>Пример </a:t>
            </a:r>
            <a:r>
              <a:rPr lang="en-US" b="1" dirty="0"/>
              <a:t>10</a:t>
            </a:r>
            <a:r>
              <a:rPr lang="ru-RU" b="1" dirty="0"/>
              <a:t>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</a:t>
            </a:r>
            <a:r>
              <a:rPr lang="ru-RU" dirty="0" smtClean="0"/>
              <a:t>Перевернуть его, т.е. </a:t>
            </a:r>
            <a:r>
              <a:rPr lang="ru-RU" dirty="0"/>
              <a:t>что </a:t>
            </a:r>
            <a:r>
              <a:rPr lang="ru-RU" dirty="0" smtClean="0"/>
              <a:t>поменять местами 1-й и </a:t>
            </a:r>
            <a:r>
              <a:rPr lang="ru-RU" dirty="0"/>
              <a:t>последний элементы, </a:t>
            </a:r>
            <a:r>
              <a:rPr lang="ru-RU" dirty="0" smtClean="0"/>
              <a:t>2-й </a:t>
            </a:r>
            <a:r>
              <a:rPr lang="ru-RU" dirty="0"/>
              <a:t>и предпоследний </a:t>
            </a:r>
            <a:r>
              <a:rPr lang="ru-RU" dirty="0" smtClean="0"/>
              <a:t>и </a:t>
            </a:r>
            <a:r>
              <a:rPr lang="ru-RU" dirty="0"/>
              <a:t>т. д.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539552" y="3212976"/>
            <a:ext cx="8208912" cy="4868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 общем случае, меняются местами элементы </a:t>
            </a:r>
            <a:r>
              <a:rPr lang="en-US" i="1" dirty="0" smtClean="0"/>
              <a:t>A</a:t>
            </a:r>
            <a:r>
              <a:rPr lang="ru-RU" dirty="0" smtClean="0"/>
              <a:t>[</a:t>
            </a:r>
            <a:r>
              <a:rPr lang="ru-RU" i="1" dirty="0" smtClean="0"/>
              <a:t>i</a:t>
            </a:r>
            <a:r>
              <a:rPr lang="ru-RU" dirty="0"/>
              <a:t>] </a:t>
            </a:r>
            <a:r>
              <a:rPr lang="ru-RU" dirty="0" smtClean="0"/>
              <a:t>и </a:t>
            </a:r>
            <a:r>
              <a:rPr lang="en-US" i="1" dirty="0" smtClean="0"/>
              <a:t>A</a:t>
            </a:r>
            <a:r>
              <a:rPr lang="en-US" dirty="0" smtClean="0"/>
              <a:t>[</a:t>
            </a:r>
            <a:r>
              <a:rPr lang="en-US" i="1" dirty="0" smtClean="0"/>
              <a:t>n </a:t>
            </a:r>
            <a:r>
              <a:rPr lang="en-US" i="1" dirty="0"/>
              <a:t>– i + 1</a:t>
            </a:r>
            <a:r>
              <a:rPr lang="en-US" dirty="0"/>
              <a:t>].</a:t>
            </a:r>
            <a:endParaRPr lang="ru-RU" dirty="0"/>
          </a:p>
        </p:txBody>
      </p:sp>
      <p:sp>
        <p:nvSpPr>
          <p:cNvPr id="14" name="Дуга 13"/>
          <p:cNvSpPr/>
          <p:nvPr/>
        </p:nvSpPr>
        <p:spPr>
          <a:xfrm flipV="1">
            <a:off x="2702080" y="2280522"/>
            <a:ext cx="4392416" cy="695163"/>
          </a:xfrm>
          <a:prstGeom prst="arc">
            <a:avLst>
              <a:gd name="adj1" fmla="val 10809006"/>
              <a:gd name="adj2" fmla="val 21590563"/>
            </a:avLst>
          </a:prstGeom>
          <a:ln w="381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17" name="Дуга 16"/>
          <p:cNvSpPr/>
          <p:nvPr/>
        </p:nvSpPr>
        <p:spPr>
          <a:xfrm flipV="1">
            <a:off x="3435620" y="2353512"/>
            <a:ext cx="2938796" cy="519207"/>
          </a:xfrm>
          <a:prstGeom prst="arc">
            <a:avLst>
              <a:gd name="adj1" fmla="val 10775736"/>
              <a:gd name="adj2" fmla="val 10927"/>
            </a:avLst>
          </a:prstGeom>
          <a:ln w="381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390158" y="2284035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40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25968" y="2284035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35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039429" y="2284035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15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539552" y="3699792"/>
            <a:ext cx="4968552" cy="132904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Вспомним, как можно произвести обмен значений между </a:t>
            </a:r>
            <a:r>
              <a:rPr lang="ru-RU" dirty="0" smtClean="0"/>
              <a:t>двумя переменными</a:t>
            </a:r>
            <a:r>
              <a:rPr lang="ru-RU" dirty="0"/>
              <a:t>. </a:t>
            </a:r>
            <a:r>
              <a:rPr lang="ru-RU" dirty="0" smtClean="0"/>
              <a:t>Самый </a:t>
            </a:r>
            <a:r>
              <a:rPr lang="ru-RU" dirty="0"/>
              <a:t>простой вариант </a:t>
            </a:r>
            <a:r>
              <a:rPr lang="ru-RU" dirty="0" smtClean="0"/>
              <a:t>– использование </a:t>
            </a:r>
            <a:r>
              <a:rPr lang="ru-RU" dirty="0"/>
              <a:t>вспомогательной переменной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Управляющая кнопка: возврат 6">
            <a:hlinkClick r:id="rId4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770142" y="2284035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5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5" name="Дуга 34"/>
          <p:cNvSpPr/>
          <p:nvPr/>
        </p:nvSpPr>
        <p:spPr>
          <a:xfrm flipV="1">
            <a:off x="4174447" y="2374778"/>
            <a:ext cx="1476000" cy="427416"/>
          </a:xfrm>
          <a:prstGeom prst="arc">
            <a:avLst>
              <a:gd name="adj1" fmla="val 10775736"/>
              <a:gd name="adj2" fmla="val 10927"/>
            </a:avLst>
          </a:prstGeom>
          <a:noFill/>
          <a:ln w="381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3864795" y="2284035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30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311139" y="2284035"/>
            <a:ext cx="633652" cy="2596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20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34957" y="5076473"/>
            <a:ext cx="648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R</a:t>
            </a:r>
            <a:endParaRPr lang="ru-RU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6155569" y="4300048"/>
            <a:ext cx="840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A[i]</a:t>
            </a:r>
            <a:endParaRPr lang="ru-RU" sz="3200" dirty="0"/>
          </a:p>
        </p:txBody>
      </p:sp>
      <p:sp>
        <p:nvSpPr>
          <p:cNvPr id="31" name="TextBox 30"/>
          <p:cNvSpPr txBox="1"/>
          <p:nvPr/>
        </p:nvSpPr>
        <p:spPr>
          <a:xfrm>
            <a:off x="7119089" y="4300047"/>
            <a:ext cx="1773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A[n–i+1</a:t>
            </a:r>
            <a:r>
              <a:rPr lang="en-US" sz="3200" dirty="0"/>
              <a:t>]</a:t>
            </a:r>
            <a:endParaRPr lang="ru-RU" sz="3200" dirty="0"/>
          </a:p>
        </p:txBody>
      </p:sp>
      <p:pic>
        <p:nvPicPr>
          <p:cNvPr id="24" name="Picture 2" descr="E:\sinjaja-strelk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9" b="20787"/>
          <a:stretch/>
        </p:blipFill>
        <p:spPr bwMode="auto">
          <a:xfrm rot="11061576">
            <a:off x="6873933" y="3969737"/>
            <a:ext cx="720000" cy="41733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E:\sinjaja-strelk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9" b="20787"/>
          <a:stretch/>
        </p:blipFill>
        <p:spPr bwMode="auto">
          <a:xfrm rot="4040570">
            <a:off x="6269257" y="4967972"/>
            <a:ext cx="720000" cy="41733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E:\sinjaja-strelk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49" b="20787"/>
          <a:stretch/>
        </p:blipFill>
        <p:spPr bwMode="auto">
          <a:xfrm rot="8404897" flipH="1" flipV="1">
            <a:off x="7439093" y="4967972"/>
            <a:ext cx="720000" cy="41733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Объект 2"/>
          <p:cNvSpPr txBox="1">
            <a:spLocks/>
          </p:cNvSpPr>
          <p:nvPr/>
        </p:nvSpPr>
        <p:spPr>
          <a:xfrm>
            <a:off x="1043608" y="4869160"/>
            <a:ext cx="4878383" cy="3522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 </a:t>
            </a:r>
            <a:r>
              <a:rPr lang="en-US" dirty="0"/>
              <a:t>:= </a:t>
            </a:r>
            <a:r>
              <a:rPr lang="en-US" dirty="0" smtClean="0"/>
              <a:t>A[i];</a:t>
            </a:r>
            <a:endParaRPr lang="ru-RU" dirty="0"/>
          </a:p>
        </p:txBody>
      </p:sp>
      <p:sp>
        <p:nvSpPr>
          <p:cNvPr id="41" name="Объект 2"/>
          <p:cNvSpPr txBox="1">
            <a:spLocks/>
          </p:cNvSpPr>
          <p:nvPr/>
        </p:nvSpPr>
        <p:spPr>
          <a:xfrm>
            <a:off x="1043608" y="5178915"/>
            <a:ext cx="4878383" cy="4241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A[i</a:t>
            </a:r>
            <a:r>
              <a:rPr lang="en-US" dirty="0"/>
              <a:t>] := </a:t>
            </a:r>
            <a:r>
              <a:rPr lang="en-US" dirty="0" smtClean="0"/>
              <a:t>A[n–i+1];</a:t>
            </a:r>
            <a:endParaRPr lang="ru-RU" dirty="0"/>
          </a:p>
        </p:txBody>
      </p:sp>
      <p:sp>
        <p:nvSpPr>
          <p:cNvPr id="42" name="Объект 2"/>
          <p:cNvSpPr txBox="1">
            <a:spLocks/>
          </p:cNvSpPr>
          <p:nvPr/>
        </p:nvSpPr>
        <p:spPr>
          <a:xfrm>
            <a:off x="1043608" y="5499147"/>
            <a:ext cx="4878383" cy="3882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A[n–i+1</a:t>
            </a:r>
            <a:r>
              <a:rPr lang="en-US" dirty="0"/>
              <a:t>] := </a:t>
            </a:r>
            <a:r>
              <a:rPr lang="en-US" dirty="0" smtClean="0"/>
              <a:t>R;</a:t>
            </a:r>
            <a:endParaRPr lang="ru-RU" dirty="0"/>
          </a:p>
          <a:p>
            <a:pPr algn="just"/>
            <a:endParaRPr lang="ru-RU" dirty="0"/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539552" y="3706398"/>
            <a:ext cx="4968552" cy="3151601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Фрагмент </a:t>
            </a:r>
            <a:r>
              <a:rPr lang="ru-RU" dirty="0"/>
              <a:t>программы по перестановке </a:t>
            </a:r>
            <a:r>
              <a:rPr lang="ru-RU" dirty="0" smtClean="0"/>
              <a:t>в обратном </a:t>
            </a:r>
            <a:r>
              <a:rPr lang="ru-RU" dirty="0"/>
              <a:t>порядке всех элементов </a:t>
            </a:r>
            <a:r>
              <a:rPr lang="ru-RU" dirty="0" smtClean="0"/>
              <a:t>массива: </a:t>
            </a:r>
          </a:p>
          <a:p>
            <a:r>
              <a:rPr lang="ru-RU" b="1" dirty="0" err="1" smtClean="0"/>
              <a:t>for</a:t>
            </a:r>
            <a:r>
              <a:rPr lang="ru-RU" dirty="0" smtClean="0"/>
              <a:t> </a:t>
            </a:r>
            <a:r>
              <a:rPr lang="en-US" dirty="0" smtClean="0"/>
              <a:t>i </a:t>
            </a:r>
            <a:r>
              <a:rPr lang="ru-RU" dirty="0" smtClean="0"/>
              <a:t>:=</a:t>
            </a:r>
            <a:r>
              <a:rPr lang="en-US" dirty="0" smtClean="0"/>
              <a:t> </a:t>
            </a:r>
            <a:r>
              <a:rPr lang="ru-RU" dirty="0" smtClean="0"/>
              <a:t>1 </a:t>
            </a:r>
            <a:r>
              <a:rPr lang="ru-RU" b="1" dirty="0" err="1" smtClean="0"/>
              <a:t>to</a:t>
            </a:r>
            <a:r>
              <a:rPr lang="en-US" b="1" dirty="0" smtClean="0"/>
              <a:t>    </a:t>
            </a:r>
            <a:r>
              <a:rPr lang="ru-RU" dirty="0" smtClean="0"/>
              <a:t>            </a:t>
            </a:r>
            <a:r>
              <a:rPr lang="ru-RU" b="1" dirty="0" err="1" smtClean="0"/>
              <a:t>do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err="1" smtClean="0"/>
              <a:t>begin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  </a:t>
            </a:r>
            <a:r>
              <a:rPr lang="en-US" dirty="0" smtClean="0"/>
              <a:t>R</a:t>
            </a:r>
            <a:r>
              <a:rPr lang="ru-RU" dirty="0" smtClean="0"/>
              <a:t> := </a:t>
            </a:r>
            <a:r>
              <a:rPr lang="en-US" dirty="0" smtClean="0"/>
              <a:t>A</a:t>
            </a:r>
            <a:r>
              <a:rPr lang="ru-RU" dirty="0" smtClean="0"/>
              <a:t>[i];</a:t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dirty="0" smtClean="0"/>
              <a:t>A</a:t>
            </a:r>
            <a:r>
              <a:rPr lang="ru-RU" dirty="0" smtClean="0"/>
              <a:t>[i] := </a:t>
            </a:r>
            <a:r>
              <a:rPr lang="en-US" dirty="0" smtClean="0"/>
              <a:t>A</a:t>
            </a:r>
            <a:r>
              <a:rPr lang="ru-RU" dirty="0" smtClean="0"/>
              <a:t>[n-i+1];</a:t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en-US" dirty="0" smtClean="0"/>
              <a:t>A</a:t>
            </a:r>
            <a:r>
              <a:rPr lang="ru-RU" dirty="0" smtClean="0"/>
              <a:t>[n-i+1] := </a:t>
            </a:r>
            <a:r>
              <a:rPr lang="en-US" dirty="0" smtClean="0"/>
              <a:t>R</a:t>
            </a:r>
            <a:endParaRPr lang="ru-RU" dirty="0"/>
          </a:p>
          <a:p>
            <a:pPr algn="just"/>
            <a:r>
              <a:rPr lang="en-US" b="1" dirty="0" smtClean="0"/>
              <a:t>e</a:t>
            </a:r>
            <a:r>
              <a:rPr lang="ru-RU" b="1" dirty="0" err="1" smtClean="0"/>
              <a:t>nd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795587" y="4375737"/>
            <a:ext cx="11269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n </a:t>
            </a:r>
            <a:r>
              <a:rPr lang="ru-RU" sz="2000" b="1" dirty="0" err="1">
                <a:solidFill>
                  <a:srgbClr val="C00000"/>
                </a:solidFill>
              </a:rPr>
              <a:t>div</a:t>
            </a:r>
            <a:r>
              <a:rPr lang="ru-RU" sz="2000" b="1" dirty="0">
                <a:solidFill>
                  <a:srgbClr val="C00000"/>
                </a:solidFill>
              </a:rPr>
              <a:t> 2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83438" y="4201383"/>
            <a:ext cx="42832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7327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 animBg="1"/>
      <p:bldP spid="17" grpId="0" animBg="1"/>
      <p:bldP spid="22" grpId="0" animBg="1"/>
      <p:bldP spid="23" grpId="0" animBg="1"/>
      <p:bldP spid="25" grpId="0" animBg="1"/>
      <p:bldP spid="26" grpId="0"/>
      <p:bldP spid="30" grpId="0" animBg="1"/>
      <p:bldP spid="35" grpId="0" animBg="1"/>
      <p:bldP spid="36" grpId="0" animBg="1"/>
      <p:bldP spid="37" grpId="0" animBg="1"/>
      <p:bldP spid="10" grpId="0"/>
      <p:bldP spid="29" grpId="0"/>
      <p:bldP spid="31" grpId="0"/>
      <p:bldP spid="40" grpId="0"/>
      <p:bldP spid="41" grpId="0"/>
      <p:bldP spid="42" grpId="0"/>
      <p:bldP spid="27" grpId="0" animBg="1"/>
      <p:bldP spid="3" grpId="0"/>
      <p:bldP spid="4" grpId="0"/>
      <p:bldP spid="4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Перестановка всех элементов массива</a:t>
            </a:r>
            <a:br>
              <a:rPr lang="ru-RU" dirty="0"/>
            </a:br>
            <a:r>
              <a:rPr lang="ru-RU" dirty="0"/>
              <a:t>в обратном порядке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3728" y="1519653"/>
            <a:ext cx="60486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const</a:t>
            </a:r>
            <a:r>
              <a:rPr lang="en-US" sz="2000" b="1" dirty="0"/>
              <a:t> </a:t>
            </a:r>
            <a:r>
              <a:rPr lang="en-US" sz="2000" dirty="0" smtClean="0"/>
              <a:t>n=7;</a:t>
            </a:r>
            <a:br>
              <a:rPr lang="en-US" sz="2000" dirty="0" smtClean="0"/>
            </a:br>
            <a:r>
              <a:rPr lang="en-US" sz="2000" b="1" dirty="0" err="1" smtClean="0"/>
              <a:t>var</a:t>
            </a:r>
            <a:r>
              <a:rPr lang="en-US" sz="2000" b="1" dirty="0" smtClean="0"/>
              <a:t> </a:t>
            </a:r>
            <a:r>
              <a:rPr lang="en-US" sz="2000" dirty="0" smtClean="0"/>
              <a:t>A: </a:t>
            </a:r>
            <a:r>
              <a:rPr lang="en-US" sz="2000" b="1" dirty="0"/>
              <a:t>array </a:t>
            </a:r>
            <a:r>
              <a:rPr lang="en-US" sz="2000" dirty="0"/>
              <a:t>[1..n] </a:t>
            </a:r>
            <a:r>
              <a:rPr lang="en-US" sz="2000" b="1" dirty="0"/>
              <a:t>of </a:t>
            </a:r>
            <a:r>
              <a:rPr lang="en-US" sz="2000" dirty="0" smtClean="0"/>
              <a:t>integer;</a:t>
            </a:r>
            <a:br>
              <a:rPr lang="en-US" sz="2000" dirty="0" smtClean="0"/>
            </a:br>
            <a:r>
              <a:rPr lang="en-US" sz="2000" dirty="0" smtClean="0"/>
              <a:t>       i</a:t>
            </a:r>
            <a:r>
              <a:rPr lang="en-US" sz="2000" dirty="0"/>
              <a:t>, r: </a:t>
            </a:r>
            <a:r>
              <a:rPr lang="en-US" sz="2000" dirty="0" smtClean="0"/>
              <a:t>integer;</a:t>
            </a:r>
            <a:br>
              <a:rPr lang="en-US" sz="2000" dirty="0" smtClean="0"/>
            </a:br>
            <a:r>
              <a:rPr lang="en-US" sz="2000" b="1" dirty="0" smtClean="0"/>
              <a:t>begin</a:t>
            </a:r>
            <a:endParaRPr lang="en-US" sz="2000" b="1" dirty="0"/>
          </a:p>
          <a:p>
            <a:r>
              <a:rPr lang="en-US" sz="2000" dirty="0" smtClean="0"/>
              <a:t>  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значений элементов массива</a:t>
            </a:r>
            <a:r>
              <a:rPr lang="ru-RU" sz="2000" dirty="0" smtClean="0"/>
              <a:t>:');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</a:t>
            </a:r>
            <a:r>
              <a:rPr lang="pt-BR" sz="2000" b="1" dirty="0" smtClean="0"/>
              <a:t>for 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</a:t>
            </a:r>
            <a:br>
              <a:rPr lang="pt-BR" sz="2000" b="1" dirty="0" smtClean="0"/>
            </a:br>
            <a:r>
              <a:rPr lang="pt-BR" sz="2000" b="1" dirty="0" smtClean="0"/>
              <a:t>      </a:t>
            </a:r>
            <a:r>
              <a:rPr lang="en-US" sz="2000" dirty="0" smtClean="0"/>
              <a:t>read (A[i</a:t>
            </a:r>
            <a:r>
              <a:rPr lang="en-US" sz="2000" dirty="0"/>
              <a:t>]);</a:t>
            </a:r>
          </a:p>
          <a:p>
            <a:r>
              <a:rPr lang="pt-BR" sz="2000" b="1" dirty="0" smtClean="0"/>
              <a:t>   for 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/>
              <a:t>div </a:t>
            </a:r>
            <a:r>
              <a:rPr lang="pt-BR" sz="2000" dirty="0"/>
              <a:t>2 </a:t>
            </a:r>
            <a:r>
              <a:rPr lang="pt-BR" sz="2000" b="1" dirty="0" smtClean="0"/>
              <a:t>do</a:t>
            </a:r>
            <a:br>
              <a:rPr lang="pt-BR" sz="2000" b="1" dirty="0" smtClean="0"/>
            </a:br>
            <a:r>
              <a:rPr lang="pt-BR" sz="2000" b="1" dirty="0" smtClean="0"/>
              <a:t>   </a:t>
            </a:r>
            <a:r>
              <a:rPr lang="en-US" sz="2000" b="1" dirty="0" smtClean="0"/>
              <a:t>begin</a:t>
            </a:r>
            <a:br>
              <a:rPr lang="en-US" sz="2000" b="1" dirty="0" smtClean="0"/>
            </a:br>
            <a:r>
              <a:rPr lang="en-US" sz="2000" b="1" dirty="0" smtClean="0"/>
              <a:t>      </a:t>
            </a:r>
            <a:r>
              <a:rPr lang="en-US" sz="2000" dirty="0" smtClean="0"/>
              <a:t>R := A[i];</a:t>
            </a:r>
            <a:br>
              <a:rPr lang="en-US" sz="2000" dirty="0" smtClean="0"/>
            </a:br>
            <a:r>
              <a:rPr lang="en-US" sz="2000" dirty="0" smtClean="0"/>
              <a:t>      A[i] := A[n-i+1];</a:t>
            </a:r>
            <a:br>
              <a:rPr lang="en-US" sz="2000" dirty="0" smtClean="0"/>
            </a:br>
            <a:r>
              <a:rPr lang="en-US" sz="2000" dirty="0" smtClean="0"/>
              <a:t>      A[n-i+1] := R</a:t>
            </a:r>
            <a:br>
              <a:rPr lang="en-US" sz="2000" dirty="0" smtClean="0"/>
            </a:br>
            <a:r>
              <a:rPr lang="en-US" sz="2000" dirty="0" smtClean="0"/>
              <a:t>   </a:t>
            </a:r>
            <a:r>
              <a:rPr lang="en-US" sz="2000" b="1" dirty="0" smtClean="0"/>
              <a:t>end</a:t>
            </a:r>
            <a:r>
              <a:rPr lang="en-US" sz="2000" dirty="0"/>
              <a:t>;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en-US" sz="2000" dirty="0"/>
              <a:t>'</a:t>
            </a:r>
            <a:r>
              <a:rPr lang="ru-RU" sz="2000" dirty="0"/>
              <a:t>Массив после обработки</a:t>
            </a:r>
            <a:r>
              <a:rPr lang="ru-RU" sz="2000" dirty="0" smtClean="0"/>
              <a:t>:');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</a:t>
            </a:r>
            <a:r>
              <a:rPr lang="pt-BR" sz="2000" b="1" dirty="0" smtClean="0"/>
              <a:t>for 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  </a:t>
            </a:r>
            <a:r>
              <a:rPr lang="en-US" sz="2000" dirty="0" smtClean="0"/>
              <a:t>write (A[i], '  ')</a:t>
            </a:r>
            <a:br>
              <a:rPr lang="en-US" sz="2000" dirty="0" smtClean="0"/>
            </a:br>
            <a:r>
              <a:rPr lang="en-US" sz="2000" b="1" dirty="0" smtClean="0"/>
              <a:t>end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051720" y="1052736"/>
            <a:ext cx="6768752" cy="5040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Пример </a:t>
            </a:r>
            <a:r>
              <a:rPr lang="en-US" b="1" dirty="0" smtClean="0"/>
              <a:t>10</a:t>
            </a:r>
            <a:r>
              <a:rPr lang="ru-RU" b="1" dirty="0" smtClean="0"/>
              <a:t>. </a:t>
            </a:r>
            <a:r>
              <a:rPr lang="ru-RU" dirty="0"/>
              <a:t>Имеется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/>
              <a:t>]. Перевернуть </a:t>
            </a:r>
            <a:r>
              <a:rPr lang="ru-RU" dirty="0" smtClean="0"/>
              <a:t>его.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6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D:\Documents and Settings\Администратор.HOME-FDD52612A3\Рабочий стол\Ирина_Раб стол\10 Презентации для Босовой\11 класс\8-1-1\highest-skyscrapers-of-the-world_2012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4"/>
          <a:stretch/>
        </p:blipFill>
        <p:spPr bwMode="auto">
          <a:xfrm>
            <a:off x="4008814" y="4396365"/>
            <a:ext cx="4849465" cy="212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массива</a:t>
            </a:r>
            <a:endParaRPr lang="ru-RU" dirty="0"/>
          </a:p>
        </p:txBody>
      </p:sp>
      <p:pic>
        <p:nvPicPr>
          <p:cNvPr id="1027" name="Picture 3" descr="E:\indominus-t-rex-size-compare-char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60" b="10301"/>
          <a:stretch/>
        </p:blipFill>
        <p:spPr bwMode="auto">
          <a:xfrm>
            <a:off x="539552" y="805309"/>
            <a:ext cx="4392488" cy="226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ThinkstockPhotos-51938613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552" y="5181954"/>
            <a:ext cx="5150375" cy="134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74fcaeaa76602c56566253b269aed9e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09213"/>
            <a:ext cx="3168353" cy="1387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539552" y="882586"/>
            <a:ext cx="8278046" cy="1754326"/>
          </a:xfrm>
          <a:prstGeom prst="rect">
            <a:avLst/>
          </a:prstGeom>
          <a:noFill/>
        </p:spPr>
        <p:txBody>
          <a:bodyPr wrap="square" rtlCol="0">
            <a:prstTxWarp prst="textFadeLeft">
              <a:avLst>
                <a:gd name="adj" fmla="val 23198"/>
              </a:avLst>
            </a:prstTxWarp>
            <a:spAutoFit/>
          </a:bodyPr>
          <a:lstStyle/>
          <a:p>
            <a:r>
              <a:rPr lang="ru-RU" sz="5400" dirty="0">
                <a:ln w="28575" cmpd="sng">
                  <a:solidFill>
                    <a:srgbClr val="FFFFFF"/>
                  </a:solidFill>
                  <a:prstDash val="solid"/>
                </a:ln>
                <a:noFill/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ПО </a:t>
            </a:r>
            <a:r>
              <a:rPr lang="ru-RU" sz="5400" dirty="0" smtClean="0">
                <a:ln w="28575" cmpd="sng">
                  <a:solidFill>
                    <a:srgbClr val="FFFFFF"/>
                  </a:solidFill>
                  <a:prstDash val="solid"/>
                </a:ln>
                <a:noFill/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ВОЗРАСТАНИЮ</a:t>
            </a:r>
            <a:endParaRPr lang="ru-RU" sz="5400" dirty="0">
              <a:ln w="28575" cmpd="sng">
                <a:solidFill>
                  <a:srgbClr val="FFFFFF"/>
                </a:solidFill>
                <a:prstDash val="solid"/>
              </a:ln>
              <a:noFill/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</a:endParaRPr>
          </a:p>
          <a:p>
            <a:endParaRPr lang="ru-RU" sz="5400" dirty="0"/>
          </a:p>
        </p:txBody>
      </p:sp>
      <p:sp>
        <p:nvSpPr>
          <p:cNvPr id="21" name="TextBox 20"/>
          <p:cNvSpPr txBox="1"/>
          <p:nvPr/>
        </p:nvSpPr>
        <p:spPr>
          <a:xfrm>
            <a:off x="539552" y="4370231"/>
            <a:ext cx="8253502" cy="1754326"/>
          </a:xfrm>
          <a:prstGeom prst="rect">
            <a:avLst/>
          </a:prstGeom>
          <a:noFill/>
        </p:spPr>
        <p:txBody>
          <a:bodyPr wrap="square" rtlCol="0">
            <a:prstTxWarp prst="textFadeRight">
              <a:avLst/>
            </a:prstTxWarp>
            <a:spAutoFit/>
          </a:bodyPr>
          <a:lstStyle/>
          <a:p>
            <a:r>
              <a:rPr lang="ru-RU" sz="5400" dirty="0">
                <a:ln w="28575" cmpd="sng">
                  <a:solidFill>
                    <a:srgbClr val="FFFFFF"/>
                  </a:solidFill>
                  <a:prstDash val="solid"/>
                </a:ln>
                <a:noFill/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</a:rPr>
              <a:t>ПО УБЫВАНИЮ</a:t>
            </a:r>
          </a:p>
          <a:p>
            <a:endParaRPr lang="ru-RU" sz="5400" dirty="0"/>
          </a:p>
        </p:txBody>
      </p:sp>
      <p:sp>
        <p:nvSpPr>
          <p:cNvPr id="15" name="Подзаголовок 5"/>
          <p:cNvSpPr txBox="1">
            <a:spLocks/>
          </p:cNvSpPr>
          <p:nvPr/>
        </p:nvSpPr>
        <p:spPr>
          <a:xfrm>
            <a:off x="1331640" y="3338030"/>
            <a:ext cx="7526639" cy="78565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u-RU" sz="2000" b="1" dirty="0"/>
              <a:t>Сортировка</a:t>
            </a:r>
            <a:r>
              <a:rPr lang="ru-RU" sz="2000" dirty="0"/>
              <a:t> </a:t>
            </a:r>
            <a:r>
              <a:rPr lang="ru-RU" sz="2000" dirty="0" smtClean="0"/>
              <a:t>– </a:t>
            </a:r>
            <a:r>
              <a:rPr lang="ru-RU" sz="2000" dirty="0"/>
              <a:t>это распределение элементов массива в </a:t>
            </a:r>
            <a:r>
              <a:rPr lang="ru-RU" sz="2000" dirty="0" smtClean="0"/>
              <a:t>соответст­вии </a:t>
            </a:r>
            <a:r>
              <a:rPr lang="ru-RU" sz="2000" dirty="0"/>
              <a:t>с определёнными правилами.</a:t>
            </a:r>
            <a:endParaRPr kumimoji="0" lang="ru-RU" sz="20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41505" y="3366170"/>
            <a:ext cx="714380" cy="71438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Arial Black" pitchFamily="34" charset="0"/>
                <a:cs typeface="Arial" pitchFamily="34" charset="0"/>
              </a:rPr>
              <a:t>!</a:t>
            </a:r>
            <a:endParaRPr lang="ru-RU" sz="4000" b="1" dirty="0">
              <a:latin typeface="Arial Black" pitchFamily="34" charset="0"/>
              <a:cs typeface="Arial" pitchFamily="34" charset="0"/>
            </a:endParaRPr>
          </a:p>
        </p:txBody>
      </p:sp>
      <p:grpSp>
        <p:nvGrpSpPr>
          <p:cNvPr id="17" name="Группа 7"/>
          <p:cNvGrpSpPr/>
          <p:nvPr/>
        </p:nvGrpSpPr>
        <p:grpSpPr>
          <a:xfrm>
            <a:off x="539551" y="3198042"/>
            <a:ext cx="8280000" cy="1023046"/>
            <a:chOff x="428596" y="5072074"/>
            <a:chExt cx="5929354" cy="1785950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428596" y="507207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V="1">
              <a:off x="428596" y="6844844"/>
              <a:ext cx="5929354" cy="1318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4"/>
          <p:cNvGrpSpPr/>
          <p:nvPr/>
        </p:nvGrpSpPr>
        <p:grpSpPr>
          <a:xfrm>
            <a:off x="4932040" y="1484784"/>
            <a:ext cx="825813" cy="1283370"/>
            <a:chOff x="4860032" y="1713582"/>
            <a:chExt cx="825813" cy="1283370"/>
          </a:xfrm>
        </p:grpSpPr>
        <p:sp>
          <p:nvSpPr>
            <p:cNvPr id="4" name="Стрелка вниз 3"/>
            <p:cNvSpPr/>
            <p:nvPr/>
          </p:nvSpPr>
          <p:spPr>
            <a:xfrm>
              <a:off x="4860032" y="1937135"/>
              <a:ext cx="432048" cy="843793"/>
            </a:xfrm>
            <a:prstGeom prst="downArrow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891931" y="1713582"/>
              <a:ext cx="61106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А</a:t>
              </a:r>
              <a:endPara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169357" y="2073622"/>
              <a:ext cx="51648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541" cmpd="sng">
                    <a:solidFill>
                      <a:srgbClr val="C00000"/>
                    </a:solidFill>
                    <a:prstDash val="solid"/>
                  </a:ln>
                  <a:solidFill>
                    <a:srgbClr val="FF0000"/>
                  </a:solidFill>
                </a:rPr>
                <a:t>Z</a:t>
              </a:r>
              <a:endParaRPr lang="ru-RU" sz="5400" b="1" dirty="0">
                <a:ln w="10541" cmpd="sng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441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методом «пузырька»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280920" cy="1368152"/>
          </a:xfrm>
        </p:spPr>
        <p:txBody>
          <a:bodyPr>
            <a:noAutofit/>
          </a:bodyPr>
          <a:lstStyle/>
          <a:p>
            <a:pPr algn="just"/>
            <a:r>
              <a:rPr lang="ru-RU" dirty="0"/>
              <a:t>Своё название алгоритм получил благодаря следующей </a:t>
            </a:r>
            <a:r>
              <a:rPr lang="ru-RU" dirty="0" smtClean="0"/>
              <a:t>ассоциации</a:t>
            </a:r>
            <a:r>
              <a:rPr lang="ru-RU" dirty="0"/>
              <a:t>: если сортировать этим алгоритмом массив по </a:t>
            </a:r>
            <a:r>
              <a:rPr lang="ru-RU" dirty="0" err="1" smtClean="0"/>
              <a:t>неубыванию</a:t>
            </a:r>
            <a:r>
              <a:rPr lang="ru-RU" dirty="0"/>
              <a:t>, то максимальный элемент «тонет», а </a:t>
            </a:r>
            <a:r>
              <a:rPr lang="ru-RU" dirty="0" smtClean="0"/>
              <a:t>«лёгкие</a:t>
            </a:r>
            <a:r>
              <a:rPr lang="ru-RU" dirty="0"/>
              <a:t>» </a:t>
            </a:r>
            <a:r>
              <a:rPr lang="ru-RU" dirty="0" smtClean="0"/>
              <a:t>элементы поднимаются </a:t>
            </a:r>
            <a:r>
              <a:rPr lang="ru-RU" dirty="0"/>
              <a:t>на одну позицию к началу массива на каждом </a:t>
            </a:r>
            <a:r>
              <a:rPr lang="ru-RU" dirty="0" smtClean="0"/>
              <a:t>шаге алгоритма.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39552" y="2420888"/>
            <a:ext cx="8280920" cy="4437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Пусть </a:t>
            </a:r>
            <a:r>
              <a:rPr lang="ru-RU" i="1" dirty="0" smtClean="0"/>
              <a:t>n–</a:t>
            </a:r>
            <a:r>
              <a:rPr lang="ru-RU" dirty="0" smtClean="0"/>
              <a:t> количество элементов в неупорядоченном массиве.</a:t>
            </a:r>
          </a:p>
          <a:p>
            <a:pPr marL="273050" indent="-273050" algn="just">
              <a:buFont typeface="+mj-lt"/>
              <a:buAutoNum type="arabicPeriod"/>
            </a:pPr>
            <a:r>
              <a:rPr lang="ru-RU" dirty="0" smtClean="0"/>
              <a:t>Поместим на место </a:t>
            </a:r>
            <a:r>
              <a:rPr lang="ru-RU" i="1" dirty="0" smtClean="0"/>
              <a:t>n</a:t>
            </a:r>
            <a:r>
              <a:rPr lang="ru-RU" dirty="0" smtClean="0"/>
              <a:t>-</a:t>
            </a:r>
            <a:r>
              <a:rPr lang="ru-RU" dirty="0" err="1" smtClean="0"/>
              <a:t>го</a:t>
            </a:r>
            <a:r>
              <a:rPr lang="ru-RU" dirty="0" smtClean="0"/>
              <a:t> элемента наибольший элемент массива. Для этого:</a:t>
            </a:r>
          </a:p>
          <a:p>
            <a:pPr marL="273050" algn="just"/>
            <a:r>
              <a:rPr lang="ru-RU" dirty="0" smtClean="0"/>
              <a:t>1) положим  </a:t>
            </a:r>
            <a:r>
              <a:rPr lang="ru-RU" i="1" dirty="0" smtClean="0"/>
              <a:t>i = 1</a:t>
            </a:r>
            <a:r>
              <a:rPr lang="ru-RU" dirty="0" smtClean="0"/>
              <a:t>;</a:t>
            </a:r>
          </a:p>
          <a:p>
            <a:pPr marL="273050" algn="just"/>
            <a:r>
              <a:rPr lang="ru-RU" dirty="0" smtClean="0"/>
              <a:t>2) пока не обработана последняя пара элементов:</a:t>
            </a:r>
            <a:r>
              <a:rPr lang="en-US" dirty="0" smtClean="0"/>
              <a:t> </a:t>
            </a:r>
            <a:r>
              <a:rPr lang="ru-RU" dirty="0" smtClean="0"/>
              <a:t> сравниваем </a:t>
            </a:r>
            <a:r>
              <a:rPr lang="ru-RU" i="1" dirty="0" smtClean="0"/>
              <a:t>i</a:t>
            </a:r>
            <a:r>
              <a:rPr lang="ru-RU" dirty="0" smtClean="0"/>
              <a:t>-й и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(</a:t>
            </a:r>
            <a:r>
              <a:rPr lang="ru-RU" i="1" dirty="0" smtClean="0"/>
              <a:t>i + 1</a:t>
            </a:r>
            <a:r>
              <a:rPr lang="ru-RU" dirty="0" smtClean="0"/>
              <a:t>)-й элементы массива;</a:t>
            </a:r>
            <a:r>
              <a:rPr lang="en-US" dirty="0" smtClean="0"/>
              <a:t> </a:t>
            </a:r>
            <a:r>
              <a:rPr lang="ru-RU" dirty="0" smtClean="0"/>
              <a:t> если </a:t>
            </a:r>
            <a:r>
              <a:rPr lang="en-US" i="1" dirty="0" smtClean="0"/>
              <a:t>A</a:t>
            </a:r>
            <a:r>
              <a:rPr lang="ru-RU" dirty="0" smtClean="0"/>
              <a:t>[</a:t>
            </a:r>
            <a:r>
              <a:rPr lang="ru-RU" i="1" dirty="0" smtClean="0"/>
              <a:t>i</a:t>
            </a:r>
            <a:r>
              <a:rPr lang="ru-RU" dirty="0" smtClean="0"/>
              <a:t>] &gt; </a:t>
            </a:r>
            <a:r>
              <a:rPr lang="en-US" i="1" dirty="0" smtClean="0"/>
              <a:t>A</a:t>
            </a:r>
            <a:r>
              <a:rPr lang="ru-RU" dirty="0" smtClean="0"/>
              <a:t>[</a:t>
            </a:r>
            <a:r>
              <a:rPr lang="ru-RU" i="1" dirty="0" smtClean="0"/>
              <a:t>i + 1</a:t>
            </a:r>
            <a:r>
              <a:rPr lang="ru-RU" dirty="0" smtClean="0"/>
              <a:t>] (элементы расположены не по порядку), то меняем элементы местами;</a:t>
            </a:r>
            <a:r>
              <a:rPr lang="en-US" dirty="0" smtClean="0"/>
              <a:t> </a:t>
            </a:r>
            <a:r>
              <a:rPr lang="ru-RU" dirty="0" smtClean="0"/>
              <a:t>переходим к следующей паре элементов, сдвинувшись на один элемент вправо.</a:t>
            </a:r>
          </a:p>
          <a:p>
            <a:pPr marL="273050" indent="-273050" algn="just"/>
            <a:r>
              <a:rPr lang="ru-RU" dirty="0" smtClean="0"/>
              <a:t>2.</a:t>
            </a:r>
            <a:r>
              <a:rPr lang="en-US" dirty="0" smtClean="0"/>
              <a:t>	</a:t>
            </a:r>
            <a:r>
              <a:rPr lang="ru-RU" dirty="0" smtClean="0"/>
              <a:t>Повторяем пункт </a:t>
            </a:r>
            <a:r>
              <a:rPr lang="ru-RU" i="1" dirty="0" smtClean="0"/>
              <a:t>1</a:t>
            </a:r>
            <a:r>
              <a:rPr lang="ru-RU" dirty="0" smtClean="0"/>
              <a:t>, каждый раз уменьшая размерность </a:t>
            </a:r>
            <a:r>
              <a:rPr lang="ru-RU" dirty="0" err="1" smtClean="0"/>
              <a:t>неупорядо</a:t>
            </a:r>
            <a:r>
              <a:rPr lang="en-US" dirty="0" smtClean="0"/>
              <a:t>-</a:t>
            </a:r>
            <a:r>
              <a:rPr lang="ru-RU" dirty="0" err="1" smtClean="0"/>
              <a:t>ченного</a:t>
            </a:r>
            <a:r>
              <a:rPr lang="ru-RU" dirty="0" smtClean="0"/>
              <a:t> массива на </a:t>
            </a:r>
            <a:r>
              <a:rPr lang="ru-RU" i="1" dirty="0" smtClean="0"/>
              <a:t>1</a:t>
            </a:r>
            <a:r>
              <a:rPr lang="ru-RU" dirty="0" smtClean="0"/>
              <a:t>, до тех пор, пока не будет обработан массив из одной пары элементов (таким образом, на </a:t>
            </a:r>
            <a:r>
              <a:rPr lang="ru-RU" i="1" dirty="0" smtClean="0"/>
              <a:t>k</a:t>
            </a:r>
            <a:r>
              <a:rPr lang="ru-RU" dirty="0" smtClean="0"/>
              <a:t>-м просмотре будут сравниваться первые (</a:t>
            </a:r>
            <a:r>
              <a:rPr lang="ru-RU" i="1" dirty="0" smtClean="0"/>
              <a:t>n – k</a:t>
            </a:r>
            <a:r>
              <a:rPr lang="ru-RU" dirty="0" smtClean="0"/>
              <a:t>) элементов со своими соседями справа).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024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39552" y="1368064"/>
            <a:ext cx="8604447" cy="32989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методом «пузырька»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9553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1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198154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2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8567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3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5153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4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173956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5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grpSp>
        <p:nvGrpSpPr>
          <p:cNvPr id="6" name="Группа 4-4"/>
          <p:cNvGrpSpPr/>
          <p:nvPr/>
        </p:nvGrpSpPr>
        <p:grpSpPr>
          <a:xfrm>
            <a:off x="5606655" y="2021769"/>
            <a:ext cx="1476000" cy="1476000"/>
            <a:chOff x="6732240" y="1041479"/>
            <a:chExt cx="1584176" cy="1523426"/>
          </a:xfrm>
        </p:grpSpPr>
        <p:sp>
          <p:nvSpPr>
            <p:cNvPr id="21" name="Овал 20"/>
            <p:cNvSpPr/>
            <p:nvPr/>
          </p:nvSpPr>
          <p:spPr>
            <a:xfrm>
              <a:off x="6732240" y="1041479"/>
              <a:ext cx="1584176" cy="1523426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019" y="1189957"/>
              <a:ext cx="1000618" cy="747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Группа 3-2"/>
          <p:cNvGrpSpPr/>
          <p:nvPr/>
        </p:nvGrpSpPr>
        <p:grpSpPr>
          <a:xfrm>
            <a:off x="2487454" y="2255769"/>
            <a:ext cx="1008000" cy="1008000"/>
            <a:chOff x="5220072" y="1402482"/>
            <a:chExt cx="1224136" cy="1177193"/>
          </a:xfrm>
        </p:grpSpPr>
        <p:sp>
          <p:nvSpPr>
            <p:cNvPr id="20" name="Овал 19"/>
            <p:cNvSpPr/>
            <p:nvPr/>
          </p:nvSpPr>
          <p:spPr>
            <a:xfrm>
              <a:off x="5220072" y="1402482"/>
              <a:ext cx="1224136" cy="1177193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888" y="1538636"/>
              <a:ext cx="697268" cy="52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Группа 1-3"/>
          <p:cNvGrpSpPr/>
          <p:nvPr/>
        </p:nvGrpSpPr>
        <p:grpSpPr>
          <a:xfrm>
            <a:off x="720853" y="2147769"/>
            <a:ext cx="1224000" cy="1224000"/>
            <a:chOff x="480155" y="1124744"/>
            <a:chExt cx="1440160" cy="1440160"/>
          </a:xfrm>
        </p:grpSpPr>
        <p:sp>
          <p:nvSpPr>
            <p:cNvPr id="19" name="Овал 18"/>
            <p:cNvSpPr/>
            <p:nvPr/>
          </p:nvSpPr>
          <p:spPr>
            <a:xfrm>
              <a:off x="480155" y="1124744"/>
              <a:ext cx="144016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73" y="1359245"/>
              <a:ext cx="864679" cy="64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Группа 5-1"/>
          <p:cNvGrpSpPr/>
          <p:nvPr/>
        </p:nvGrpSpPr>
        <p:grpSpPr>
          <a:xfrm>
            <a:off x="7643256" y="2399769"/>
            <a:ext cx="720000" cy="720000"/>
            <a:chOff x="4008547" y="1556792"/>
            <a:chExt cx="1008112" cy="1008112"/>
          </a:xfrm>
        </p:grpSpPr>
        <p:sp>
          <p:nvSpPr>
            <p:cNvPr id="30" name="Овал 29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Группа 2-5"/>
          <p:cNvGrpSpPr/>
          <p:nvPr/>
        </p:nvGrpSpPr>
        <p:grpSpPr>
          <a:xfrm>
            <a:off x="3857313" y="1931769"/>
            <a:ext cx="1656000" cy="1656000"/>
            <a:chOff x="2114693" y="836712"/>
            <a:chExt cx="1659064" cy="1659064"/>
          </a:xfrm>
        </p:grpSpPr>
        <p:sp>
          <p:nvSpPr>
            <p:cNvPr id="26" name="Овал 25"/>
            <p:cNvSpPr/>
            <p:nvPr/>
          </p:nvSpPr>
          <p:spPr>
            <a:xfrm>
              <a:off x="2114693" y="836712"/>
              <a:ext cx="1659064" cy="1659064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962637"/>
              <a:ext cx="1177351" cy="87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2" name="Группа 61"/>
          <p:cNvGrpSpPr/>
          <p:nvPr/>
        </p:nvGrpSpPr>
        <p:grpSpPr>
          <a:xfrm>
            <a:off x="539552" y="1368064"/>
            <a:ext cx="3317203" cy="3298960"/>
            <a:chOff x="539552" y="1628800"/>
            <a:chExt cx="3317203" cy="3298960"/>
          </a:xfrm>
        </p:grpSpPr>
        <p:sp>
          <p:nvSpPr>
            <p:cNvPr id="63" name="Прямоугольник 62"/>
            <p:cNvSpPr/>
            <p:nvPr/>
          </p:nvSpPr>
          <p:spPr>
            <a:xfrm>
              <a:off x="539552" y="1628800"/>
              <a:ext cx="3285647" cy="32989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539553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1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2198154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2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452620" y="2592200"/>
            <a:ext cx="3555926" cy="1440160"/>
            <a:chOff x="1679070" y="2490253"/>
            <a:chExt cx="3555926" cy="1440160"/>
          </a:xfrm>
        </p:grpSpPr>
        <p:sp>
          <p:nvSpPr>
            <p:cNvPr id="67" name="Выгнутая влево стрелка 66"/>
            <p:cNvSpPr/>
            <p:nvPr/>
          </p:nvSpPr>
          <p:spPr>
            <a:xfrm>
              <a:off x="1679070" y="2634269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8" name="Выгнутая влево стрелка 67"/>
            <p:cNvSpPr/>
            <p:nvPr/>
          </p:nvSpPr>
          <p:spPr>
            <a:xfrm flipH="1">
              <a:off x="3782226" y="2490253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Группа 3-2"/>
          <p:cNvGrpSpPr/>
          <p:nvPr/>
        </p:nvGrpSpPr>
        <p:grpSpPr>
          <a:xfrm>
            <a:off x="2487454" y="2255769"/>
            <a:ext cx="1008000" cy="1008000"/>
            <a:chOff x="5220072" y="1402482"/>
            <a:chExt cx="1224136" cy="1177193"/>
          </a:xfrm>
        </p:grpSpPr>
        <p:sp>
          <p:nvSpPr>
            <p:cNvPr id="70" name="Овал 69"/>
            <p:cNvSpPr/>
            <p:nvPr/>
          </p:nvSpPr>
          <p:spPr>
            <a:xfrm>
              <a:off x="5220072" y="1402482"/>
              <a:ext cx="1224136" cy="1177193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1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888" y="1538636"/>
              <a:ext cx="697268" cy="52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2" name="Группа 1-3"/>
          <p:cNvGrpSpPr/>
          <p:nvPr/>
        </p:nvGrpSpPr>
        <p:grpSpPr>
          <a:xfrm>
            <a:off x="720853" y="2147769"/>
            <a:ext cx="1224000" cy="1224000"/>
            <a:chOff x="480155" y="1124744"/>
            <a:chExt cx="1440160" cy="1440160"/>
          </a:xfrm>
        </p:grpSpPr>
        <p:sp>
          <p:nvSpPr>
            <p:cNvPr id="73" name="Овал 72"/>
            <p:cNvSpPr/>
            <p:nvPr/>
          </p:nvSpPr>
          <p:spPr>
            <a:xfrm>
              <a:off x="480155" y="1124744"/>
              <a:ext cx="144016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4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73" y="1359245"/>
              <a:ext cx="864679" cy="64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5" name="Скругленная прямоугольная выноска 74"/>
          <p:cNvSpPr/>
          <p:nvPr/>
        </p:nvSpPr>
        <p:spPr>
          <a:xfrm>
            <a:off x="1319327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БОЛЬШЕ!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Давай меняться!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82" name="Группа 3-2"/>
          <p:cNvGrpSpPr/>
          <p:nvPr/>
        </p:nvGrpSpPr>
        <p:grpSpPr>
          <a:xfrm>
            <a:off x="864853" y="2255769"/>
            <a:ext cx="1008000" cy="1008000"/>
            <a:chOff x="5220072" y="1402482"/>
            <a:chExt cx="1224136" cy="1177193"/>
          </a:xfrm>
        </p:grpSpPr>
        <p:sp>
          <p:nvSpPr>
            <p:cNvPr id="83" name="Овал 82"/>
            <p:cNvSpPr/>
            <p:nvPr/>
          </p:nvSpPr>
          <p:spPr>
            <a:xfrm>
              <a:off x="5220072" y="1402482"/>
              <a:ext cx="1224136" cy="1177193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4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888" y="1538636"/>
              <a:ext cx="697268" cy="52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5" name="Группа 1-3"/>
          <p:cNvGrpSpPr/>
          <p:nvPr/>
        </p:nvGrpSpPr>
        <p:grpSpPr>
          <a:xfrm>
            <a:off x="2415454" y="2147769"/>
            <a:ext cx="1224000" cy="1224000"/>
            <a:chOff x="480155" y="1124744"/>
            <a:chExt cx="1440160" cy="1440160"/>
          </a:xfrm>
        </p:grpSpPr>
        <p:sp>
          <p:nvSpPr>
            <p:cNvPr id="86" name="Овал 85"/>
            <p:cNvSpPr/>
            <p:nvPr/>
          </p:nvSpPr>
          <p:spPr>
            <a:xfrm>
              <a:off x="480155" y="1124744"/>
              <a:ext cx="144016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7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73" y="1359245"/>
              <a:ext cx="864679" cy="64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9" name="Группа 88"/>
          <p:cNvGrpSpPr/>
          <p:nvPr/>
        </p:nvGrpSpPr>
        <p:grpSpPr>
          <a:xfrm>
            <a:off x="395536" y="792000"/>
            <a:ext cx="8748463" cy="3875024"/>
            <a:chOff x="395536" y="1052736"/>
            <a:chExt cx="8748463" cy="3875024"/>
          </a:xfrm>
        </p:grpSpPr>
        <p:sp>
          <p:nvSpPr>
            <p:cNvPr id="90" name="Прямоугольник 89"/>
            <p:cNvSpPr/>
            <p:nvPr/>
          </p:nvSpPr>
          <p:spPr>
            <a:xfrm>
              <a:off x="395536" y="1052736"/>
              <a:ext cx="8748463" cy="38750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 90"/>
            <p:cNvSpPr/>
            <p:nvPr/>
          </p:nvSpPr>
          <p:spPr>
            <a:xfrm>
              <a:off x="539553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1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2198154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2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93" name="Прямоугольник 92"/>
            <p:cNvSpPr/>
            <p:nvPr/>
          </p:nvSpPr>
          <p:spPr>
            <a:xfrm>
              <a:off x="38567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3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55153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4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95" name="Прямоугольник 94"/>
            <p:cNvSpPr/>
            <p:nvPr/>
          </p:nvSpPr>
          <p:spPr>
            <a:xfrm>
              <a:off x="7173956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5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grpSp>
          <p:nvGrpSpPr>
            <p:cNvPr id="96" name="Группа 4-4"/>
            <p:cNvGrpSpPr/>
            <p:nvPr/>
          </p:nvGrpSpPr>
          <p:grpSpPr>
            <a:xfrm>
              <a:off x="5606655" y="2282505"/>
              <a:ext cx="1476000" cy="1476000"/>
              <a:chOff x="6732240" y="1041479"/>
              <a:chExt cx="1584176" cy="1523426"/>
            </a:xfrm>
          </p:grpSpPr>
          <p:sp>
            <p:nvSpPr>
              <p:cNvPr id="109" name="Овал 108"/>
              <p:cNvSpPr/>
              <p:nvPr/>
            </p:nvSpPr>
            <p:spPr>
              <a:xfrm>
                <a:off x="6732240" y="1041479"/>
                <a:ext cx="1584176" cy="1523426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0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4019" y="1189957"/>
                <a:ext cx="1000618" cy="7476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7" name="Группа 3-2"/>
            <p:cNvGrpSpPr/>
            <p:nvPr/>
          </p:nvGrpSpPr>
          <p:grpSpPr>
            <a:xfrm>
              <a:off x="864853" y="2516505"/>
              <a:ext cx="1008000" cy="1008000"/>
              <a:chOff x="5220072" y="1402482"/>
              <a:chExt cx="1224136" cy="1177193"/>
            </a:xfrm>
          </p:grpSpPr>
          <p:sp>
            <p:nvSpPr>
              <p:cNvPr id="107" name="Овал 106"/>
              <p:cNvSpPr/>
              <p:nvPr/>
            </p:nvSpPr>
            <p:spPr>
              <a:xfrm>
                <a:off x="5220072" y="1402482"/>
                <a:ext cx="1224136" cy="1177193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8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9888" y="1538636"/>
                <a:ext cx="697268" cy="5209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8" name="Группа 1-3"/>
            <p:cNvGrpSpPr/>
            <p:nvPr/>
          </p:nvGrpSpPr>
          <p:grpSpPr>
            <a:xfrm>
              <a:off x="2415454" y="2408505"/>
              <a:ext cx="1224000" cy="1224000"/>
              <a:chOff x="480155" y="1124744"/>
              <a:chExt cx="1440160" cy="1440160"/>
            </a:xfrm>
          </p:grpSpPr>
          <p:sp>
            <p:nvSpPr>
              <p:cNvPr id="105" name="Овал 104"/>
              <p:cNvSpPr/>
              <p:nvPr/>
            </p:nvSpPr>
            <p:spPr>
              <a:xfrm>
                <a:off x="480155" y="1124744"/>
                <a:ext cx="1440160" cy="144016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6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973" y="1359245"/>
                <a:ext cx="864679" cy="6460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9" name="Группа 5-1"/>
            <p:cNvGrpSpPr/>
            <p:nvPr/>
          </p:nvGrpSpPr>
          <p:grpSpPr>
            <a:xfrm>
              <a:off x="7643256" y="2660505"/>
              <a:ext cx="720000" cy="720000"/>
              <a:chOff x="4008547" y="1556792"/>
              <a:chExt cx="1008112" cy="1008112"/>
            </a:xfrm>
          </p:grpSpPr>
          <p:sp>
            <p:nvSpPr>
              <p:cNvPr id="103" name="Овал 102"/>
              <p:cNvSpPr/>
              <p:nvPr/>
            </p:nvSpPr>
            <p:spPr>
              <a:xfrm>
                <a:off x="4008547" y="1556792"/>
                <a:ext cx="1008112" cy="10081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4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1377" y="1699984"/>
                <a:ext cx="602451" cy="4501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0" name="Группа 2-5"/>
            <p:cNvGrpSpPr/>
            <p:nvPr/>
          </p:nvGrpSpPr>
          <p:grpSpPr>
            <a:xfrm>
              <a:off x="3857313" y="2192505"/>
              <a:ext cx="1656000" cy="1656000"/>
              <a:chOff x="2114693" y="836712"/>
              <a:chExt cx="1659064" cy="1659064"/>
            </a:xfrm>
          </p:grpSpPr>
          <p:sp>
            <p:nvSpPr>
              <p:cNvPr id="101" name="Овал 100"/>
              <p:cNvSpPr/>
              <p:nvPr/>
            </p:nvSpPr>
            <p:spPr>
              <a:xfrm>
                <a:off x="2114693" y="836712"/>
                <a:ext cx="1659064" cy="165906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9751" y="962637"/>
                <a:ext cx="1177351" cy="8796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11" name="Скругленная прямоугольная выноска 110"/>
          <p:cNvSpPr/>
          <p:nvPr/>
        </p:nvSpPr>
        <p:spPr>
          <a:xfrm>
            <a:off x="4864469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БОЛЬШЕ!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619672" y="5256496"/>
            <a:ext cx="74254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If</a:t>
            </a:r>
            <a:r>
              <a:rPr lang="en-US" sz="2800" dirty="0" smtClean="0"/>
              <a:t> A[i] &gt; A[i+1]  </a:t>
            </a:r>
            <a:r>
              <a:rPr lang="en-US" sz="2800" b="1" dirty="0" smtClean="0"/>
              <a:t>then </a:t>
            </a:r>
          </a:p>
          <a:p>
            <a:r>
              <a:rPr lang="en-US" sz="2800" b="1" dirty="0" smtClean="0"/>
              <a:t>begin </a:t>
            </a:r>
            <a:r>
              <a:rPr lang="en-US" sz="2800" dirty="0" smtClean="0"/>
              <a:t> R := A[i];  A[i] := A[i+1];  A[i+1] := R </a:t>
            </a:r>
            <a:r>
              <a:rPr lang="en-US" sz="2800" b="1" dirty="0" smtClean="0"/>
              <a:t>end;</a:t>
            </a:r>
            <a:endParaRPr lang="ru-RU" sz="2800" b="1" dirty="0"/>
          </a:p>
        </p:txBody>
      </p:sp>
      <p:sp>
        <p:nvSpPr>
          <p:cNvPr id="76" name="Управляющая кнопка: настраиваемая 75">
            <a:hlinkClick r:id="rId8" action="ppaction://hlinksldjump" highlightClick="1"/>
          </p:cNvPr>
          <p:cNvSpPr/>
          <p:nvPr/>
        </p:nvSpPr>
        <p:spPr>
          <a:xfrm>
            <a:off x="8430401" y="6151656"/>
            <a:ext cx="396000" cy="396000"/>
          </a:xfrm>
          <a:prstGeom prst="actionButtonBlank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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69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L 0.18108 -0.00324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5" y="-16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324 L -0.18976 -0.0064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79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5" grpId="1" animBg="1"/>
      <p:bldP spid="111" grpId="0" animBg="1"/>
      <p:bldP spid="7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95536" y="647984"/>
            <a:ext cx="8748463" cy="401904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8567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3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5153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4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grpSp>
        <p:nvGrpSpPr>
          <p:cNvPr id="42" name="Группа 2-5"/>
          <p:cNvGrpSpPr/>
          <p:nvPr/>
        </p:nvGrpSpPr>
        <p:grpSpPr>
          <a:xfrm>
            <a:off x="5523388" y="1922364"/>
            <a:ext cx="1656000" cy="1656000"/>
            <a:chOff x="2114693" y="836712"/>
            <a:chExt cx="1659064" cy="1659064"/>
          </a:xfrm>
        </p:grpSpPr>
        <p:sp>
          <p:nvSpPr>
            <p:cNvPr id="43" name="Овал 42"/>
            <p:cNvSpPr/>
            <p:nvPr/>
          </p:nvSpPr>
          <p:spPr>
            <a:xfrm>
              <a:off x="2114693" y="836712"/>
              <a:ext cx="1659064" cy="1659064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962637"/>
              <a:ext cx="1177351" cy="87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Группа 4-4"/>
          <p:cNvGrpSpPr/>
          <p:nvPr/>
        </p:nvGrpSpPr>
        <p:grpSpPr>
          <a:xfrm>
            <a:off x="3948055" y="2012364"/>
            <a:ext cx="1476000" cy="1476000"/>
            <a:chOff x="6732240" y="1041479"/>
            <a:chExt cx="1584176" cy="1523426"/>
          </a:xfrm>
        </p:grpSpPr>
        <p:sp>
          <p:nvSpPr>
            <p:cNvPr id="50" name="Овал 49"/>
            <p:cNvSpPr/>
            <p:nvPr/>
          </p:nvSpPr>
          <p:spPr>
            <a:xfrm>
              <a:off x="6732240" y="1041479"/>
              <a:ext cx="1584176" cy="1523426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019" y="1189957"/>
              <a:ext cx="1000618" cy="747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методом «пузырька»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9553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1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198154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2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173956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5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grpSp>
        <p:nvGrpSpPr>
          <p:cNvPr id="4" name="Группа 5-1"/>
          <p:cNvGrpSpPr/>
          <p:nvPr/>
        </p:nvGrpSpPr>
        <p:grpSpPr>
          <a:xfrm>
            <a:off x="7643256" y="2399769"/>
            <a:ext cx="720000" cy="720000"/>
            <a:chOff x="4008547" y="1556792"/>
            <a:chExt cx="1008112" cy="1008112"/>
          </a:xfrm>
        </p:grpSpPr>
        <p:sp>
          <p:nvSpPr>
            <p:cNvPr id="30" name="Овал 29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Группа 24"/>
          <p:cNvGrpSpPr/>
          <p:nvPr/>
        </p:nvGrpSpPr>
        <p:grpSpPr>
          <a:xfrm>
            <a:off x="3639454" y="2840292"/>
            <a:ext cx="4037669" cy="1558036"/>
            <a:chOff x="1679070" y="2447028"/>
            <a:chExt cx="4037669" cy="1558036"/>
          </a:xfrm>
        </p:grpSpPr>
        <p:sp>
          <p:nvSpPr>
            <p:cNvPr id="28" name="Выгнутая влево стрелка 27"/>
            <p:cNvSpPr/>
            <p:nvPr/>
          </p:nvSpPr>
          <p:spPr>
            <a:xfrm>
              <a:off x="1679070" y="2708920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9" name="Выгнутая влево стрелка 28"/>
            <p:cNvSpPr/>
            <p:nvPr/>
          </p:nvSpPr>
          <p:spPr>
            <a:xfrm flipH="1">
              <a:off x="4263969" y="2447028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Группа 2-5"/>
          <p:cNvGrpSpPr/>
          <p:nvPr/>
        </p:nvGrpSpPr>
        <p:grpSpPr>
          <a:xfrm>
            <a:off x="3857313" y="1931769"/>
            <a:ext cx="1656000" cy="1656000"/>
            <a:chOff x="2114693" y="836712"/>
            <a:chExt cx="1659064" cy="1659064"/>
          </a:xfrm>
        </p:grpSpPr>
        <p:sp>
          <p:nvSpPr>
            <p:cNvPr id="26" name="Овал 25"/>
            <p:cNvSpPr/>
            <p:nvPr/>
          </p:nvSpPr>
          <p:spPr>
            <a:xfrm>
              <a:off x="2114693" y="836712"/>
              <a:ext cx="1659064" cy="1659064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962637"/>
              <a:ext cx="1177351" cy="87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Скругленная прямоугольная выноска 59"/>
          <p:cNvSpPr/>
          <p:nvPr/>
        </p:nvSpPr>
        <p:spPr>
          <a:xfrm>
            <a:off x="4864469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БОЛЬШЕ!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Давай меняться!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36" name="Группа 3-2"/>
          <p:cNvGrpSpPr/>
          <p:nvPr/>
        </p:nvGrpSpPr>
        <p:grpSpPr>
          <a:xfrm>
            <a:off x="864853" y="2255769"/>
            <a:ext cx="1008000" cy="1008000"/>
            <a:chOff x="5220072" y="1402482"/>
            <a:chExt cx="1224136" cy="1177193"/>
          </a:xfrm>
        </p:grpSpPr>
        <p:sp>
          <p:nvSpPr>
            <p:cNvPr id="37" name="Овал 36"/>
            <p:cNvSpPr/>
            <p:nvPr/>
          </p:nvSpPr>
          <p:spPr>
            <a:xfrm>
              <a:off x="5220072" y="1402482"/>
              <a:ext cx="1224136" cy="1177193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888" y="1538636"/>
              <a:ext cx="697268" cy="52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Группа 1-3"/>
          <p:cNvGrpSpPr/>
          <p:nvPr/>
        </p:nvGrpSpPr>
        <p:grpSpPr>
          <a:xfrm>
            <a:off x="2415454" y="2147769"/>
            <a:ext cx="1224000" cy="1224000"/>
            <a:chOff x="480155" y="1124744"/>
            <a:chExt cx="1440160" cy="1440160"/>
          </a:xfrm>
        </p:grpSpPr>
        <p:sp>
          <p:nvSpPr>
            <p:cNvPr id="40" name="Овал 39"/>
            <p:cNvSpPr/>
            <p:nvPr/>
          </p:nvSpPr>
          <p:spPr>
            <a:xfrm>
              <a:off x="480155" y="1124744"/>
              <a:ext cx="144016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73" y="1359245"/>
              <a:ext cx="864679" cy="64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4-4"/>
          <p:cNvGrpSpPr/>
          <p:nvPr/>
        </p:nvGrpSpPr>
        <p:grpSpPr>
          <a:xfrm>
            <a:off x="5606655" y="2021769"/>
            <a:ext cx="1476000" cy="1476000"/>
            <a:chOff x="6732240" y="1041479"/>
            <a:chExt cx="1584176" cy="1523426"/>
          </a:xfrm>
        </p:grpSpPr>
        <p:sp>
          <p:nvSpPr>
            <p:cNvPr id="21" name="Овал 20"/>
            <p:cNvSpPr/>
            <p:nvPr/>
          </p:nvSpPr>
          <p:spPr>
            <a:xfrm>
              <a:off x="6732240" y="1041479"/>
              <a:ext cx="1584176" cy="1523426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019" y="1189957"/>
              <a:ext cx="1000618" cy="747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2" name="TextBox 51"/>
          <p:cNvSpPr txBox="1"/>
          <p:nvPr/>
        </p:nvSpPr>
        <p:spPr>
          <a:xfrm>
            <a:off x="1619672" y="5256496"/>
            <a:ext cx="74254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If</a:t>
            </a:r>
            <a:r>
              <a:rPr lang="en-US" sz="2800" dirty="0" smtClean="0"/>
              <a:t> A[i] &gt; A[i+1]  </a:t>
            </a:r>
            <a:r>
              <a:rPr lang="en-US" sz="2800" b="1" dirty="0" smtClean="0"/>
              <a:t>then </a:t>
            </a:r>
          </a:p>
          <a:p>
            <a:r>
              <a:rPr lang="en-US" sz="2800" b="1" dirty="0" smtClean="0"/>
              <a:t>begin </a:t>
            </a:r>
            <a:r>
              <a:rPr lang="en-US" sz="2800" dirty="0" smtClean="0"/>
              <a:t> R := A[i];  A[i] := A[i+1];  A[i+1] := R </a:t>
            </a:r>
            <a:r>
              <a:rPr lang="en-US" sz="2800" b="1" dirty="0" smtClean="0"/>
              <a:t>end;</a:t>
            </a:r>
            <a:endParaRPr lang="ru-RU" sz="2800" b="1" dirty="0"/>
          </a:p>
        </p:txBody>
      </p:sp>
      <p:sp>
        <p:nvSpPr>
          <p:cNvPr id="35" name="Управляющая кнопка: настраиваемая 34">
            <a:hlinkClick r:id="rId8" action="ppaction://hlinksldjump" highlightClick="1"/>
          </p:cNvPr>
          <p:cNvSpPr/>
          <p:nvPr/>
        </p:nvSpPr>
        <p:spPr>
          <a:xfrm>
            <a:off x="8430401" y="6151656"/>
            <a:ext cx="396000" cy="396000"/>
          </a:xfrm>
          <a:prstGeom prst="actionButtonBlank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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68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22222E-6 L 0.18455 2.22222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5 -0.00023 L -0.17517 -0.000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118"/>
          <p:cNvSpPr txBox="1"/>
          <p:nvPr/>
        </p:nvSpPr>
        <p:spPr>
          <a:xfrm>
            <a:off x="1090216" y="4824448"/>
            <a:ext cx="7425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for</a:t>
            </a:r>
            <a:r>
              <a:rPr lang="en-US" sz="2800" dirty="0" smtClean="0"/>
              <a:t> i := 1 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4</a:t>
            </a:r>
            <a:r>
              <a:rPr lang="en-US" sz="2800" dirty="0" smtClean="0"/>
              <a:t>  </a:t>
            </a:r>
            <a:r>
              <a:rPr lang="en-US" sz="2800" b="1" dirty="0" smtClean="0"/>
              <a:t>do</a:t>
            </a:r>
            <a:endParaRPr lang="ru-RU" sz="28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719992"/>
            <a:ext cx="8604447" cy="3947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7173956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5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grpSp>
        <p:nvGrpSpPr>
          <p:cNvPr id="65" name="Группа 2-5"/>
          <p:cNvGrpSpPr/>
          <p:nvPr/>
        </p:nvGrpSpPr>
        <p:grpSpPr>
          <a:xfrm>
            <a:off x="7164472" y="1922364"/>
            <a:ext cx="1656000" cy="1656000"/>
            <a:chOff x="2114693" y="836712"/>
            <a:chExt cx="1659064" cy="1659064"/>
          </a:xfrm>
        </p:grpSpPr>
        <p:sp>
          <p:nvSpPr>
            <p:cNvPr id="66" name="Овал 65"/>
            <p:cNvSpPr/>
            <p:nvPr/>
          </p:nvSpPr>
          <p:spPr>
            <a:xfrm>
              <a:off x="2114693" y="836712"/>
              <a:ext cx="1659064" cy="1659064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7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962637"/>
              <a:ext cx="1177351" cy="87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методом «пузырька»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9553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1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198154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2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8567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3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5153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4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grpSp>
        <p:nvGrpSpPr>
          <p:cNvPr id="39" name="Группа 4-4"/>
          <p:cNvGrpSpPr/>
          <p:nvPr/>
        </p:nvGrpSpPr>
        <p:grpSpPr>
          <a:xfrm>
            <a:off x="3948055" y="2012364"/>
            <a:ext cx="1476000" cy="1476000"/>
            <a:chOff x="6732240" y="1041479"/>
            <a:chExt cx="1584176" cy="1523426"/>
          </a:xfrm>
        </p:grpSpPr>
        <p:sp>
          <p:nvSpPr>
            <p:cNvPr id="40" name="Овал 39"/>
            <p:cNvSpPr/>
            <p:nvPr/>
          </p:nvSpPr>
          <p:spPr>
            <a:xfrm>
              <a:off x="6732240" y="1041479"/>
              <a:ext cx="1584176" cy="1523426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1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019" y="1189957"/>
              <a:ext cx="1000618" cy="747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Группа 3-2"/>
          <p:cNvGrpSpPr/>
          <p:nvPr/>
        </p:nvGrpSpPr>
        <p:grpSpPr>
          <a:xfrm>
            <a:off x="864853" y="2255769"/>
            <a:ext cx="1008000" cy="1008000"/>
            <a:chOff x="5220072" y="1402482"/>
            <a:chExt cx="1224136" cy="1177193"/>
          </a:xfrm>
        </p:grpSpPr>
        <p:sp>
          <p:nvSpPr>
            <p:cNvPr id="43" name="Овал 42"/>
            <p:cNvSpPr/>
            <p:nvPr/>
          </p:nvSpPr>
          <p:spPr>
            <a:xfrm>
              <a:off x="5220072" y="1402482"/>
              <a:ext cx="1224136" cy="1177193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4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888" y="1538636"/>
              <a:ext cx="697268" cy="52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Группа 1-3"/>
          <p:cNvGrpSpPr/>
          <p:nvPr/>
        </p:nvGrpSpPr>
        <p:grpSpPr>
          <a:xfrm>
            <a:off x="2415454" y="2147769"/>
            <a:ext cx="1224000" cy="1224000"/>
            <a:chOff x="480155" y="1124744"/>
            <a:chExt cx="1440160" cy="1440160"/>
          </a:xfrm>
        </p:grpSpPr>
        <p:sp>
          <p:nvSpPr>
            <p:cNvPr id="50" name="Овал 49"/>
            <p:cNvSpPr/>
            <p:nvPr/>
          </p:nvSpPr>
          <p:spPr>
            <a:xfrm>
              <a:off x="480155" y="1124744"/>
              <a:ext cx="144016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73" y="1359245"/>
              <a:ext cx="864679" cy="64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Группа 52"/>
          <p:cNvGrpSpPr/>
          <p:nvPr/>
        </p:nvGrpSpPr>
        <p:grpSpPr>
          <a:xfrm>
            <a:off x="5373010" y="2759769"/>
            <a:ext cx="3459547" cy="1503190"/>
            <a:chOff x="1679070" y="2501874"/>
            <a:chExt cx="3459547" cy="1503190"/>
          </a:xfrm>
        </p:grpSpPr>
        <p:sp>
          <p:nvSpPr>
            <p:cNvPr id="54" name="Выгнутая влево стрелка 53"/>
            <p:cNvSpPr/>
            <p:nvPr/>
          </p:nvSpPr>
          <p:spPr>
            <a:xfrm>
              <a:off x="1679070" y="2708920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Выгнутая влево стрелка 54"/>
            <p:cNvSpPr/>
            <p:nvPr/>
          </p:nvSpPr>
          <p:spPr>
            <a:xfrm flipH="1">
              <a:off x="3685847" y="2501874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Группа 5-1"/>
          <p:cNvGrpSpPr/>
          <p:nvPr/>
        </p:nvGrpSpPr>
        <p:grpSpPr>
          <a:xfrm>
            <a:off x="7643256" y="2399769"/>
            <a:ext cx="720000" cy="720000"/>
            <a:chOff x="4008547" y="1556792"/>
            <a:chExt cx="1008112" cy="1008112"/>
          </a:xfrm>
        </p:grpSpPr>
        <p:sp>
          <p:nvSpPr>
            <p:cNvPr id="30" name="Овал 29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Группа 2-5"/>
          <p:cNvGrpSpPr/>
          <p:nvPr/>
        </p:nvGrpSpPr>
        <p:grpSpPr>
          <a:xfrm>
            <a:off x="5523388" y="1922364"/>
            <a:ext cx="1656000" cy="1656000"/>
            <a:chOff x="2114693" y="836712"/>
            <a:chExt cx="1659064" cy="1659064"/>
          </a:xfrm>
        </p:grpSpPr>
        <p:sp>
          <p:nvSpPr>
            <p:cNvPr id="37" name="Овал 36"/>
            <p:cNvSpPr/>
            <p:nvPr/>
          </p:nvSpPr>
          <p:spPr>
            <a:xfrm>
              <a:off x="2114693" y="836712"/>
              <a:ext cx="1659064" cy="1659064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8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962637"/>
              <a:ext cx="1177351" cy="87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2" name="Скругленная прямоугольная выноска 51"/>
          <p:cNvSpPr/>
          <p:nvPr/>
        </p:nvSpPr>
        <p:spPr>
          <a:xfrm>
            <a:off x="6344655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БОЛЬШЕ!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Давай меняться!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62" name="Группа 5-1"/>
          <p:cNvGrpSpPr/>
          <p:nvPr/>
        </p:nvGrpSpPr>
        <p:grpSpPr>
          <a:xfrm>
            <a:off x="5984655" y="2399769"/>
            <a:ext cx="720000" cy="720000"/>
            <a:chOff x="4008547" y="1556792"/>
            <a:chExt cx="1008112" cy="1008112"/>
          </a:xfrm>
        </p:grpSpPr>
        <p:sp>
          <p:nvSpPr>
            <p:cNvPr id="63" name="Овал 62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4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8" name="Скругленная прямоугольная выноска 67"/>
          <p:cNvSpPr/>
          <p:nvPr/>
        </p:nvSpPr>
        <p:spPr>
          <a:xfrm>
            <a:off x="6344655" y="1012216"/>
            <a:ext cx="2304256" cy="709787"/>
          </a:xfrm>
          <a:prstGeom prst="wedgeRoundRectCallout">
            <a:avLst>
              <a:gd name="adj1" fmla="val -1259"/>
              <a:gd name="adj2" fmla="val 116285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на месте!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70" name="Группа 69"/>
          <p:cNvGrpSpPr/>
          <p:nvPr/>
        </p:nvGrpSpPr>
        <p:grpSpPr>
          <a:xfrm>
            <a:off x="395536" y="719992"/>
            <a:ext cx="8748463" cy="3947032"/>
            <a:chOff x="395536" y="980728"/>
            <a:chExt cx="8748463" cy="3947032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395536" y="980728"/>
              <a:ext cx="8748463" cy="39470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539553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1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198154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2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38567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3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75" name="Прямоугольник 74"/>
            <p:cNvSpPr/>
            <p:nvPr/>
          </p:nvSpPr>
          <p:spPr>
            <a:xfrm>
              <a:off x="55153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4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7173956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5</a:t>
              </a:r>
              <a:endParaRPr lang="ru-RU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77" name="Группа 2-5"/>
            <p:cNvGrpSpPr/>
            <p:nvPr/>
          </p:nvGrpSpPr>
          <p:grpSpPr>
            <a:xfrm>
              <a:off x="7164472" y="2183100"/>
              <a:ext cx="1656000" cy="1656000"/>
              <a:chOff x="2114693" y="836712"/>
              <a:chExt cx="1659064" cy="1659064"/>
            </a:xfrm>
          </p:grpSpPr>
          <p:sp>
            <p:nvSpPr>
              <p:cNvPr id="90" name="Овал 89"/>
              <p:cNvSpPr/>
              <p:nvPr/>
            </p:nvSpPr>
            <p:spPr>
              <a:xfrm>
                <a:off x="2114693" y="836712"/>
                <a:ext cx="1659064" cy="165906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91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9751" y="962637"/>
                <a:ext cx="1177351" cy="8796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8" name="Группа 4-4"/>
            <p:cNvGrpSpPr/>
            <p:nvPr/>
          </p:nvGrpSpPr>
          <p:grpSpPr>
            <a:xfrm>
              <a:off x="3948055" y="2273100"/>
              <a:ext cx="1476000" cy="1476000"/>
              <a:chOff x="6732240" y="1041479"/>
              <a:chExt cx="1584176" cy="1523426"/>
            </a:xfrm>
          </p:grpSpPr>
          <p:sp>
            <p:nvSpPr>
              <p:cNvPr id="88" name="Овал 87"/>
              <p:cNvSpPr/>
              <p:nvPr/>
            </p:nvSpPr>
            <p:spPr>
              <a:xfrm>
                <a:off x="6732240" y="1041479"/>
                <a:ext cx="1584176" cy="1523426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9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4019" y="1189957"/>
                <a:ext cx="1000618" cy="7476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79" name="Группа 3-2"/>
            <p:cNvGrpSpPr/>
            <p:nvPr/>
          </p:nvGrpSpPr>
          <p:grpSpPr>
            <a:xfrm>
              <a:off x="864853" y="2516505"/>
              <a:ext cx="1008000" cy="1008000"/>
              <a:chOff x="5220072" y="1402482"/>
              <a:chExt cx="1224136" cy="1177193"/>
            </a:xfrm>
          </p:grpSpPr>
          <p:sp>
            <p:nvSpPr>
              <p:cNvPr id="86" name="Овал 85"/>
              <p:cNvSpPr/>
              <p:nvPr/>
            </p:nvSpPr>
            <p:spPr>
              <a:xfrm>
                <a:off x="5220072" y="1402482"/>
                <a:ext cx="1224136" cy="1177193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7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9888" y="1538636"/>
                <a:ext cx="697268" cy="5209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0" name="Группа 1-3"/>
            <p:cNvGrpSpPr/>
            <p:nvPr/>
          </p:nvGrpSpPr>
          <p:grpSpPr>
            <a:xfrm>
              <a:off x="2415454" y="2408505"/>
              <a:ext cx="1224000" cy="1224000"/>
              <a:chOff x="480155" y="1124744"/>
              <a:chExt cx="1440160" cy="1440160"/>
            </a:xfrm>
          </p:grpSpPr>
          <p:sp>
            <p:nvSpPr>
              <p:cNvPr id="84" name="Овал 83"/>
              <p:cNvSpPr/>
              <p:nvPr/>
            </p:nvSpPr>
            <p:spPr>
              <a:xfrm>
                <a:off x="480155" y="1124744"/>
                <a:ext cx="1440160" cy="144016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5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973" y="1359245"/>
                <a:ext cx="864679" cy="6460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81" name="Группа 5-1"/>
            <p:cNvGrpSpPr/>
            <p:nvPr/>
          </p:nvGrpSpPr>
          <p:grpSpPr>
            <a:xfrm>
              <a:off x="5984655" y="2660505"/>
              <a:ext cx="720000" cy="720000"/>
              <a:chOff x="4008547" y="1556792"/>
              <a:chExt cx="1008112" cy="1008112"/>
            </a:xfrm>
          </p:grpSpPr>
          <p:sp>
            <p:nvSpPr>
              <p:cNvPr id="82" name="Овал 81"/>
              <p:cNvSpPr/>
              <p:nvPr/>
            </p:nvSpPr>
            <p:spPr>
              <a:xfrm>
                <a:off x="4008547" y="1556792"/>
                <a:ext cx="1008112" cy="10081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3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1377" y="1699984"/>
                <a:ext cx="602451" cy="4501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92" name="Скругленная прямоугольная выноска 91"/>
          <p:cNvSpPr/>
          <p:nvPr/>
        </p:nvSpPr>
        <p:spPr>
          <a:xfrm>
            <a:off x="2952876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БОЛЬШЕ!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94" name="Группа 93"/>
          <p:cNvGrpSpPr/>
          <p:nvPr/>
        </p:nvGrpSpPr>
        <p:grpSpPr>
          <a:xfrm>
            <a:off x="395536" y="908720"/>
            <a:ext cx="8748463" cy="3758304"/>
            <a:chOff x="395536" y="1169456"/>
            <a:chExt cx="8748463" cy="3758304"/>
          </a:xfrm>
        </p:grpSpPr>
        <p:sp>
          <p:nvSpPr>
            <p:cNvPr id="95" name="Прямоугольник 94"/>
            <p:cNvSpPr/>
            <p:nvPr/>
          </p:nvSpPr>
          <p:spPr>
            <a:xfrm>
              <a:off x="395536" y="1169456"/>
              <a:ext cx="8748463" cy="375830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539553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1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2198154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2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38567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3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99" name="Прямоугольник 98"/>
            <p:cNvSpPr/>
            <p:nvPr/>
          </p:nvSpPr>
          <p:spPr>
            <a:xfrm>
              <a:off x="55153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4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100" name="Прямоугольник 99"/>
            <p:cNvSpPr/>
            <p:nvPr/>
          </p:nvSpPr>
          <p:spPr>
            <a:xfrm>
              <a:off x="7173956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5</a:t>
              </a:r>
              <a:endParaRPr lang="ru-RU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01" name="Группа 2-5"/>
            <p:cNvGrpSpPr/>
            <p:nvPr/>
          </p:nvGrpSpPr>
          <p:grpSpPr>
            <a:xfrm>
              <a:off x="7164472" y="2183100"/>
              <a:ext cx="1656000" cy="1656000"/>
              <a:chOff x="2114693" y="836712"/>
              <a:chExt cx="1659064" cy="1659064"/>
            </a:xfrm>
          </p:grpSpPr>
          <p:sp>
            <p:nvSpPr>
              <p:cNvPr id="114" name="Овал 113"/>
              <p:cNvSpPr/>
              <p:nvPr/>
            </p:nvSpPr>
            <p:spPr>
              <a:xfrm>
                <a:off x="2114693" y="836712"/>
                <a:ext cx="1659064" cy="165906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5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9751" y="962637"/>
                <a:ext cx="1177351" cy="8796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2" name="Группа 4-4"/>
            <p:cNvGrpSpPr/>
            <p:nvPr/>
          </p:nvGrpSpPr>
          <p:grpSpPr>
            <a:xfrm>
              <a:off x="3948055" y="2273100"/>
              <a:ext cx="1476000" cy="1476000"/>
              <a:chOff x="6732240" y="1041479"/>
              <a:chExt cx="1584176" cy="1523426"/>
            </a:xfrm>
          </p:grpSpPr>
          <p:sp>
            <p:nvSpPr>
              <p:cNvPr id="112" name="Овал 111"/>
              <p:cNvSpPr/>
              <p:nvPr/>
            </p:nvSpPr>
            <p:spPr>
              <a:xfrm>
                <a:off x="6732240" y="1041479"/>
                <a:ext cx="1584176" cy="1523426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3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4019" y="1189957"/>
                <a:ext cx="1000618" cy="7476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3" name="Группа 3-2"/>
            <p:cNvGrpSpPr/>
            <p:nvPr/>
          </p:nvGrpSpPr>
          <p:grpSpPr>
            <a:xfrm>
              <a:off x="864853" y="2516505"/>
              <a:ext cx="1008000" cy="1008000"/>
              <a:chOff x="5220072" y="1402482"/>
              <a:chExt cx="1224136" cy="1177193"/>
            </a:xfrm>
          </p:grpSpPr>
          <p:sp>
            <p:nvSpPr>
              <p:cNvPr id="110" name="Овал 109"/>
              <p:cNvSpPr/>
              <p:nvPr/>
            </p:nvSpPr>
            <p:spPr>
              <a:xfrm>
                <a:off x="5220072" y="1402482"/>
                <a:ext cx="1224136" cy="1177193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11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9888" y="1538636"/>
                <a:ext cx="697268" cy="5209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4" name="Группа 1-3"/>
            <p:cNvGrpSpPr/>
            <p:nvPr/>
          </p:nvGrpSpPr>
          <p:grpSpPr>
            <a:xfrm>
              <a:off x="2415454" y="2408505"/>
              <a:ext cx="1224000" cy="1224000"/>
              <a:chOff x="480155" y="1124744"/>
              <a:chExt cx="1440160" cy="1440160"/>
            </a:xfrm>
          </p:grpSpPr>
          <p:sp>
            <p:nvSpPr>
              <p:cNvPr id="108" name="Овал 107"/>
              <p:cNvSpPr/>
              <p:nvPr/>
            </p:nvSpPr>
            <p:spPr>
              <a:xfrm>
                <a:off x="480155" y="1124744"/>
                <a:ext cx="1440160" cy="144016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9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973" y="1359245"/>
                <a:ext cx="864679" cy="6460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05" name="Группа 5-1"/>
            <p:cNvGrpSpPr/>
            <p:nvPr/>
          </p:nvGrpSpPr>
          <p:grpSpPr>
            <a:xfrm>
              <a:off x="5984655" y="2660505"/>
              <a:ext cx="720000" cy="720000"/>
              <a:chOff x="4008547" y="1556792"/>
              <a:chExt cx="1008112" cy="1008112"/>
            </a:xfrm>
          </p:grpSpPr>
          <p:sp>
            <p:nvSpPr>
              <p:cNvPr id="106" name="Овал 105"/>
              <p:cNvSpPr/>
              <p:nvPr/>
            </p:nvSpPr>
            <p:spPr>
              <a:xfrm>
                <a:off x="4008547" y="1556792"/>
                <a:ext cx="1008112" cy="10081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7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1377" y="1699984"/>
                <a:ext cx="602451" cy="4501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16" name="Скругленная прямоугольная выноска 115"/>
          <p:cNvSpPr/>
          <p:nvPr/>
        </p:nvSpPr>
        <p:spPr>
          <a:xfrm>
            <a:off x="4864469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БОЛЬШЕ!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1086213" y="4824448"/>
            <a:ext cx="742544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for</a:t>
            </a:r>
            <a:r>
              <a:rPr lang="en-US" sz="2800" dirty="0" smtClean="0"/>
              <a:t> i := 1 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/>
              <a:t>  </a:t>
            </a:r>
            <a:r>
              <a:rPr lang="en-US" sz="2800" b="1" dirty="0" smtClean="0"/>
              <a:t>do</a:t>
            </a:r>
            <a:endParaRPr lang="ru-RU" sz="2800" b="1" dirty="0"/>
          </a:p>
        </p:txBody>
      </p:sp>
      <p:sp>
        <p:nvSpPr>
          <p:cNvPr id="118" name="TextBox 117"/>
          <p:cNvSpPr txBox="1"/>
          <p:nvPr/>
        </p:nvSpPr>
        <p:spPr>
          <a:xfrm>
            <a:off x="1619672" y="5256496"/>
            <a:ext cx="74254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If</a:t>
            </a:r>
            <a:r>
              <a:rPr lang="en-US" sz="2800" dirty="0" smtClean="0"/>
              <a:t> A[i] &gt; A[i+1]  </a:t>
            </a:r>
            <a:r>
              <a:rPr lang="en-US" sz="2800" b="1" dirty="0" smtClean="0"/>
              <a:t>then </a:t>
            </a:r>
          </a:p>
          <a:p>
            <a:r>
              <a:rPr lang="en-US" sz="2800" b="1" dirty="0" smtClean="0"/>
              <a:t>begin </a:t>
            </a:r>
            <a:r>
              <a:rPr lang="en-US" sz="2800" dirty="0" smtClean="0"/>
              <a:t> R := A[i];  A[i] := A[i+1];  A[i+1] := R </a:t>
            </a:r>
            <a:r>
              <a:rPr lang="en-US" sz="2800" b="1" dirty="0" smtClean="0"/>
              <a:t>end;</a:t>
            </a:r>
            <a:endParaRPr lang="ru-RU" sz="2800" b="1" dirty="0"/>
          </a:p>
        </p:txBody>
      </p:sp>
      <p:sp>
        <p:nvSpPr>
          <p:cNvPr id="93" name="Управляющая кнопка: настраиваемая 92">
            <a:hlinkClick r:id="rId8" action="ppaction://hlinksldjump" highlightClick="1"/>
          </p:cNvPr>
          <p:cNvSpPr/>
          <p:nvPr/>
        </p:nvSpPr>
        <p:spPr>
          <a:xfrm>
            <a:off x="8430401" y="6151656"/>
            <a:ext cx="396000" cy="396000"/>
          </a:xfrm>
          <a:prstGeom prst="actionButtonBlank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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3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11111E-6 L 0.18351 -0.0018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-9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7 -0.00324 L -0.17552 -0.006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24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52" grpId="0" animBg="1"/>
      <p:bldP spid="52" grpId="1" animBg="1"/>
      <p:bldP spid="68" grpId="1" animBg="1"/>
      <p:bldP spid="92" grpId="0" animBg="1"/>
      <p:bldP spid="116" grpId="0" animBg="1"/>
      <p:bldP spid="1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95536" y="719992"/>
            <a:ext cx="8748463" cy="3947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методом «пузырька»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9553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1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198154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2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8567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3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5153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4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173956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solidFill>
                  <a:sysClr val="windowText" lastClr="000000"/>
                </a:solidFill>
                <a:latin typeface="Arial Black" panose="020B0A04020102020204" pitchFamily="34" charset="0"/>
              </a:rPr>
              <a:t>5</a:t>
            </a:r>
            <a:endParaRPr lang="ru-RU" sz="3600" dirty="0">
              <a:solidFill>
                <a:sysClr val="windowText" lastClr="0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52" name="Группа 2-5"/>
          <p:cNvGrpSpPr/>
          <p:nvPr/>
        </p:nvGrpSpPr>
        <p:grpSpPr>
          <a:xfrm>
            <a:off x="7164472" y="1922364"/>
            <a:ext cx="1656000" cy="1656000"/>
            <a:chOff x="2114693" y="836712"/>
            <a:chExt cx="1659064" cy="1659064"/>
          </a:xfrm>
        </p:grpSpPr>
        <p:sp>
          <p:nvSpPr>
            <p:cNvPr id="53" name="Овал 52"/>
            <p:cNvSpPr/>
            <p:nvPr/>
          </p:nvSpPr>
          <p:spPr>
            <a:xfrm>
              <a:off x="2114693" y="836712"/>
              <a:ext cx="1659064" cy="1659064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4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962637"/>
              <a:ext cx="1177351" cy="87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Группа 3-2"/>
          <p:cNvGrpSpPr/>
          <p:nvPr/>
        </p:nvGrpSpPr>
        <p:grpSpPr>
          <a:xfrm>
            <a:off x="864853" y="2255769"/>
            <a:ext cx="1008000" cy="1008000"/>
            <a:chOff x="5220072" y="1402482"/>
            <a:chExt cx="1224136" cy="1177193"/>
          </a:xfrm>
        </p:grpSpPr>
        <p:sp>
          <p:nvSpPr>
            <p:cNvPr id="65" name="Овал 64"/>
            <p:cNvSpPr/>
            <p:nvPr/>
          </p:nvSpPr>
          <p:spPr>
            <a:xfrm>
              <a:off x="5220072" y="1402482"/>
              <a:ext cx="1224136" cy="1177193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6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888" y="1538636"/>
              <a:ext cx="697268" cy="52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7" name="Группа 1-3"/>
          <p:cNvGrpSpPr/>
          <p:nvPr/>
        </p:nvGrpSpPr>
        <p:grpSpPr>
          <a:xfrm>
            <a:off x="2415454" y="2147769"/>
            <a:ext cx="1224000" cy="1224000"/>
            <a:chOff x="480155" y="1124744"/>
            <a:chExt cx="1440160" cy="1440160"/>
          </a:xfrm>
        </p:grpSpPr>
        <p:sp>
          <p:nvSpPr>
            <p:cNvPr id="68" name="Овал 67"/>
            <p:cNvSpPr/>
            <p:nvPr/>
          </p:nvSpPr>
          <p:spPr>
            <a:xfrm>
              <a:off x="480155" y="1124744"/>
              <a:ext cx="144016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9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73" y="1359245"/>
              <a:ext cx="864679" cy="64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7" name="Группа 76"/>
          <p:cNvGrpSpPr/>
          <p:nvPr/>
        </p:nvGrpSpPr>
        <p:grpSpPr>
          <a:xfrm>
            <a:off x="3613809" y="2626981"/>
            <a:ext cx="3457231" cy="1558036"/>
            <a:chOff x="1679070" y="2447028"/>
            <a:chExt cx="3457231" cy="1558036"/>
          </a:xfrm>
        </p:grpSpPr>
        <p:sp>
          <p:nvSpPr>
            <p:cNvPr id="78" name="Выгнутая влево стрелка 77"/>
            <p:cNvSpPr/>
            <p:nvPr/>
          </p:nvSpPr>
          <p:spPr>
            <a:xfrm>
              <a:off x="1679070" y="2708920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9" name="Выгнутая влево стрелка 78"/>
            <p:cNvSpPr/>
            <p:nvPr/>
          </p:nvSpPr>
          <p:spPr>
            <a:xfrm flipH="1">
              <a:off x="3683531" y="2447028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Группа 4-4"/>
          <p:cNvGrpSpPr/>
          <p:nvPr/>
        </p:nvGrpSpPr>
        <p:grpSpPr>
          <a:xfrm>
            <a:off x="3948055" y="2012364"/>
            <a:ext cx="1476000" cy="1476000"/>
            <a:chOff x="6732240" y="1041479"/>
            <a:chExt cx="1584176" cy="1523426"/>
          </a:xfrm>
        </p:grpSpPr>
        <p:sp>
          <p:nvSpPr>
            <p:cNvPr id="62" name="Овал 61"/>
            <p:cNvSpPr/>
            <p:nvPr/>
          </p:nvSpPr>
          <p:spPr>
            <a:xfrm>
              <a:off x="6732240" y="1041479"/>
              <a:ext cx="1584176" cy="1523426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3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019" y="1189957"/>
              <a:ext cx="1000618" cy="747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6" name="Скругленная прямоугольная выноска 75"/>
          <p:cNvSpPr/>
          <p:nvPr/>
        </p:nvSpPr>
        <p:spPr>
          <a:xfrm>
            <a:off x="4864469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БОЛЬШЕ!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Давай меняться!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30" name="Группа 4-4"/>
          <p:cNvGrpSpPr/>
          <p:nvPr/>
        </p:nvGrpSpPr>
        <p:grpSpPr>
          <a:xfrm>
            <a:off x="5606654" y="2012364"/>
            <a:ext cx="1476000" cy="1476000"/>
            <a:chOff x="6732240" y="1041479"/>
            <a:chExt cx="1584176" cy="1523426"/>
          </a:xfrm>
        </p:grpSpPr>
        <p:sp>
          <p:nvSpPr>
            <p:cNvPr id="31" name="Овал 30"/>
            <p:cNvSpPr/>
            <p:nvPr/>
          </p:nvSpPr>
          <p:spPr>
            <a:xfrm>
              <a:off x="6732240" y="1041479"/>
              <a:ext cx="1584176" cy="1523426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019" y="1189957"/>
              <a:ext cx="1000618" cy="747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Группа 5-1"/>
          <p:cNvGrpSpPr/>
          <p:nvPr/>
        </p:nvGrpSpPr>
        <p:grpSpPr>
          <a:xfrm>
            <a:off x="4328534" y="2399769"/>
            <a:ext cx="720000" cy="720000"/>
            <a:chOff x="4008547" y="1556792"/>
            <a:chExt cx="1008112" cy="1008112"/>
          </a:xfrm>
        </p:grpSpPr>
        <p:sp>
          <p:nvSpPr>
            <p:cNvPr id="34" name="Овал 33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3" name="Группа 5-1"/>
          <p:cNvGrpSpPr/>
          <p:nvPr/>
        </p:nvGrpSpPr>
        <p:grpSpPr>
          <a:xfrm>
            <a:off x="5984655" y="2399769"/>
            <a:ext cx="720000" cy="720000"/>
            <a:chOff x="4008547" y="1556792"/>
            <a:chExt cx="1008112" cy="1008112"/>
          </a:xfrm>
        </p:grpSpPr>
        <p:sp>
          <p:nvSpPr>
            <p:cNvPr id="74" name="Овал 73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5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Группа 37"/>
          <p:cNvGrpSpPr/>
          <p:nvPr/>
        </p:nvGrpSpPr>
        <p:grpSpPr>
          <a:xfrm>
            <a:off x="395536" y="836712"/>
            <a:ext cx="8748463" cy="3830312"/>
            <a:chOff x="395536" y="1097448"/>
            <a:chExt cx="8748463" cy="3830312"/>
          </a:xfrm>
        </p:grpSpPr>
        <p:sp>
          <p:nvSpPr>
            <p:cNvPr id="39" name="Прямоугольник 38"/>
            <p:cNvSpPr/>
            <p:nvPr/>
          </p:nvSpPr>
          <p:spPr>
            <a:xfrm>
              <a:off x="395536" y="1097448"/>
              <a:ext cx="8748463" cy="38303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539553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1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2198154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60000"/>
                    <a:lumOff val="40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2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38567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latin typeface="Arial Black" panose="020B0A04020102020204" pitchFamily="34" charset="0"/>
                </a:rPr>
                <a:t>3</a:t>
              </a:r>
              <a:endParaRPr lang="ru-RU" sz="3600" dirty="0">
                <a:latin typeface="Arial Black" panose="020B0A04020102020204" pitchFamily="34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55153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4</a:t>
              </a:r>
              <a:endParaRPr lang="ru-RU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7173956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5</a:t>
              </a:r>
              <a:endParaRPr lang="ru-RU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49" name="Группа 2-5"/>
            <p:cNvGrpSpPr/>
            <p:nvPr/>
          </p:nvGrpSpPr>
          <p:grpSpPr>
            <a:xfrm>
              <a:off x="7164472" y="2183100"/>
              <a:ext cx="1656000" cy="1656000"/>
              <a:chOff x="2114693" y="836712"/>
              <a:chExt cx="1659064" cy="1659064"/>
            </a:xfrm>
          </p:grpSpPr>
          <p:sp>
            <p:nvSpPr>
              <p:cNvPr id="82" name="Овал 81"/>
              <p:cNvSpPr/>
              <p:nvPr/>
            </p:nvSpPr>
            <p:spPr>
              <a:xfrm>
                <a:off x="2114693" y="836712"/>
                <a:ext cx="1659064" cy="165906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3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9751" y="962637"/>
                <a:ext cx="1177351" cy="8796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0" name="Группа 3-2"/>
            <p:cNvGrpSpPr/>
            <p:nvPr/>
          </p:nvGrpSpPr>
          <p:grpSpPr>
            <a:xfrm>
              <a:off x="864853" y="2516505"/>
              <a:ext cx="1008000" cy="1008000"/>
              <a:chOff x="5220072" y="1402482"/>
              <a:chExt cx="1224136" cy="1177193"/>
            </a:xfrm>
          </p:grpSpPr>
          <p:sp>
            <p:nvSpPr>
              <p:cNvPr id="80" name="Овал 79"/>
              <p:cNvSpPr/>
              <p:nvPr/>
            </p:nvSpPr>
            <p:spPr>
              <a:xfrm>
                <a:off x="5220072" y="1402482"/>
                <a:ext cx="1224136" cy="1177193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81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9888" y="1538636"/>
                <a:ext cx="697268" cy="5209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1" name="Группа 1-3"/>
            <p:cNvGrpSpPr/>
            <p:nvPr/>
          </p:nvGrpSpPr>
          <p:grpSpPr>
            <a:xfrm>
              <a:off x="2415454" y="2408505"/>
              <a:ext cx="1224000" cy="1224000"/>
              <a:chOff x="480155" y="1124744"/>
              <a:chExt cx="1440160" cy="1440160"/>
            </a:xfrm>
          </p:grpSpPr>
          <p:sp>
            <p:nvSpPr>
              <p:cNvPr id="71" name="Овал 70"/>
              <p:cNvSpPr/>
              <p:nvPr/>
            </p:nvSpPr>
            <p:spPr>
              <a:xfrm>
                <a:off x="480155" y="1124744"/>
                <a:ext cx="1440160" cy="144016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72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973" y="1359245"/>
                <a:ext cx="864679" cy="6460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7" name="Группа 4-4"/>
            <p:cNvGrpSpPr/>
            <p:nvPr/>
          </p:nvGrpSpPr>
          <p:grpSpPr>
            <a:xfrm>
              <a:off x="5606654" y="2273100"/>
              <a:ext cx="1476000" cy="1476000"/>
              <a:chOff x="6732240" y="1041479"/>
              <a:chExt cx="1584176" cy="1523426"/>
            </a:xfrm>
          </p:grpSpPr>
          <p:sp>
            <p:nvSpPr>
              <p:cNvPr id="61" name="Овал 60"/>
              <p:cNvSpPr/>
              <p:nvPr/>
            </p:nvSpPr>
            <p:spPr>
              <a:xfrm>
                <a:off x="6732240" y="1041479"/>
                <a:ext cx="1584176" cy="1523426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70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4019" y="1189957"/>
                <a:ext cx="1000618" cy="7476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8" name="Группа 5-1"/>
            <p:cNvGrpSpPr/>
            <p:nvPr/>
          </p:nvGrpSpPr>
          <p:grpSpPr>
            <a:xfrm>
              <a:off x="4328534" y="2660505"/>
              <a:ext cx="720000" cy="720000"/>
              <a:chOff x="4008547" y="1556792"/>
              <a:chExt cx="1008112" cy="1008112"/>
            </a:xfrm>
          </p:grpSpPr>
          <p:sp>
            <p:nvSpPr>
              <p:cNvPr id="59" name="Овал 58"/>
              <p:cNvSpPr/>
              <p:nvPr/>
            </p:nvSpPr>
            <p:spPr>
              <a:xfrm>
                <a:off x="4008547" y="1556792"/>
                <a:ext cx="1008112" cy="10081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0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1377" y="1699984"/>
                <a:ext cx="602451" cy="4501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84" name="Скругленная прямоугольная выноска 83"/>
          <p:cNvSpPr/>
          <p:nvPr/>
        </p:nvSpPr>
        <p:spPr>
          <a:xfrm>
            <a:off x="2952876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БОЛЬШЕ!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086213" y="4824448"/>
            <a:ext cx="7425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for</a:t>
            </a:r>
            <a:r>
              <a:rPr lang="en-US" sz="2800" dirty="0" smtClean="0"/>
              <a:t> i := 1 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/>
              <a:t>  </a:t>
            </a:r>
            <a:r>
              <a:rPr lang="en-US" sz="2800" b="1" dirty="0" smtClean="0"/>
              <a:t>do</a:t>
            </a:r>
            <a:endParaRPr lang="ru-RU" sz="2800" b="1" dirty="0"/>
          </a:p>
        </p:txBody>
      </p:sp>
      <p:sp>
        <p:nvSpPr>
          <p:cNvPr id="87" name="TextBox 86"/>
          <p:cNvSpPr txBox="1"/>
          <p:nvPr/>
        </p:nvSpPr>
        <p:spPr>
          <a:xfrm>
            <a:off x="1619672" y="5256496"/>
            <a:ext cx="74254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If</a:t>
            </a:r>
            <a:r>
              <a:rPr lang="en-US" sz="2800" dirty="0" smtClean="0"/>
              <a:t> A[i] &gt; A[i+1]  </a:t>
            </a:r>
            <a:r>
              <a:rPr lang="en-US" sz="2800" b="1" dirty="0" smtClean="0"/>
              <a:t>then </a:t>
            </a:r>
          </a:p>
          <a:p>
            <a:r>
              <a:rPr lang="en-US" sz="2800" b="1" dirty="0" smtClean="0"/>
              <a:t>begin </a:t>
            </a:r>
            <a:r>
              <a:rPr lang="en-US" sz="2800" dirty="0" smtClean="0"/>
              <a:t> R := A[i];  A[i] := A[i+1];  A[i+1] := R </a:t>
            </a:r>
            <a:r>
              <a:rPr lang="en-US" sz="2800" b="1" dirty="0" smtClean="0"/>
              <a:t>end;</a:t>
            </a:r>
            <a:endParaRPr lang="ru-RU" sz="2800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1090216" y="4832956"/>
            <a:ext cx="742544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for</a:t>
            </a:r>
            <a:r>
              <a:rPr lang="en-US" sz="2800" dirty="0" smtClean="0"/>
              <a:t> i := 1 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/>
              <a:t>  </a:t>
            </a:r>
            <a:r>
              <a:rPr lang="en-US" sz="2800" b="1" dirty="0" smtClean="0"/>
              <a:t>do</a:t>
            </a:r>
            <a:endParaRPr lang="ru-RU" sz="2800" b="1" dirty="0"/>
          </a:p>
        </p:txBody>
      </p:sp>
      <p:sp>
        <p:nvSpPr>
          <p:cNvPr id="85" name="Управляющая кнопка: настраиваемая 84">
            <a:hlinkClick r:id="rId8" action="ppaction://hlinksldjump" highlightClick="1"/>
          </p:cNvPr>
          <p:cNvSpPr/>
          <p:nvPr/>
        </p:nvSpPr>
        <p:spPr>
          <a:xfrm>
            <a:off x="8430401" y="6151656"/>
            <a:ext cx="396000" cy="396000"/>
          </a:xfrm>
          <a:prstGeom prst="actionButtonBlank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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8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-3.7037E-7 L 0.18438 -0.0020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-11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0.00324 L -0.17483 -0.006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6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84" grpId="0" animBg="1"/>
      <p:bldP spid="8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95536" y="908720"/>
            <a:ext cx="8748463" cy="375830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методом «пузырька»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9553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1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198154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2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8567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3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5153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solidFill>
                  <a:sysClr val="windowText" lastClr="000000"/>
                </a:solidFill>
                <a:latin typeface="Arial Black" panose="020B0A04020102020204" pitchFamily="34" charset="0"/>
              </a:rPr>
              <a:t>4</a:t>
            </a:r>
            <a:endParaRPr lang="ru-RU" sz="3600" dirty="0">
              <a:solidFill>
                <a:sysClr val="windowText" lastClr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173956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solidFill>
                  <a:sysClr val="windowText" lastClr="000000"/>
                </a:solidFill>
                <a:latin typeface="Arial Black" panose="020B0A04020102020204" pitchFamily="34" charset="0"/>
              </a:rPr>
              <a:t>5</a:t>
            </a:r>
            <a:endParaRPr lang="ru-RU" sz="3600" dirty="0">
              <a:solidFill>
                <a:sysClr val="windowText" lastClr="0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1966685" y="2483823"/>
            <a:ext cx="3397403" cy="1558036"/>
            <a:chOff x="1679070" y="2447028"/>
            <a:chExt cx="3397403" cy="1558036"/>
          </a:xfrm>
        </p:grpSpPr>
        <p:sp>
          <p:nvSpPr>
            <p:cNvPr id="78" name="Выгнутая влево стрелка 77"/>
            <p:cNvSpPr/>
            <p:nvPr/>
          </p:nvSpPr>
          <p:spPr>
            <a:xfrm>
              <a:off x="1679070" y="2708920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9" name="Выгнутая влево стрелка 78"/>
            <p:cNvSpPr/>
            <p:nvPr/>
          </p:nvSpPr>
          <p:spPr>
            <a:xfrm flipH="1">
              <a:off x="3623703" y="2447028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Группа 2-5"/>
          <p:cNvGrpSpPr/>
          <p:nvPr/>
        </p:nvGrpSpPr>
        <p:grpSpPr>
          <a:xfrm>
            <a:off x="7164472" y="1922364"/>
            <a:ext cx="1656000" cy="1656000"/>
            <a:chOff x="2114693" y="836712"/>
            <a:chExt cx="1659064" cy="1659064"/>
          </a:xfrm>
        </p:grpSpPr>
        <p:sp>
          <p:nvSpPr>
            <p:cNvPr id="31" name="Овал 30"/>
            <p:cNvSpPr/>
            <p:nvPr/>
          </p:nvSpPr>
          <p:spPr>
            <a:xfrm>
              <a:off x="2114693" y="836712"/>
              <a:ext cx="1659064" cy="1659064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962637"/>
              <a:ext cx="1177351" cy="87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Группа 3-2"/>
          <p:cNvGrpSpPr/>
          <p:nvPr/>
        </p:nvGrpSpPr>
        <p:grpSpPr>
          <a:xfrm>
            <a:off x="864853" y="2255769"/>
            <a:ext cx="1008000" cy="1008000"/>
            <a:chOff x="5220072" y="1402482"/>
            <a:chExt cx="1224136" cy="1177193"/>
          </a:xfrm>
        </p:grpSpPr>
        <p:sp>
          <p:nvSpPr>
            <p:cNvPr id="34" name="Овал 33"/>
            <p:cNvSpPr/>
            <p:nvPr/>
          </p:nvSpPr>
          <p:spPr>
            <a:xfrm>
              <a:off x="5220072" y="1402482"/>
              <a:ext cx="1224136" cy="1177193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888" y="1538636"/>
              <a:ext cx="697268" cy="52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Группа 1-3"/>
          <p:cNvGrpSpPr/>
          <p:nvPr/>
        </p:nvGrpSpPr>
        <p:grpSpPr>
          <a:xfrm>
            <a:off x="2415454" y="2147769"/>
            <a:ext cx="1224000" cy="1224000"/>
            <a:chOff x="480155" y="1124744"/>
            <a:chExt cx="1440160" cy="1440160"/>
          </a:xfrm>
        </p:grpSpPr>
        <p:sp>
          <p:nvSpPr>
            <p:cNvPr id="38" name="Овал 37"/>
            <p:cNvSpPr/>
            <p:nvPr/>
          </p:nvSpPr>
          <p:spPr>
            <a:xfrm>
              <a:off x="480155" y="1124744"/>
              <a:ext cx="144016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73" y="1359245"/>
              <a:ext cx="864679" cy="64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0" name="Группа 4-4"/>
          <p:cNvGrpSpPr/>
          <p:nvPr/>
        </p:nvGrpSpPr>
        <p:grpSpPr>
          <a:xfrm>
            <a:off x="5606654" y="2012364"/>
            <a:ext cx="1476000" cy="1476000"/>
            <a:chOff x="6732240" y="1041479"/>
            <a:chExt cx="1584176" cy="1523426"/>
          </a:xfrm>
        </p:grpSpPr>
        <p:sp>
          <p:nvSpPr>
            <p:cNvPr id="41" name="Овал 40"/>
            <p:cNvSpPr/>
            <p:nvPr/>
          </p:nvSpPr>
          <p:spPr>
            <a:xfrm>
              <a:off x="6732240" y="1041479"/>
              <a:ext cx="1584176" cy="1523426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2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019" y="1189957"/>
              <a:ext cx="1000618" cy="747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Скругленная прямоугольная выноска 55"/>
          <p:cNvSpPr/>
          <p:nvPr/>
        </p:nvSpPr>
        <p:spPr>
          <a:xfrm>
            <a:off x="2952876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БОЛЬШЕ!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Давай </a:t>
            </a:r>
            <a:r>
              <a:rPr lang="ru-RU" sz="2000" dirty="0">
                <a:solidFill>
                  <a:schemeClr val="tx1"/>
                </a:solidFill>
              </a:rPr>
              <a:t>меняться</a:t>
            </a:r>
            <a:r>
              <a:rPr lang="ru-RU" sz="2000" dirty="0" smtClean="0">
                <a:solidFill>
                  <a:schemeClr val="tx1"/>
                </a:solidFill>
              </a:rPr>
              <a:t>!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50" name="Группа 1-3"/>
          <p:cNvGrpSpPr/>
          <p:nvPr/>
        </p:nvGrpSpPr>
        <p:grpSpPr>
          <a:xfrm>
            <a:off x="4096501" y="2138364"/>
            <a:ext cx="1224000" cy="1224000"/>
            <a:chOff x="480155" y="1124744"/>
            <a:chExt cx="1440160" cy="1440160"/>
          </a:xfrm>
        </p:grpSpPr>
        <p:sp>
          <p:nvSpPr>
            <p:cNvPr id="51" name="Овал 50"/>
            <p:cNvSpPr/>
            <p:nvPr/>
          </p:nvSpPr>
          <p:spPr>
            <a:xfrm>
              <a:off x="480155" y="1124744"/>
              <a:ext cx="144016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73" y="1359245"/>
              <a:ext cx="864679" cy="64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Группа 5-1"/>
          <p:cNvGrpSpPr/>
          <p:nvPr/>
        </p:nvGrpSpPr>
        <p:grpSpPr>
          <a:xfrm>
            <a:off x="2667454" y="2390364"/>
            <a:ext cx="720000" cy="720000"/>
            <a:chOff x="4008547" y="1556792"/>
            <a:chExt cx="1008112" cy="1008112"/>
          </a:xfrm>
        </p:grpSpPr>
        <p:sp>
          <p:nvSpPr>
            <p:cNvPr id="54" name="Овал 53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5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Группа 5-1"/>
          <p:cNvGrpSpPr/>
          <p:nvPr/>
        </p:nvGrpSpPr>
        <p:grpSpPr>
          <a:xfrm>
            <a:off x="4328534" y="2399769"/>
            <a:ext cx="720000" cy="720000"/>
            <a:chOff x="4008547" y="1556792"/>
            <a:chExt cx="1008112" cy="1008112"/>
          </a:xfrm>
        </p:grpSpPr>
        <p:sp>
          <p:nvSpPr>
            <p:cNvPr id="44" name="Овал 43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9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7" name="TextBox 56"/>
          <p:cNvSpPr txBox="1"/>
          <p:nvPr/>
        </p:nvSpPr>
        <p:spPr>
          <a:xfrm>
            <a:off x="1086213" y="4824448"/>
            <a:ext cx="7425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for</a:t>
            </a:r>
            <a:r>
              <a:rPr lang="en-US" sz="2800" dirty="0" smtClean="0"/>
              <a:t> i := 1 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2</a:t>
            </a:r>
            <a:r>
              <a:rPr lang="en-US" sz="2800" dirty="0" smtClean="0"/>
              <a:t>  </a:t>
            </a:r>
            <a:r>
              <a:rPr lang="en-US" sz="2800" b="1" dirty="0" smtClean="0"/>
              <a:t>do</a:t>
            </a:r>
            <a:endParaRPr lang="ru-RU" sz="28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1619672" y="5256496"/>
            <a:ext cx="74254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If</a:t>
            </a:r>
            <a:r>
              <a:rPr lang="en-US" sz="2800" dirty="0" smtClean="0"/>
              <a:t> A[i] &gt; A[i+1]  </a:t>
            </a:r>
            <a:r>
              <a:rPr lang="en-US" sz="2800" b="1" dirty="0" smtClean="0"/>
              <a:t>then </a:t>
            </a:r>
          </a:p>
          <a:p>
            <a:r>
              <a:rPr lang="en-US" sz="2800" b="1" dirty="0" smtClean="0"/>
              <a:t>begin </a:t>
            </a:r>
            <a:r>
              <a:rPr lang="en-US" sz="2800" dirty="0" smtClean="0"/>
              <a:t> R := A[i];  A[i] := A[i+1];  A[i+1] := R </a:t>
            </a:r>
            <a:r>
              <a:rPr lang="en-US" sz="2800" b="1" dirty="0" smtClean="0"/>
              <a:t>end;</a:t>
            </a:r>
            <a:endParaRPr lang="ru-RU" sz="2800" b="1" dirty="0"/>
          </a:p>
        </p:txBody>
      </p:sp>
      <p:sp>
        <p:nvSpPr>
          <p:cNvPr id="59" name="Управляющая кнопка: настраиваемая 58">
            <a:hlinkClick r:id="rId8" action="ppaction://hlinksldjump" highlightClick="1"/>
          </p:cNvPr>
          <p:cNvSpPr/>
          <p:nvPr/>
        </p:nvSpPr>
        <p:spPr>
          <a:xfrm>
            <a:off x="8430401" y="6151656"/>
            <a:ext cx="396000" cy="396000"/>
          </a:xfrm>
          <a:prstGeom prst="actionButtonBlank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/>
              </a:rPr>
              <a:t></a:t>
            </a:r>
            <a:endParaRPr lang="ru-RU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59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22222E-6 L 0.18472 -0.003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6" y="-1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0.00324 L -0.175 -0.006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6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95536" y="719992"/>
            <a:ext cx="8748463" cy="39470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методом «пузырька»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9553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1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198154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</a:rPr>
              <a:t>2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8567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solidFill>
                  <a:sysClr val="windowText" lastClr="000000"/>
                </a:solidFill>
                <a:latin typeface="Arial Black" panose="020B0A04020102020204" pitchFamily="34" charset="0"/>
              </a:rPr>
              <a:t>3</a:t>
            </a:r>
            <a:endParaRPr lang="ru-RU" sz="3600" dirty="0">
              <a:solidFill>
                <a:sysClr val="windowText" lastClr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515355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solidFill>
                  <a:sysClr val="windowText" lastClr="000000"/>
                </a:solidFill>
                <a:latin typeface="Arial Black" panose="020B0A04020102020204" pitchFamily="34" charset="0"/>
              </a:rPr>
              <a:t>4</a:t>
            </a:r>
            <a:endParaRPr lang="ru-RU" sz="3600" dirty="0">
              <a:solidFill>
                <a:sysClr val="windowText" lastClr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173956" y="3315908"/>
            <a:ext cx="1658601" cy="107649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ru-RU" sz="3600" dirty="0" smtClean="0">
                <a:solidFill>
                  <a:sysClr val="windowText" lastClr="000000"/>
                </a:solidFill>
                <a:latin typeface="Arial Black" panose="020B0A04020102020204" pitchFamily="34" charset="0"/>
              </a:rPr>
              <a:t>5</a:t>
            </a:r>
            <a:endParaRPr lang="ru-RU" sz="3600" dirty="0">
              <a:solidFill>
                <a:sysClr val="windowText" lastClr="000000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602570" y="2558010"/>
            <a:ext cx="3151268" cy="1296144"/>
            <a:chOff x="1679070" y="2708920"/>
            <a:chExt cx="3151268" cy="1296144"/>
          </a:xfrm>
        </p:grpSpPr>
        <p:sp>
          <p:nvSpPr>
            <p:cNvPr id="78" name="Выгнутая влево стрелка 77"/>
            <p:cNvSpPr/>
            <p:nvPr/>
          </p:nvSpPr>
          <p:spPr>
            <a:xfrm>
              <a:off x="1679070" y="2708920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9" name="Выгнутая влево стрелка 78"/>
            <p:cNvSpPr/>
            <p:nvPr/>
          </p:nvSpPr>
          <p:spPr>
            <a:xfrm flipH="1">
              <a:off x="3377568" y="2708920"/>
              <a:ext cx="1452770" cy="1296144"/>
            </a:xfrm>
            <a:prstGeom prst="curvedRightArrow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Группа 2-5"/>
          <p:cNvGrpSpPr/>
          <p:nvPr/>
        </p:nvGrpSpPr>
        <p:grpSpPr>
          <a:xfrm>
            <a:off x="7164472" y="1922364"/>
            <a:ext cx="1656000" cy="1656000"/>
            <a:chOff x="2114693" y="836712"/>
            <a:chExt cx="1659064" cy="1659064"/>
          </a:xfrm>
        </p:grpSpPr>
        <p:sp>
          <p:nvSpPr>
            <p:cNvPr id="51" name="Овал 50"/>
            <p:cNvSpPr/>
            <p:nvPr/>
          </p:nvSpPr>
          <p:spPr>
            <a:xfrm>
              <a:off x="2114693" y="836712"/>
              <a:ext cx="1659064" cy="1659064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2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1" y="962637"/>
              <a:ext cx="1177351" cy="879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Группа 3-2"/>
          <p:cNvGrpSpPr/>
          <p:nvPr/>
        </p:nvGrpSpPr>
        <p:grpSpPr>
          <a:xfrm>
            <a:off x="864853" y="2255769"/>
            <a:ext cx="1008000" cy="1008000"/>
            <a:chOff x="5220072" y="1402482"/>
            <a:chExt cx="1224136" cy="1177193"/>
          </a:xfrm>
        </p:grpSpPr>
        <p:sp>
          <p:nvSpPr>
            <p:cNvPr id="54" name="Овал 53"/>
            <p:cNvSpPr/>
            <p:nvPr/>
          </p:nvSpPr>
          <p:spPr>
            <a:xfrm>
              <a:off x="5220072" y="1402482"/>
              <a:ext cx="1224136" cy="1177193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5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888" y="1538636"/>
              <a:ext cx="697268" cy="52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Группа 4-4"/>
          <p:cNvGrpSpPr/>
          <p:nvPr/>
        </p:nvGrpSpPr>
        <p:grpSpPr>
          <a:xfrm>
            <a:off x="5606654" y="2012364"/>
            <a:ext cx="1476000" cy="1476000"/>
            <a:chOff x="6732240" y="1041479"/>
            <a:chExt cx="1584176" cy="1523426"/>
          </a:xfrm>
        </p:grpSpPr>
        <p:sp>
          <p:nvSpPr>
            <p:cNvPr id="58" name="Овал 57"/>
            <p:cNvSpPr/>
            <p:nvPr/>
          </p:nvSpPr>
          <p:spPr>
            <a:xfrm>
              <a:off x="6732240" y="1041479"/>
              <a:ext cx="1584176" cy="1523426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9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4019" y="1189957"/>
              <a:ext cx="1000618" cy="7476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0" name="Группа 1-3"/>
          <p:cNvGrpSpPr/>
          <p:nvPr/>
        </p:nvGrpSpPr>
        <p:grpSpPr>
          <a:xfrm>
            <a:off x="4096501" y="2138364"/>
            <a:ext cx="1224000" cy="1224000"/>
            <a:chOff x="480155" y="1124744"/>
            <a:chExt cx="1440160" cy="1440160"/>
          </a:xfrm>
        </p:grpSpPr>
        <p:sp>
          <p:nvSpPr>
            <p:cNvPr id="61" name="Овал 60"/>
            <p:cNvSpPr/>
            <p:nvPr/>
          </p:nvSpPr>
          <p:spPr>
            <a:xfrm>
              <a:off x="480155" y="1124744"/>
              <a:ext cx="1440160" cy="1440160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2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973" y="1359245"/>
              <a:ext cx="864679" cy="646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Скругленная прямоугольная выноска 34"/>
          <p:cNvSpPr/>
          <p:nvPr/>
        </p:nvSpPr>
        <p:spPr>
          <a:xfrm>
            <a:off x="1319327" y="1013169"/>
            <a:ext cx="2304256" cy="709787"/>
          </a:xfrm>
          <a:prstGeom prst="wedgeRoundRectCallout">
            <a:avLst>
              <a:gd name="adj1" fmla="val -44800"/>
              <a:gd name="adj2" fmla="val 137756"/>
              <a:gd name="adj3" fmla="val 16667"/>
            </a:avLst>
          </a:prstGeom>
          <a:solidFill>
            <a:schemeClr val="bg1">
              <a:lumMod val="8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Я - БОЛЬШЕ</a:t>
            </a:r>
            <a:r>
              <a:rPr lang="ru-RU" sz="2000" dirty="0">
                <a:solidFill>
                  <a:schemeClr val="tx1"/>
                </a:solidFill>
              </a:rPr>
              <a:t>!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Давай меняться</a:t>
            </a:r>
            <a:r>
              <a:rPr lang="ru-RU" sz="2000" dirty="0" smtClean="0">
                <a:solidFill>
                  <a:schemeClr val="tx1"/>
                </a:solidFill>
              </a:rPr>
              <a:t>!</a:t>
            </a:r>
            <a:endParaRPr lang="ru-RU" sz="2000" dirty="0">
              <a:solidFill>
                <a:schemeClr val="tx1"/>
              </a:solidFill>
            </a:endParaRPr>
          </a:p>
        </p:txBody>
      </p:sp>
      <p:grpSp>
        <p:nvGrpSpPr>
          <p:cNvPr id="30" name="Группа 3-2"/>
          <p:cNvGrpSpPr/>
          <p:nvPr/>
        </p:nvGrpSpPr>
        <p:grpSpPr>
          <a:xfrm>
            <a:off x="2523454" y="2255769"/>
            <a:ext cx="1008000" cy="1008000"/>
            <a:chOff x="5220072" y="1402482"/>
            <a:chExt cx="1224136" cy="1177193"/>
          </a:xfrm>
        </p:grpSpPr>
        <p:sp>
          <p:nvSpPr>
            <p:cNvPr id="31" name="Овал 30"/>
            <p:cNvSpPr/>
            <p:nvPr/>
          </p:nvSpPr>
          <p:spPr>
            <a:xfrm>
              <a:off x="5220072" y="1402482"/>
              <a:ext cx="1224136" cy="1177193"/>
            </a:xfrm>
            <a:prstGeom prst="ellipse">
              <a:avLst/>
            </a:prstGeom>
            <a:gradFill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2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69888" y="1538636"/>
              <a:ext cx="697268" cy="520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Группа 5-1"/>
          <p:cNvGrpSpPr/>
          <p:nvPr/>
        </p:nvGrpSpPr>
        <p:grpSpPr>
          <a:xfrm>
            <a:off x="1008853" y="2399769"/>
            <a:ext cx="720000" cy="720000"/>
            <a:chOff x="4008547" y="1556792"/>
            <a:chExt cx="1008112" cy="1008112"/>
          </a:xfrm>
        </p:grpSpPr>
        <p:sp>
          <p:nvSpPr>
            <p:cNvPr id="34" name="Овал 33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6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3" name="Группа 5-1"/>
          <p:cNvGrpSpPr/>
          <p:nvPr/>
        </p:nvGrpSpPr>
        <p:grpSpPr>
          <a:xfrm>
            <a:off x="2667454" y="2390364"/>
            <a:ext cx="720000" cy="720000"/>
            <a:chOff x="4008547" y="1556792"/>
            <a:chExt cx="1008112" cy="1008112"/>
          </a:xfrm>
        </p:grpSpPr>
        <p:sp>
          <p:nvSpPr>
            <p:cNvPr id="64" name="Овал 63"/>
            <p:cNvSpPr/>
            <p:nvPr/>
          </p:nvSpPr>
          <p:spPr>
            <a:xfrm>
              <a:off x="4008547" y="1556792"/>
              <a:ext cx="1008112" cy="100811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5" name="Picture 2" descr="D:\Documents and Settings\Администратор.HOME-FDD52612A3\Рабочий стол\Ирина_Раб стол\10 Презентации для Босовой\Рисунки общие\8cxne986i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377" y="1699984"/>
              <a:ext cx="602451" cy="4501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5" name="Группа 84"/>
          <p:cNvGrpSpPr/>
          <p:nvPr/>
        </p:nvGrpSpPr>
        <p:grpSpPr>
          <a:xfrm>
            <a:off x="395536" y="1013168"/>
            <a:ext cx="8748463" cy="3665265"/>
            <a:chOff x="395536" y="1262494"/>
            <a:chExt cx="8748463" cy="3665265"/>
          </a:xfrm>
        </p:grpSpPr>
        <p:sp>
          <p:nvSpPr>
            <p:cNvPr id="86" name="Прямоугольник 85"/>
            <p:cNvSpPr/>
            <p:nvPr/>
          </p:nvSpPr>
          <p:spPr>
            <a:xfrm>
              <a:off x="395536" y="1262494"/>
              <a:ext cx="8748463" cy="36652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/>
            <p:cNvSpPr/>
            <p:nvPr/>
          </p:nvSpPr>
          <p:spPr>
            <a:xfrm>
              <a:off x="539553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1</a:t>
              </a:r>
              <a:endParaRPr lang="ru-RU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88" name="Прямоугольник 87"/>
            <p:cNvSpPr/>
            <p:nvPr/>
          </p:nvSpPr>
          <p:spPr>
            <a:xfrm>
              <a:off x="2198154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2</a:t>
              </a:r>
              <a:endParaRPr lang="ru-RU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89" name="Прямоугольник 88"/>
            <p:cNvSpPr/>
            <p:nvPr/>
          </p:nvSpPr>
          <p:spPr>
            <a:xfrm>
              <a:off x="38567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3</a:t>
              </a:r>
              <a:endParaRPr lang="ru-RU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5515355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4</a:t>
              </a:r>
              <a:endParaRPr lang="ru-RU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91" name="Прямоугольник 90"/>
            <p:cNvSpPr/>
            <p:nvPr/>
          </p:nvSpPr>
          <p:spPr>
            <a:xfrm>
              <a:off x="7173956" y="3576644"/>
              <a:ext cx="1658601" cy="107649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ru-RU" sz="3600" dirty="0" smtClean="0">
                  <a:solidFill>
                    <a:sysClr val="windowText" lastClr="000000"/>
                  </a:solidFill>
                  <a:latin typeface="Arial Black" panose="020B0A04020102020204" pitchFamily="34" charset="0"/>
                </a:rPr>
                <a:t>5</a:t>
              </a:r>
              <a:endParaRPr lang="ru-RU" sz="3600" dirty="0">
                <a:solidFill>
                  <a:sysClr val="windowText" lastClr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92" name="Группа 2-5"/>
            <p:cNvGrpSpPr/>
            <p:nvPr/>
          </p:nvGrpSpPr>
          <p:grpSpPr>
            <a:xfrm>
              <a:off x="7164472" y="2183100"/>
              <a:ext cx="1656000" cy="1656000"/>
              <a:chOff x="2114693" y="836712"/>
              <a:chExt cx="1659064" cy="1659064"/>
            </a:xfrm>
          </p:grpSpPr>
          <p:sp>
            <p:nvSpPr>
              <p:cNvPr id="105" name="Овал 104"/>
              <p:cNvSpPr/>
              <p:nvPr/>
            </p:nvSpPr>
            <p:spPr>
              <a:xfrm>
                <a:off x="2114693" y="836712"/>
                <a:ext cx="1659064" cy="165906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6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9751" y="962637"/>
                <a:ext cx="1177351" cy="8796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3" name="Группа 4-4"/>
            <p:cNvGrpSpPr/>
            <p:nvPr/>
          </p:nvGrpSpPr>
          <p:grpSpPr>
            <a:xfrm>
              <a:off x="5606654" y="2273100"/>
              <a:ext cx="1476000" cy="1476000"/>
              <a:chOff x="6732240" y="1041479"/>
              <a:chExt cx="1584176" cy="1523426"/>
            </a:xfrm>
          </p:grpSpPr>
          <p:sp>
            <p:nvSpPr>
              <p:cNvPr id="103" name="Овал 102"/>
              <p:cNvSpPr/>
              <p:nvPr/>
            </p:nvSpPr>
            <p:spPr>
              <a:xfrm>
                <a:off x="6732240" y="1041479"/>
                <a:ext cx="1584176" cy="1523426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4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24019" y="1189957"/>
                <a:ext cx="1000618" cy="7476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4" name="Группа 1-3"/>
            <p:cNvGrpSpPr/>
            <p:nvPr/>
          </p:nvGrpSpPr>
          <p:grpSpPr>
            <a:xfrm>
              <a:off x="4096501" y="2399100"/>
              <a:ext cx="1224000" cy="1224000"/>
              <a:chOff x="480155" y="1124744"/>
              <a:chExt cx="1440160" cy="1440160"/>
            </a:xfrm>
          </p:grpSpPr>
          <p:sp>
            <p:nvSpPr>
              <p:cNvPr id="101" name="Овал 100"/>
              <p:cNvSpPr/>
              <p:nvPr/>
            </p:nvSpPr>
            <p:spPr>
              <a:xfrm>
                <a:off x="480155" y="1124744"/>
                <a:ext cx="1440160" cy="144016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2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1973" y="1359245"/>
                <a:ext cx="864679" cy="64607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5" name="Группа 3-2"/>
            <p:cNvGrpSpPr/>
            <p:nvPr/>
          </p:nvGrpSpPr>
          <p:grpSpPr>
            <a:xfrm>
              <a:off x="2523454" y="2516505"/>
              <a:ext cx="1008000" cy="1008000"/>
              <a:chOff x="5220072" y="1402482"/>
              <a:chExt cx="1224136" cy="1177193"/>
            </a:xfrm>
          </p:grpSpPr>
          <p:sp>
            <p:nvSpPr>
              <p:cNvPr id="99" name="Овал 98"/>
              <p:cNvSpPr/>
              <p:nvPr/>
            </p:nvSpPr>
            <p:spPr>
              <a:xfrm>
                <a:off x="5220072" y="1402482"/>
                <a:ext cx="1224136" cy="1177193"/>
              </a:xfrm>
              <a:prstGeom prst="ellipse">
                <a:avLst/>
              </a:prstGeom>
              <a:gradFill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</a:gra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0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69888" y="1538636"/>
                <a:ext cx="697268" cy="5209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6" name="Группа 5-1"/>
            <p:cNvGrpSpPr/>
            <p:nvPr/>
          </p:nvGrpSpPr>
          <p:grpSpPr>
            <a:xfrm>
              <a:off x="1008853" y="2660505"/>
              <a:ext cx="720000" cy="720000"/>
              <a:chOff x="4008547" y="1556792"/>
              <a:chExt cx="1008112" cy="1008112"/>
            </a:xfrm>
          </p:grpSpPr>
          <p:sp>
            <p:nvSpPr>
              <p:cNvPr id="97" name="Овал 96"/>
              <p:cNvSpPr/>
              <p:nvPr/>
            </p:nvSpPr>
            <p:spPr>
              <a:xfrm>
                <a:off x="4008547" y="1556792"/>
                <a:ext cx="1008112" cy="100811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98" name="Picture 2" descr="D:\Documents and Settings\Администратор.HOME-FDD52612A3\Рабочий стол\Ирина_Раб стол\10 Презентации для Босовой\Рисунки общие\8cxne986i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11377" y="1699984"/>
                <a:ext cx="602451" cy="4501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6" name="TextBox 55"/>
          <p:cNvSpPr txBox="1"/>
          <p:nvPr/>
        </p:nvSpPr>
        <p:spPr>
          <a:xfrm>
            <a:off x="542913" y="4392400"/>
            <a:ext cx="7425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for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k</a:t>
            </a:r>
            <a:r>
              <a:rPr lang="en-US" sz="2800" dirty="0" smtClean="0"/>
              <a:t> := n-1  </a:t>
            </a:r>
            <a:r>
              <a:rPr lang="en-US" sz="2800" b="1" dirty="0" err="1" smtClean="0"/>
              <a:t>downto</a:t>
            </a:r>
            <a:r>
              <a:rPr lang="en-US" sz="2800" b="1" dirty="0" smtClean="0"/>
              <a:t> </a:t>
            </a:r>
            <a:r>
              <a:rPr lang="en-US" sz="2800" dirty="0" smtClean="0"/>
              <a:t> 1  </a:t>
            </a:r>
            <a:r>
              <a:rPr lang="en-US" sz="2800" b="1" dirty="0" smtClean="0"/>
              <a:t>do</a:t>
            </a:r>
            <a:endParaRPr lang="ru-RU" sz="28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1086213" y="4824448"/>
            <a:ext cx="7425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for</a:t>
            </a:r>
            <a:r>
              <a:rPr lang="en-US" sz="2800" dirty="0" smtClean="0"/>
              <a:t> i := 1 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1</a:t>
            </a:r>
            <a:r>
              <a:rPr lang="en-US" sz="2800" dirty="0" smtClean="0"/>
              <a:t>  </a:t>
            </a:r>
            <a:r>
              <a:rPr lang="en-US" sz="2800" b="1" dirty="0" smtClean="0"/>
              <a:t>do</a:t>
            </a:r>
            <a:endParaRPr lang="ru-RU" sz="28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1619672" y="5256496"/>
            <a:ext cx="74254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If</a:t>
            </a:r>
            <a:r>
              <a:rPr lang="en-US" sz="2800" dirty="0" smtClean="0"/>
              <a:t> A[i] &gt; A[i+1]  </a:t>
            </a:r>
            <a:r>
              <a:rPr lang="en-US" sz="2800" b="1" dirty="0" smtClean="0"/>
              <a:t>then </a:t>
            </a:r>
          </a:p>
          <a:p>
            <a:r>
              <a:rPr lang="en-US" sz="2800" b="1" dirty="0" smtClean="0"/>
              <a:t>begin </a:t>
            </a:r>
            <a:r>
              <a:rPr lang="en-US" sz="2800" dirty="0" smtClean="0"/>
              <a:t> R := A[i];  A[i] := A[i+1];  A[i+1] := R </a:t>
            </a:r>
            <a:r>
              <a:rPr lang="en-US" sz="2800" b="1" dirty="0" smtClean="0"/>
              <a:t>end;</a:t>
            </a:r>
            <a:endParaRPr lang="ru-RU" sz="28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1090216" y="4824448"/>
            <a:ext cx="742544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for</a:t>
            </a:r>
            <a:r>
              <a:rPr lang="en-US" sz="2800" dirty="0" smtClean="0"/>
              <a:t> i := 1  </a:t>
            </a:r>
            <a:r>
              <a:rPr lang="en-US" sz="2800" b="1" dirty="0" smtClean="0"/>
              <a:t>to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k</a:t>
            </a:r>
            <a:r>
              <a:rPr lang="en-US" sz="2800" dirty="0" smtClean="0"/>
              <a:t>  </a:t>
            </a:r>
            <a:r>
              <a:rPr lang="en-US" sz="2800" b="1" dirty="0" smtClean="0"/>
              <a:t>do</a:t>
            </a:r>
            <a:endParaRPr lang="ru-RU" sz="28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542913" y="1106452"/>
            <a:ext cx="74254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n = 5</a:t>
            </a:r>
            <a:endParaRPr lang="ru-RU" sz="2800" b="1" dirty="0"/>
          </a:p>
        </p:txBody>
      </p:sp>
      <p:sp>
        <p:nvSpPr>
          <p:cNvPr id="70" name="Управляющая кнопка: возврат 69">
            <a:hlinkClick r:id="rId8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>
            <a:hlinkClick r:id="rId9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92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7037E-7 L -0.18542 -0.0020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71" y="-11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 -0.00324 L 0.1809 -0.006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6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56" grpId="0"/>
      <p:bldP spid="68" grpId="0" animBg="1"/>
      <p:bldP spid="69" grpId="0"/>
      <p:bldP spid="7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методом «пузырька»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23728" y="1519653"/>
            <a:ext cx="60486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const</a:t>
            </a:r>
            <a:r>
              <a:rPr lang="en-US" sz="2000" b="1" dirty="0"/>
              <a:t> </a:t>
            </a:r>
            <a:r>
              <a:rPr lang="en-US" sz="2000" dirty="0" smtClean="0"/>
              <a:t>n=5;</a:t>
            </a:r>
            <a:br>
              <a:rPr lang="en-US" sz="2000" dirty="0" smtClean="0"/>
            </a:br>
            <a:r>
              <a:rPr lang="en-US" sz="2000" b="1" dirty="0" err="1" smtClean="0"/>
              <a:t>var</a:t>
            </a:r>
            <a:r>
              <a:rPr lang="en-US" sz="2000" b="1" dirty="0" smtClean="0"/>
              <a:t> </a:t>
            </a:r>
            <a:r>
              <a:rPr lang="en-US" sz="2000" dirty="0" smtClean="0"/>
              <a:t>A: </a:t>
            </a:r>
            <a:r>
              <a:rPr lang="en-US" sz="2000" b="1" dirty="0"/>
              <a:t>array </a:t>
            </a:r>
            <a:r>
              <a:rPr lang="en-US" sz="2000" dirty="0"/>
              <a:t>[1..n] </a:t>
            </a:r>
            <a:r>
              <a:rPr lang="en-US" sz="2000" b="1" dirty="0"/>
              <a:t>of </a:t>
            </a:r>
            <a:r>
              <a:rPr lang="en-US" sz="2000" dirty="0" smtClean="0"/>
              <a:t>integer;</a:t>
            </a:r>
            <a:br>
              <a:rPr lang="en-US" sz="2000" dirty="0" smtClean="0"/>
            </a:br>
            <a:r>
              <a:rPr lang="en-US" sz="2000" dirty="0" smtClean="0"/>
              <a:t>       i</a:t>
            </a:r>
            <a:r>
              <a:rPr lang="en-US" sz="2000" dirty="0"/>
              <a:t>, </a:t>
            </a:r>
            <a:r>
              <a:rPr lang="en-US" sz="2000" dirty="0" smtClean="0"/>
              <a:t>R: integer;</a:t>
            </a:r>
            <a:br>
              <a:rPr lang="en-US" sz="2000" dirty="0" smtClean="0"/>
            </a:br>
            <a:r>
              <a:rPr lang="en-US" sz="2000" b="1" dirty="0" smtClean="0"/>
              <a:t>begin</a:t>
            </a:r>
            <a:endParaRPr lang="en-US" sz="2000" b="1" dirty="0"/>
          </a:p>
          <a:p>
            <a:r>
              <a:rPr lang="en-US" sz="2000" dirty="0" smtClean="0"/>
              <a:t>  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значений элементов массива</a:t>
            </a:r>
            <a:r>
              <a:rPr lang="ru-RU" sz="2000" dirty="0" smtClean="0"/>
              <a:t>:');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</a:t>
            </a:r>
            <a:r>
              <a:rPr lang="pt-BR" sz="2000" b="1" dirty="0" smtClean="0"/>
              <a:t>for </a:t>
            </a:r>
            <a:r>
              <a:rPr lang="pt-BR" sz="2000" dirty="0" smtClean="0"/>
              <a:t>i</a:t>
            </a:r>
            <a:r>
              <a:rPr lang="ru-RU" sz="2000" dirty="0" smtClean="0"/>
              <a:t> </a:t>
            </a:r>
            <a:r>
              <a:rPr lang="pt-BR" sz="2000" dirty="0" smtClean="0"/>
              <a:t>:=</a:t>
            </a:r>
            <a:r>
              <a:rPr lang="ru-RU" sz="2000" dirty="0" smtClean="0"/>
              <a:t> </a:t>
            </a:r>
            <a:r>
              <a:rPr lang="pt-BR" sz="2000" dirty="0" smtClean="0"/>
              <a:t>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</a:t>
            </a:r>
            <a:br>
              <a:rPr lang="pt-BR" sz="2000" b="1" dirty="0" smtClean="0"/>
            </a:br>
            <a:r>
              <a:rPr lang="pt-BR" sz="2000" b="1" dirty="0" smtClean="0"/>
              <a:t>      </a:t>
            </a:r>
            <a:r>
              <a:rPr lang="en-US" sz="2000" dirty="0" smtClean="0"/>
              <a:t>read (A[i</a:t>
            </a:r>
            <a:r>
              <a:rPr lang="en-US" sz="2000" dirty="0"/>
              <a:t>]);</a:t>
            </a:r>
          </a:p>
          <a:p>
            <a:r>
              <a:rPr lang="en-US" sz="2000" b="1" dirty="0" smtClean="0"/>
              <a:t>   for</a:t>
            </a:r>
            <a:r>
              <a:rPr lang="en-US" sz="2000" dirty="0" smtClean="0"/>
              <a:t> </a:t>
            </a:r>
            <a:r>
              <a:rPr lang="en-US" sz="2000" dirty="0"/>
              <a:t>k := n-1  </a:t>
            </a:r>
            <a:r>
              <a:rPr lang="en-US" sz="2000" b="1" dirty="0" err="1"/>
              <a:t>downto</a:t>
            </a:r>
            <a:r>
              <a:rPr lang="en-US" sz="2000" b="1" dirty="0"/>
              <a:t> </a:t>
            </a:r>
            <a:r>
              <a:rPr lang="en-US" sz="2000" dirty="0"/>
              <a:t> 1  </a:t>
            </a:r>
            <a:r>
              <a:rPr lang="en-US" sz="2000" b="1" dirty="0" smtClean="0"/>
              <a:t>do</a:t>
            </a:r>
            <a:br>
              <a:rPr lang="en-US" sz="2000" b="1" dirty="0" smtClean="0"/>
            </a:br>
            <a:r>
              <a:rPr lang="en-US" sz="2000" b="1" dirty="0" smtClean="0"/>
              <a:t>      for</a:t>
            </a:r>
            <a:r>
              <a:rPr lang="en-US" sz="2000" dirty="0" smtClean="0"/>
              <a:t> </a:t>
            </a:r>
            <a:r>
              <a:rPr lang="en-US" sz="2000" dirty="0"/>
              <a:t>i := 1  </a:t>
            </a:r>
            <a:r>
              <a:rPr lang="en-US" sz="2000" b="1" dirty="0"/>
              <a:t>to</a:t>
            </a:r>
            <a:r>
              <a:rPr lang="en-US" sz="2000" dirty="0"/>
              <a:t> k  </a:t>
            </a:r>
            <a:r>
              <a:rPr lang="en-US" sz="2000" b="1" dirty="0"/>
              <a:t>do</a:t>
            </a:r>
            <a:endParaRPr lang="ru-RU" sz="2000" b="1" dirty="0"/>
          </a:p>
          <a:p>
            <a:r>
              <a:rPr lang="en-US" sz="2000" b="1" dirty="0" smtClean="0"/>
              <a:t>          If</a:t>
            </a:r>
            <a:r>
              <a:rPr lang="en-US" sz="2000" dirty="0" smtClean="0"/>
              <a:t> A[i</a:t>
            </a:r>
            <a:r>
              <a:rPr lang="en-US" sz="2000" dirty="0"/>
              <a:t>] &gt; </a:t>
            </a:r>
            <a:r>
              <a:rPr lang="en-US" sz="2000" dirty="0" smtClean="0"/>
              <a:t>A[i+1</a:t>
            </a:r>
            <a:r>
              <a:rPr lang="en-US" sz="2000" dirty="0"/>
              <a:t>]  </a:t>
            </a:r>
            <a:r>
              <a:rPr lang="en-US" sz="2000" b="1" dirty="0"/>
              <a:t>then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          begin </a:t>
            </a:r>
            <a:r>
              <a:rPr lang="en-US" sz="2000" dirty="0" smtClean="0"/>
              <a:t> R := A[i];  A[i] := A[i+1];  A[i+1] := R </a:t>
            </a:r>
            <a:r>
              <a:rPr lang="en-US" sz="2000" b="1" dirty="0" smtClean="0"/>
              <a:t>end;</a:t>
            </a:r>
            <a:endParaRPr lang="ru-RU" sz="2000" b="1" dirty="0" smtClean="0"/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en-US" sz="2000" dirty="0"/>
              <a:t>'</a:t>
            </a:r>
            <a:r>
              <a:rPr lang="ru-RU" sz="2000" dirty="0"/>
              <a:t>Массив после обработки</a:t>
            </a:r>
            <a:r>
              <a:rPr lang="ru-RU" sz="2000" dirty="0" smtClean="0"/>
              <a:t>:');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</a:t>
            </a:r>
            <a:r>
              <a:rPr lang="pt-BR" sz="2000" b="1" dirty="0" smtClean="0"/>
              <a:t>for </a:t>
            </a:r>
            <a:r>
              <a:rPr lang="pt-BR" sz="2000" dirty="0" smtClean="0"/>
              <a:t>i</a:t>
            </a:r>
            <a:r>
              <a:rPr lang="ru-RU" sz="2000" dirty="0" smtClean="0"/>
              <a:t> </a:t>
            </a:r>
            <a:r>
              <a:rPr lang="pt-BR" sz="2000" dirty="0" smtClean="0"/>
              <a:t>:=</a:t>
            </a:r>
            <a:r>
              <a:rPr lang="ru-RU" sz="2000" dirty="0" smtClean="0"/>
              <a:t> </a:t>
            </a:r>
            <a:r>
              <a:rPr lang="pt-BR" sz="2000" dirty="0" smtClean="0"/>
              <a:t>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 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      </a:t>
            </a:r>
            <a:r>
              <a:rPr lang="en-US" sz="2000" dirty="0" smtClean="0"/>
              <a:t>write (A[i], '  ')</a:t>
            </a:r>
            <a:br>
              <a:rPr lang="en-US" sz="2000" dirty="0" smtClean="0"/>
            </a:br>
            <a:r>
              <a:rPr lang="en-US" sz="2000" b="1" dirty="0" smtClean="0"/>
              <a:t>end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051720" y="1052736"/>
            <a:ext cx="6768752" cy="5040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Пример </a:t>
            </a:r>
            <a:r>
              <a:rPr lang="en-US" b="1" dirty="0" smtClean="0"/>
              <a:t>10</a:t>
            </a:r>
            <a:r>
              <a:rPr lang="ru-RU" b="1" dirty="0" smtClean="0"/>
              <a:t>. </a:t>
            </a:r>
            <a:r>
              <a:rPr lang="ru-RU" dirty="0" smtClean="0"/>
              <a:t>Отсортировать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 smtClean="0"/>
              <a:t>] по возрастанию.</a:t>
            </a:r>
            <a:endParaRPr lang="ru-RU" dirty="0"/>
          </a:p>
        </p:txBody>
      </p:sp>
      <p:pic>
        <p:nvPicPr>
          <p:cNvPr id="1026" name="Picture 2" descr="D:\Documents and Settings\Администратор.HOME-FDD52612A3\Рабочий стол\Ирина_Раб стол\10 Презентации для Босовой\Рисунки общие\teacher-des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0232" y="3941928"/>
            <a:ext cx="2290803" cy="198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123729" y="1597736"/>
            <a:ext cx="6048672" cy="2088232"/>
          </a:xfrm>
          <a:prstGeom prst="wedgeRoundRectCallout">
            <a:avLst>
              <a:gd name="adj1" fmla="val 43148"/>
              <a:gd name="adj2" fmla="val 63622"/>
              <a:gd name="adj3" fmla="val 16667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 smtClean="0"/>
              <a:t>Обратите внимание, что при каждой итерации внешнего цикла (с параметром </a:t>
            </a:r>
            <a:r>
              <a:rPr lang="en-US" sz="2000" i="1" dirty="0" smtClean="0"/>
              <a:t>k</a:t>
            </a:r>
            <a:r>
              <a:rPr lang="ru-RU" sz="2000" dirty="0" smtClean="0"/>
              <a:t>), не только один из элементов ставится на место, но и происходит частичное упорядочивание других элементов массива.  </a:t>
            </a:r>
          </a:p>
          <a:p>
            <a:pPr algn="just"/>
            <a:r>
              <a:rPr lang="ru-RU" sz="2000" b="1" dirty="0" smtClean="0"/>
              <a:t>Подумайте, как можно улучшить алгоритм.</a:t>
            </a:r>
            <a:r>
              <a:rPr lang="ru-RU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408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выбором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8280920" cy="4608512"/>
          </a:xfrm>
        </p:spPr>
        <p:txBody>
          <a:bodyPr/>
          <a:lstStyle/>
          <a:p>
            <a:pPr marL="273050" indent="-273050" algn="just">
              <a:buFont typeface="+mj-lt"/>
              <a:buAutoNum type="arabicPeriod"/>
            </a:pPr>
            <a:r>
              <a:rPr lang="ru-RU" dirty="0" smtClean="0"/>
              <a:t>В массиве </a:t>
            </a:r>
            <a:r>
              <a:rPr lang="ru-RU" dirty="0"/>
              <a:t>выбирается минимальный </a:t>
            </a:r>
            <a:r>
              <a:rPr lang="ru-RU" dirty="0" smtClean="0"/>
              <a:t>элемент.</a:t>
            </a:r>
            <a:endParaRPr lang="ru-RU" dirty="0"/>
          </a:p>
          <a:p>
            <a:pPr marL="273050" indent="-273050" algn="just">
              <a:buFont typeface="+mj-lt"/>
              <a:buAutoNum type="arabicPeriod"/>
            </a:pPr>
            <a:r>
              <a:rPr lang="ru-RU" dirty="0" smtClean="0"/>
              <a:t>Минимальный </a:t>
            </a:r>
            <a:r>
              <a:rPr lang="ru-RU" dirty="0"/>
              <a:t>и первый элементы меняются местами (</a:t>
            </a:r>
            <a:r>
              <a:rPr lang="ru-RU" dirty="0" smtClean="0"/>
              <a:t>первый элемент </a:t>
            </a:r>
            <a:r>
              <a:rPr lang="ru-RU" dirty="0"/>
              <a:t>считается отсортированным</a:t>
            </a:r>
            <a:r>
              <a:rPr lang="ru-RU" dirty="0" smtClean="0"/>
              <a:t>).</a:t>
            </a:r>
            <a:endParaRPr lang="ru-RU" dirty="0"/>
          </a:p>
          <a:p>
            <a:pPr marL="273050" indent="-273050" algn="just">
              <a:buFont typeface="+mj-lt"/>
              <a:buAutoNum type="arabicPeriod"/>
            </a:pPr>
            <a:r>
              <a:rPr lang="ru-RU" dirty="0" smtClean="0"/>
              <a:t>В </a:t>
            </a:r>
            <a:r>
              <a:rPr lang="ru-RU" dirty="0"/>
              <a:t>неотсортированной части массива снова выбирается </a:t>
            </a:r>
            <a:r>
              <a:rPr lang="ru-RU" dirty="0" smtClean="0"/>
              <a:t>минимальный </a:t>
            </a:r>
            <a:r>
              <a:rPr lang="ru-RU" dirty="0"/>
              <a:t>элемент и меняется местами с первым </a:t>
            </a:r>
            <a:r>
              <a:rPr lang="ru-RU" dirty="0" smtClean="0"/>
              <a:t>неотсортированным </a:t>
            </a:r>
            <a:r>
              <a:rPr lang="ru-RU" dirty="0"/>
              <a:t>элементом </a:t>
            </a:r>
            <a:r>
              <a:rPr lang="ru-RU" dirty="0" smtClean="0"/>
              <a:t>массива.</a:t>
            </a:r>
            <a:endParaRPr lang="ru-RU" dirty="0"/>
          </a:p>
          <a:p>
            <a:pPr marL="273050" indent="-273050" algn="just">
              <a:buFont typeface="+mj-lt"/>
              <a:buAutoNum type="arabicPeriod"/>
            </a:pPr>
            <a:r>
              <a:rPr lang="ru-RU" dirty="0" smtClean="0"/>
              <a:t>Действия</a:t>
            </a:r>
            <a:r>
              <a:rPr lang="ru-RU" dirty="0"/>
              <a:t>, описанные в пункте 3, повторяются с </a:t>
            </a:r>
            <a:r>
              <a:rPr lang="ru-RU" dirty="0" smtClean="0"/>
              <a:t>неотсортированными </a:t>
            </a:r>
            <a:r>
              <a:rPr lang="ru-RU" dirty="0"/>
              <a:t>элементами массива до тех пор, пока не </a:t>
            </a:r>
            <a:r>
              <a:rPr lang="ru-RU" dirty="0" smtClean="0"/>
              <a:t>останется один неотсортированный </a:t>
            </a:r>
            <a:r>
              <a:rPr lang="ru-RU" dirty="0"/>
              <a:t>элемент (его значение будет </a:t>
            </a:r>
            <a:r>
              <a:rPr lang="ru-RU" dirty="0" smtClean="0"/>
              <a:t>максимальным</a:t>
            </a:r>
            <a:r>
              <a:rPr lang="ru-RU" dirty="0"/>
              <a:t>).</a:t>
            </a:r>
          </a:p>
        </p:txBody>
      </p:sp>
      <p:pic>
        <p:nvPicPr>
          <p:cNvPr id="4" name="Picture 2" descr="D:\Documents and Settings\Администратор.HOME-FDD52612A3\Рабочий стол\Ирина_Раб стол\10 Презентации для Босовой\Рисунки общие\teacher-des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456" y="4742417"/>
            <a:ext cx="2290803" cy="198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827584" y="4742417"/>
            <a:ext cx="3371872" cy="1008717"/>
          </a:xfrm>
          <a:prstGeom prst="wedgeRoundRectCallout">
            <a:avLst>
              <a:gd name="adj1" fmla="val 61989"/>
              <a:gd name="adj2" fmla="val 47837"/>
              <a:gd name="adj3" fmla="val 16667"/>
            </a:avLst>
          </a:prstGeom>
          <a:gradFill>
            <a:gsLst>
              <a:gs pos="0">
                <a:schemeClr val="bg1"/>
              </a:gs>
              <a:gs pos="100000">
                <a:schemeClr val="accent5">
                  <a:lumMod val="20000"/>
                  <a:lumOff val="80000"/>
                  <a:shade val="100000"/>
                  <a:satMod val="115000"/>
                </a:schemeClr>
              </a:gs>
            </a:gsLst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Попробуйте записать программу самостоятельно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539552" y="1052736"/>
            <a:ext cx="828092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Сортировка выбором (в порядке </a:t>
            </a:r>
            <a:r>
              <a:rPr lang="ru-RU" dirty="0" err="1" smtClean="0"/>
              <a:t>неубывания</a:t>
            </a:r>
            <a:r>
              <a:rPr lang="ru-RU" dirty="0" smtClean="0"/>
              <a:t>) осуществляется следующим образом:</a:t>
            </a:r>
            <a:endParaRPr lang="ru-RU" dirty="0"/>
          </a:p>
        </p:txBody>
      </p:sp>
      <p:sp>
        <p:nvSpPr>
          <p:cNvPr id="7" name="Управляющая кнопка: возврат 6">
            <a:hlinkClick r:id="rId3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4" action="ppaction://hlinksldjump"/>
          </p:cNvPr>
          <p:cNvSpPr/>
          <p:nvPr/>
        </p:nvSpPr>
        <p:spPr>
          <a:xfrm>
            <a:off x="6024860" y="6165304"/>
            <a:ext cx="2277596" cy="396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73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Сортировка выбором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23728" y="1519653"/>
            <a:ext cx="60486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const</a:t>
            </a:r>
            <a:r>
              <a:rPr lang="en-US" sz="2000" b="1" dirty="0"/>
              <a:t> </a:t>
            </a:r>
            <a:r>
              <a:rPr lang="en-US" sz="2000" dirty="0"/>
              <a:t>n=</a:t>
            </a:r>
            <a:r>
              <a:rPr lang="ru-RU" sz="2000" dirty="0"/>
              <a:t>10</a:t>
            </a:r>
            <a:r>
              <a:rPr lang="en-US" sz="2000" dirty="0"/>
              <a:t>;</a:t>
            </a:r>
          </a:p>
          <a:p>
            <a:r>
              <a:rPr lang="en-US" sz="2000" b="1" dirty="0" err="1"/>
              <a:t>var</a:t>
            </a:r>
            <a:r>
              <a:rPr lang="en-US" sz="2000" b="1" dirty="0"/>
              <a:t> </a:t>
            </a:r>
            <a:r>
              <a:rPr lang="en-US" sz="2000" dirty="0" smtClean="0"/>
              <a:t>A: </a:t>
            </a:r>
            <a:r>
              <a:rPr lang="en-US" sz="2000" b="1" dirty="0"/>
              <a:t>array </a:t>
            </a:r>
            <a:r>
              <a:rPr lang="en-US" sz="2000" dirty="0"/>
              <a:t>[1..n] </a:t>
            </a:r>
            <a:r>
              <a:rPr lang="en-US" sz="2000" b="1" dirty="0"/>
              <a:t>of </a:t>
            </a:r>
            <a:r>
              <a:rPr lang="en-US" sz="2000" dirty="0"/>
              <a:t>integer;</a:t>
            </a:r>
          </a:p>
          <a:p>
            <a:r>
              <a:rPr lang="en-US" sz="2000" dirty="0" smtClean="0"/>
              <a:t>       i</a:t>
            </a:r>
            <a:r>
              <a:rPr lang="en-US" sz="2000" dirty="0"/>
              <a:t>, j, </a:t>
            </a:r>
            <a:r>
              <a:rPr lang="en-US" sz="2000" dirty="0" err="1"/>
              <a:t>imin</a:t>
            </a:r>
            <a:r>
              <a:rPr lang="en-US" sz="2000" dirty="0"/>
              <a:t>, </a:t>
            </a:r>
            <a:r>
              <a:rPr lang="en-US" sz="2000" dirty="0" smtClean="0"/>
              <a:t>R: </a:t>
            </a:r>
            <a:r>
              <a:rPr lang="en-US" sz="2000" dirty="0"/>
              <a:t>integer;</a:t>
            </a:r>
          </a:p>
          <a:p>
            <a:r>
              <a:rPr lang="en-US" sz="2000" b="1" dirty="0"/>
              <a:t>begin</a:t>
            </a:r>
          </a:p>
          <a:p>
            <a:r>
              <a:rPr lang="en-US" sz="2000" dirty="0" smtClean="0"/>
              <a:t>   </a:t>
            </a:r>
            <a:r>
              <a:rPr lang="ru-RU" sz="2000" dirty="0" err="1" smtClean="0"/>
              <a:t>writeln</a:t>
            </a:r>
            <a:r>
              <a:rPr lang="en-US" sz="2000" dirty="0" smtClean="0"/>
              <a:t> </a:t>
            </a:r>
            <a:r>
              <a:rPr lang="ru-RU" sz="2000" dirty="0" smtClean="0"/>
              <a:t>(</a:t>
            </a:r>
            <a:r>
              <a:rPr lang="ru-RU" sz="2000" dirty="0"/>
              <a:t>'Ввод значений элементов массива:');</a:t>
            </a:r>
          </a:p>
          <a:p>
            <a:r>
              <a:rPr lang="pt-BR" sz="2000" b="1" dirty="0" smtClean="0"/>
              <a:t>   for 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 </a:t>
            </a:r>
            <a:r>
              <a:rPr lang="en-US" sz="2000" dirty="0" smtClean="0"/>
              <a:t>read (A[i</a:t>
            </a:r>
            <a:r>
              <a:rPr lang="en-US" sz="2000" dirty="0"/>
              <a:t>]);</a:t>
            </a:r>
          </a:p>
          <a:p>
            <a:r>
              <a:rPr lang="pt-BR" sz="2000" b="1" dirty="0" smtClean="0"/>
              <a:t>   for </a:t>
            </a:r>
            <a:r>
              <a:rPr lang="pt-BR" sz="2000" dirty="0"/>
              <a:t>i:=1 </a:t>
            </a:r>
            <a:r>
              <a:rPr lang="pt-BR" sz="2000" b="1" dirty="0"/>
              <a:t>to </a:t>
            </a:r>
            <a:r>
              <a:rPr lang="pt-BR" sz="2000" dirty="0"/>
              <a:t>n-1 </a:t>
            </a:r>
            <a:r>
              <a:rPr lang="pt-BR" sz="2000" b="1" dirty="0"/>
              <a:t>do</a:t>
            </a:r>
          </a:p>
          <a:p>
            <a:r>
              <a:rPr lang="en-US" sz="2000" b="1" dirty="0" smtClean="0"/>
              <a:t>   begin</a:t>
            </a:r>
            <a:endParaRPr lang="en-US" sz="2000" b="1" dirty="0"/>
          </a:p>
          <a:p>
            <a:r>
              <a:rPr lang="en-US" sz="2000" dirty="0" smtClean="0"/>
              <a:t>        </a:t>
            </a:r>
            <a:r>
              <a:rPr lang="en-US" sz="2000" dirty="0" err="1" smtClean="0"/>
              <a:t>imin</a:t>
            </a:r>
            <a:r>
              <a:rPr lang="en-US" sz="2000" dirty="0" smtClean="0"/>
              <a:t> := i</a:t>
            </a:r>
            <a:r>
              <a:rPr lang="en-US" sz="2000" dirty="0"/>
              <a:t>;</a:t>
            </a:r>
          </a:p>
          <a:p>
            <a:r>
              <a:rPr lang="en-US" sz="2000" b="1" dirty="0" smtClean="0"/>
              <a:t>        for  </a:t>
            </a:r>
            <a:r>
              <a:rPr lang="en-US" sz="2000" dirty="0" smtClean="0"/>
              <a:t>j := i+1 </a:t>
            </a:r>
            <a:r>
              <a:rPr lang="en-US" sz="2000" b="1" dirty="0"/>
              <a:t>to </a:t>
            </a:r>
            <a:r>
              <a:rPr lang="en-US" sz="2000" dirty="0"/>
              <a:t>n </a:t>
            </a:r>
            <a:r>
              <a:rPr lang="en-US" sz="2000" b="1" dirty="0"/>
              <a:t>do</a:t>
            </a:r>
          </a:p>
          <a:p>
            <a:r>
              <a:rPr lang="en-US" sz="2000" b="1" dirty="0" smtClean="0"/>
              <a:t>            if  </a:t>
            </a:r>
            <a:r>
              <a:rPr lang="en-US" sz="2000" dirty="0" smtClean="0"/>
              <a:t>A[j] &lt; A[</a:t>
            </a:r>
            <a:r>
              <a:rPr lang="en-US" sz="2000" dirty="0" err="1" smtClean="0"/>
              <a:t>imin</a:t>
            </a:r>
            <a:r>
              <a:rPr lang="en-US" sz="2000" dirty="0"/>
              <a:t>] </a:t>
            </a:r>
            <a:r>
              <a:rPr lang="en-US" sz="2000" b="1" dirty="0"/>
              <a:t>then </a:t>
            </a:r>
            <a:r>
              <a:rPr lang="en-US" sz="2000" dirty="0" err="1"/>
              <a:t>imin</a:t>
            </a:r>
            <a:r>
              <a:rPr lang="en-US" sz="2000" dirty="0"/>
              <a:t>:=j;</a:t>
            </a:r>
          </a:p>
          <a:p>
            <a:r>
              <a:rPr lang="en-US" sz="2000" dirty="0" smtClean="0"/>
              <a:t>        R := A[i];  A[i] := A[</a:t>
            </a:r>
            <a:r>
              <a:rPr lang="en-US" sz="2000" dirty="0" err="1" smtClean="0"/>
              <a:t>imin</a:t>
            </a:r>
            <a:r>
              <a:rPr lang="en-US" sz="2000" dirty="0" smtClean="0"/>
              <a:t>];  A[</a:t>
            </a:r>
            <a:r>
              <a:rPr lang="en-US" sz="2000" dirty="0" err="1" smtClean="0"/>
              <a:t>imin</a:t>
            </a:r>
            <a:r>
              <a:rPr lang="en-US" sz="2000" dirty="0" smtClean="0"/>
              <a:t>] := R;</a:t>
            </a:r>
            <a:endParaRPr lang="en-US" sz="2000" dirty="0"/>
          </a:p>
          <a:p>
            <a:r>
              <a:rPr lang="en-US" sz="2000" b="1" dirty="0" smtClean="0"/>
              <a:t>   end</a:t>
            </a:r>
            <a:r>
              <a:rPr lang="en-US" sz="2000" dirty="0"/>
              <a:t>;</a:t>
            </a:r>
          </a:p>
          <a:p>
            <a:r>
              <a:rPr lang="en-US" sz="2000" dirty="0" smtClean="0"/>
              <a:t>   </a:t>
            </a:r>
            <a:r>
              <a:rPr lang="en-US" sz="2000" dirty="0" err="1" smtClean="0"/>
              <a:t>writeln</a:t>
            </a:r>
            <a:r>
              <a:rPr lang="en-US" sz="2000" dirty="0" smtClean="0"/>
              <a:t> (</a:t>
            </a:r>
            <a:r>
              <a:rPr lang="en-US" sz="2000" dirty="0"/>
              <a:t>'</a:t>
            </a:r>
            <a:r>
              <a:rPr lang="ru-RU" sz="2000" dirty="0"/>
              <a:t>Отсортированный массив:');</a:t>
            </a:r>
          </a:p>
          <a:p>
            <a:r>
              <a:rPr lang="pt-BR" sz="2000" b="1" dirty="0" smtClean="0"/>
              <a:t>   for  </a:t>
            </a:r>
            <a:r>
              <a:rPr lang="pt-BR" sz="2000" dirty="0" smtClean="0"/>
              <a:t>i := 1 </a:t>
            </a:r>
            <a:r>
              <a:rPr lang="pt-BR" sz="2000" b="1" dirty="0"/>
              <a:t>to </a:t>
            </a:r>
            <a:r>
              <a:rPr lang="pt-BR" sz="2000" dirty="0"/>
              <a:t>n </a:t>
            </a:r>
            <a:r>
              <a:rPr lang="pt-BR" sz="2000" b="1" dirty="0" smtClean="0"/>
              <a:t>do  </a:t>
            </a:r>
            <a:r>
              <a:rPr lang="en-US" sz="2000" dirty="0" smtClean="0"/>
              <a:t>write(A[i],'  </a:t>
            </a:r>
            <a:r>
              <a:rPr lang="en-US" sz="2000" dirty="0"/>
              <a:t>');</a:t>
            </a:r>
          </a:p>
          <a:p>
            <a:r>
              <a:rPr lang="en-US" sz="2000" b="1" dirty="0"/>
              <a:t>end</a:t>
            </a:r>
            <a:r>
              <a:rPr lang="en-US" sz="2000" dirty="0"/>
              <a:t>.</a:t>
            </a:r>
            <a:endParaRPr lang="ru-RU" sz="2000" dirty="0"/>
          </a:p>
        </p:txBody>
      </p:sp>
      <p:sp>
        <p:nvSpPr>
          <p:cNvPr id="6" name="Управляющая кнопка: возврат 5">
            <a:hlinkClick r:id="rId3" action="ppaction://hlinksldjump" highlightClick="1"/>
          </p:cNvPr>
          <p:cNvSpPr/>
          <p:nvPr/>
        </p:nvSpPr>
        <p:spPr>
          <a:xfrm>
            <a:off x="8430401" y="6165304"/>
            <a:ext cx="396000" cy="396000"/>
          </a:xfrm>
          <a:prstGeom prst="actionButtonReturn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051720" y="1052736"/>
            <a:ext cx="6768752" cy="5040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Пример </a:t>
            </a:r>
            <a:r>
              <a:rPr lang="en-US" b="1" dirty="0" smtClean="0"/>
              <a:t>10</a:t>
            </a:r>
            <a:r>
              <a:rPr lang="ru-RU" b="1" dirty="0" smtClean="0"/>
              <a:t>. </a:t>
            </a:r>
            <a:r>
              <a:rPr lang="ru-RU" dirty="0" smtClean="0"/>
              <a:t>Отсортировать массив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ru-RU" dirty="0"/>
              <a:t>[</a:t>
            </a:r>
            <a:r>
              <a:rPr lang="ru-RU" i="1" dirty="0"/>
              <a:t>1</a:t>
            </a:r>
            <a:r>
              <a:rPr lang="ru-RU" dirty="0"/>
              <a:t>..</a:t>
            </a:r>
            <a:r>
              <a:rPr lang="ru-RU" i="1" dirty="0"/>
              <a:t>n</a:t>
            </a:r>
            <a:r>
              <a:rPr lang="ru-RU" dirty="0" smtClean="0"/>
              <a:t>] по возрастанию.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161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Из элементов простых типов в языке </a:t>
            </a:r>
            <a:r>
              <a:rPr lang="ru-RU" dirty="0" err="1"/>
              <a:t>Pascal</a:t>
            </a:r>
            <a:r>
              <a:rPr lang="ru-RU" dirty="0"/>
              <a:t> можно </a:t>
            </a:r>
            <a:r>
              <a:rPr lang="ru-RU" dirty="0" smtClean="0"/>
              <a:t>образовывать </a:t>
            </a:r>
            <a:r>
              <a:rPr lang="en-US" dirty="0" smtClean="0"/>
              <a:t>c</a:t>
            </a:r>
            <a:r>
              <a:rPr lang="ru-RU" dirty="0" err="1" smtClean="0"/>
              <a:t>оставные</a:t>
            </a:r>
            <a:r>
              <a:rPr lang="ru-RU" dirty="0" smtClean="0"/>
              <a:t> </a:t>
            </a:r>
            <a:r>
              <a:rPr lang="ru-RU" dirty="0"/>
              <a:t>типы данных (структуры данных). </a:t>
            </a:r>
            <a:r>
              <a:rPr lang="ru-RU" dirty="0" smtClean="0"/>
              <a:t>Примером</a:t>
            </a:r>
            <a:r>
              <a:rPr lang="en-US" dirty="0" smtClean="0"/>
              <a:t> </a:t>
            </a:r>
            <a:r>
              <a:rPr lang="ru-RU" dirty="0" smtClean="0"/>
              <a:t>таких </a:t>
            </a:r>
            <a:r>
              <a:rPr lang="ru-RU" dirty="0"/>
              <a:t>структур являются одномерные массивы.</a:t>
            </a:r>
          </a:p>
          <a:p>
            <a:pPr algn="just"/>
            <a:r>
              <a:rPr lang="ru-RU" dirty="0"/>
              <a:t>Массив в языке </a:t>
            </a:r>
            <a:r>
              <a:rPr lang="ru-RU" dirty="0" err="1"/>
              <a:t>Pascal</a:t>
            </a:r>
            <a:r>
              <a:rPr lang="ru-RU" dirty="0"/>
              <a:t>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ru-RU" dirty="0"/>
              <a:t>это набор однотипных данных, </a:t>
            </a:r>
            <a:r>
              <a:rPr lang="ru-RU" dirty="0" smtClean="0"/>
              <a:t>причём </a:t>
            </a:r>
            <a:r>
              <a:rPr lang="ru-RU" dirty="0"/>
              <a:t>количество этих данных фиксировано и определяется </a:t>
            </a:r>
            <a:r>
              <a:rPr lang="ru-RU" dirty="0" smtClean="0"/>
              <a:t>при</a:t>
            </a:r>
            <a:r>
              <a:rPr lang="en-US" dirty="0" smtClean="0"/>
              <a:t> </a:t>
            </a:r>
            <a:r>
              <a:rPr lang="ru-RU" dirty="0" smtClean="0"/>
              <a:t>описании </a:t>
            </a:r>
            <a:r>
              <a:rPr lang="ru-RU" dirty="0"/>
              <a:t>массива. Все переменные, входящие в массив, </a:t>
            </a:r>
            <a:r>
              <a:rPr lang="ru-RU" dirty="0" smtClean="0"/>
              <a:t>имеют</a:t>
            </a:r>
            <a:r>
              <a:rPr lang="en-US" dirty="0" smtClean="0"/>
              <a:t> </a:t>
            </a:r>
            <a:r>
              <a:rPr lang="ru-RU" dirty="0" smtClean="0"/>
              <a:t>одно </a:t>
            </a:r>
            <a:r>
              <a:rPr lang="ru-RU" dirty="0"/>
              <a:t>и то же имя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ru-RU" dirty="0"/>
              <a:t>имя массива, а различаются они по </a:t>
            </a:r>
            <a:r>
              <a:rPr lang="ru-RU" dirty="0" smtClean="0"/>
              <a:t>индексу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ru-RU" dirty="0"/>
              <a:t>номеру (месту) в массиве.</a:t>
            </a:r>
          </a:p>
          <a:p>
            <a:pPr algn="just"/>
            <a:r>
              <a:rPr lang="ru-RU" dirty="0"/>
              <a:t>Перед использованием в программе массив должен быть </a:t>
            </a:r>
            <a:r>
              <a:rPr lang="ru-RU" dirty="0" smtClean="0"/>
              <a:t>описан</a:t>
            </a:r>
            <a:r>
              <a:rPr lang="ru-RU" dirty="0"/>
              <a:t>, т. е. должно быть указано имя массива, количество </a:t>
            </a:r>
            <a:r>
              <a:rPr lang="ru-RU" dirty="0" smtClean="0"/>
              <a:t>элементов </a:t>
            </a:r>
            <a:r>
              <a:rPr lang="ru-RU" dirty="0"/>
              <a:t>массива и их тип. Это необходимо для того, чтобы </a:t>
            </a:r>
            <a:r>
              <a:rPr lang="ru-RU" dirty="0" smtClean="0"/>
              <a:t>выделить</a:t>
            </a:r>
            <a:r>
              <a:rPr lang="en-US" dirty="0" smtClean="0"/>
              <a:t> </a:t>
            </a:r>
            <a:r>
              <a:rPr lang="ru-RU" dirty="0" smtClean="0"/>
              <a:t>в </a:t>
            </a:r>
            <a:r>
              <a:rPr lang="ru-RU" dirty="0"/>
              <a:t>памяти под массив блок ячеек нужного типа.</a:t>
            </a:r>
          </a:p>
          <a:p>
            <a:pPr algn="just"/>
            <a:r>
              <a:rPr lang="ru-RU" dirty="0"/>
              <a:t>Чаще всего массив обрабатывается в цикле </a:t>
            </a:r>
            <a:r>
              <a:rPr lang="ru-RU" dirty="0" err="1"/>
              <a:t>for</a:t>
            </a:r>
            <a:r>
              <a:rPr lang="ru-RU" dirty="0"/>
              <a:t>. Но при </a:t>
            </a:r>
            <a:r>
              <a:rPr lang="ru-RU" dirty="0" smtClean="0"/>
              <a:t>работе</a:t>
            </a:r>
            <a:r>
              <a:rPr lang="en-US" dirty="0" smtClean="0"/>
              <a:t> </a:t>
            </a:r>
            <a:r>
              <a:rPr lang="ru-RU" dirty="0" smtClean="0"/>
              <a:t>с </a:t>
            </a:r>
            <a:r>
              <a:rPr lang="ru-RU" dirty="0"/>
              <a:t>массивами можно использовать и другие циклы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980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К </a:t>
            </a:r>
            <a:r>
              <a:rPr lang="ru-RU" dirty="0"/>
              <a:t>типовым задачам обработки одномерных массивов, </a:t>
            </a:r>
            <a:r>
              <a:rPr lang="ru-RU" dirty="0" smtClean="0"/>
              <a:t>решаемым </a:t>
            </a:r>
            <a:r>
              <a:rPr lang="ru-RU" dirty="0"/>
              <a:t>в процессе их однократного просмотра, относятся: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задачи </a:t>
            </a:r>
            <a:r>
              <a:rPr lang="ru-RU" dirty="0"/>
              <a:t>поиска элемента с заданными свойствами, в том </a:t>
            </a:r>
            <a:r>
              <a:rPr lang="ru-RU" dirty="0" smtClean="0"/>
              <a:t>числе</a:t>
            </a:r>
            <a:r>
              <a:rPr lang="en-US" dirty="0" smtClean="0"/>
              <a:t> </a:t>
            </a:r>
            <a:r>
              <a:rPr lang="ru-RU" dirty="0" smtClean="0"/>
              <a:t>максимумов </a:t>
            </a:r>
            <a:r>
              <a:rPr lang="ru-RU" dirty="0"/>
              <a:t>и минимумов;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проверка </a:t>
            </a:r>
            <a:r>
              <a:rPr lang="ru-RU" dirty="0"/>
              <a:t>соответствия элементов массива некоторому </a:t>
            </a:r>
            <a:r>
              <a:rPr lang="ru-RU" dirty="0" smtClean="0"/>
              <a:t>условию</a:t>
            </a:r>
            <a:r>
              <a:rPr lang="en-US" dirty="0" smtClean="0"/>
              <a:t> </a:t>
            </a:r>
            <a:r>
              <a:rPr lang="ru-RU" dirty="0" smtClean="0"/>
              <a:t>(</a:t>
            </a:r>
            <a:r>
              <a:rPr lang="ru-RU" dirty="0"/>
              <a:t>подсчёт количества или суммы элементов, </a:t>
            </a:r>
            <a:r>
              <a:rPr lang="ru-RU" dirty="0" smtClean="0"/>
              <a:t>удовлетворяющих</a:t>
            </a:r>
            <a:r>
              <a:rPr lang="en-US" dirty="0" smtClean="0"/>
              <a:t> </a:t>
            </a:r>
            <a:r>
              <a:rPr lang="ru-RU" dirty="0" smtClean="0"/>
              <a:t>некоторому </a:t>
            </a:r>
            <a:r>
              <a:rPr lang="ru-RU" dirty="0"/>
              <a:t>условию; </a:t>
            </a:r>
            <a:r>
              <a:rPr lang="ru-RU" dirty="0" smtClean="0"/>
              <a:t>проверка </a:t>
            </a:r>
            <a:r>
              <a:rPr lang="ru-RU" dirty="0"/>
              <a:t>массива на </a:t>
            </a:r>
            <a:r>
              <a:rPr lang="ru-RU" dirty="0" smtClean="0"/>
              <a:t>упорядоченность </a:t>
            </a:r>
            <a:r>
              <a:rPr lang="ru-RU" dirty="0"/>
              <a:t>и др.);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задачи </a:t>
            </a:r>
            <a:r>
              <a:rPr lang="ru-RU" dirty="0"/>
              <a:t>на удаление и вставку элементов массива;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ru-RU" dirty="0" smtClean="0"/>
              <a:t>задачи </a:t>
            </a:r>
            <a:r>
              <a:rPr lang="ru-RU" dirty="0"/>
              <a:t>на перестановку всех элементов массива в </a:t>
            </a:r>
            <a:r>
              <a:rPr lang="ru-RU" dirty="0" smtClean="0"/>
              <a:t>обратном</a:t>
            </a:r>
            <a:r>
              <a:rPr lang="en-US" dirty="0" smtClean="0"/>
              <a:t> </a:t>
            </a:r>
            <a:r>
              <a:rPr lang="ru-RU" dirty="0" smtClean="0"/>
              <a:t>порядке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и </a:t>
            </a:r>
            <a:r>
              <a:rPr lang="ru-RU" dirty="0"/>
              <a:t>т. д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r>
              <a:rPr lang="ru-RU" dirty="0" smtClean="0"/>
              <a:t>Сортировка </a:t>
            </a:r>
            <a:r>
              <a:rPr lang="en-US" dirty="0" smtClean="0"/>
              <a:t>–</a:t>
            </a:r>
            <a:r>
              <a:rPr lang="ru-RU" dirty="0" smtClean="0"/>
              <a:t> </a:t>
            </a:r>
            <a:r>
              <a:rPr lang="ru-RU" dirty="0"/>
              <a:t>один из наиболее распространённых </a:t>
            </a:r>
            <a:r>
              <a:rPr lang="ru-RU" dirty="0" smtClean="0"/>
              <a:t>процессов</a:t>
            </a:r>
            <a:r>
              <a:rPr lang="en-US" dirty="0" smtClean="0"/>
              <a:t> </a:t>
            </a:r>
            <a:r>
              <a:rPr lang="ru-RU" dirty="0" smtClean="0"/>
              <a:t>современной </a:t>
            </a:r>
            <a:r>
              <a:rPr lang="ru-RU" dirty="0"/>
              <a:t>обработки данных. Под </a:t>
            </a:r>
            <a:r>
              <a:rPr lang="ru-RU" b="1" dirty="0"/>
              <a:t>сортировкой</a:t>
            </a:r>
            <a:r>
              <a:rPr lang="ru-RU" dirty="0"/>
              <a:t> (</a:t>
            </a:r>
            <a:r>
              <a:rPr lang="ru-RU" dirty="0" smtClean="0"/>
              <a:t>упорядочением)</a:t>
            </a:r>
            <a:r>
              <a:rPr lang="en-US" dirty="0" smtClean="0"/>
              <a:t> </a:t>
            </a:r>
            <a:r>
              <a:rPr lang="ru-RU" dirty="0" smtClean="0"/>
              <a:t>массива </a:t>
            </a:r>
            <a:r>
              <a:rPr lang="ru-RU" dirty="0"/>
              <a:t>понимают перераспределение значений его элементов </a:t>
            </a:r>
            <a:r>
              <a:rPr lang="ru-RU" dirty="0" smtClean="0"/>
              <a:t>в</a:t>
            </a:r>
            <a:r>
              <a:rPr lang="en-US" dirty="0" smtClean="0"/>
              <a:t> </a:t>
            </a:r>
            <a:r>
              <a:rPr lang="ru-RU" dirty="0" smtClean="0"/>
              <a:t>некотором </a:t>
            </a:r>
            <a:r>
              <a:rPr lang="ru-RU" dirty="0"/>
              <a:t>определённом порядке.</a:t>
            </a:r>
          </a:p>
        </p:txBody>
      </p:sp>
    </p:spTree>
    <p:extLst>
      <p:ext uri="{BB962C8B-B14F-4D97-AF65-F5344CB8AC3E}">
        <p14:creationId xmlns:p14="http://schemas.microsoft.com/office/powerpoint/2010/main" val="26158929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Информационные 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itchFamily="34" charset="0"/>
              <a:buChar char="•"/>
            </a:pPr>
            <a:endParaRPr lang="ru-RU" sz="1200" dirty="0" smtClean="0"/>
          </a:p>
          <a:p>
            <a:pPr marL="177800" indent="-177800">
              <a:buFont typeface="Arial" pitchFamily="34" charset="0"/>
              <a:buChar char="•"/>
            </a:pPr>
            <a:r>
              <a:rPr lang="en-US" sz="1200" dirty="0" smtClean="0"/>
              <a:t>http</a:t>
            </a:r>
            <a:r>
              <a:rPr lang="en-US" sz="1200" dirty="0"/>
              <a:t>://www.emu.dk/sites/default/files/boeger.jpg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1200" dirty="0"/>
              <a:t>http://method-alfa.ru/ma/112.png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1200" dirty="0"/>
              <a:t>http://stavka-nomer1.ru/photos/kalendar-izmeneniya-pogody-dlya-yasley-detskogo-sada-9563-large.jpg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1200" dirty="0"/>
              <a:t>https://vertex-club.ru/upload/iblock/74f/74fcaeaa76602c56566253b269aed9e0.jpg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1200" dirty="0" smtClean="0"/>
              <a:t>http</a:t>
            </a:r>
            <a:r>
              <a:rPr lang="en-US" sz="1200" dirty="0"/>
              <a:t>://3.bp.blogspot.com/-Fhpq8kknfLI/VXln4DBuKeI/AAAAAAAAEcE/4W9MklPvquI/s1600/indominus-t-rex-size-compare-chart.jpg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1200" dirty="0"/>
              <a:t> https://ssec.si.edu/sites/default/files/ThinkstockPhotos-519386131.jpg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en-US" sz="1200" dirty="0"/>
              <a:t>http://omyworld.ru/wp-content/uploads/2012/11/highest-skyscrapers-of-the-world_2012-1.jpg</a:t>
            </a:r>
            <a:endParaRPr lang="ru-RU" sz="1200" dirty="0" smtClean="0"/>
          </a:p>
          <a:p>
            <a:pPr marL="177800" indent="-177800">
              <a:buFont typeface="Arial" pitchFamily="34" charset="0"/>
              <a:buChar char="•"/>
            </a:pPr>
            <a:r>
              <a:rPr lang="en-US" sz="1200" dirty="0"/>
              <a:t>http</a:t>
            </a:r>
            <a:r>
              <a:rPr lang="ru-RU" sz="1200" dirty="0"/>
              <a:t>://</a:t>
            </a:r>
            <a:r>
              <a:rPr lang="en-US" sz="1200" dirty="0" err="1"/>
              <a:t>iq</a:t>
            </a:r>
            <a:r>
              <a:rPr lang="ru-RU" sz="1200" dirty="0"/>
              <a:t>230.</a:t>
            </a:r>
            <a:r>
              <a:rPr lang="en-US" sz="1200" dirty="0"/>
              <a:t>com</a:t>
            </a:r>
            <a:r>
              <a:rPr lang="ru-RU" sz="1200" dirty="0"/>
              <a:t>/</a:t>
            </a:r>
            <a:r>
              <a:rPr lang="en-US" sz="1200" dirty="0"/>
              <a:t>images</a:t>
            </a:r>
            <a:r>
              <a:rPr lang="ru-RU" sz="1200" dirty="0"/>
              <a:t>/</a:t>
            </a:r>
            <a:r>
              <a:rPr lang="en-US" sz="1200" dirty="0" err="1"/>
              <a:t>sampledata</a:t>
            </a:r>
            <a:r>
              <a:rPr lang="ru-RU" sz="1200" dirty="0"/>
              <a:t>/1/</a:t>
            </a:r>
            <a:r>
              <a:rPr lang="en-US" sz="1200" dirty="0"/>
              <a:t>teacher</a:t>
            </a:r>
            <a:r>
              <a:rPr lang="ru-RU" sz="1200" dirty="0"/>
              <a:t>-</a:t>
            </a:r>
            <a:r>
              <a:rPr lang="en-US" sz="1200" dirty="0"/>
              <a:t>desk</a:t>
            </a:r>
            <a:r>
              <a:rPr lang="ru-RU" sz="1200" dirty="0"/>
              <a:t>.</a:t>
            </a:r>
            <a:r>
              <a:rPr lang="en-US" sz="1200" dirty="0"/>
              <a:t>jpg </a:t>
            </a:r>
            <a:endParaRPr lang="ru-RU" sz="1200" dirty="0"/>
          </a:p>
          <a:p>
            <a:pPr marL="177800" indent="-177800">
              <a:buFont typeface="Arial" pitchFamily="34" charset="0"/>
              <a:buChar char="•"/>
            </a:pPr>
            <a:r>
              <a:rPr lang="en-US" sz="1200" dirty="0" smtClean="0"/>
              <a:t>http</a:t>
            </a:r>
            <a:r>
              <a:rPr lang="en-US" sz="1200" dirty="0"/>
              <a:t>://gamelion.ucoz.ru/photo/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71971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1353</TotalTime>
  <Words>2803</Words>
  <Application>Microsoft Office PowerPoint</Application>
  <PresentationFormat>Экран (4:3)</PresentationFormat>
  <Paragraphs>509</Paragraphs>
  <Slides>33</Slides>
  <Notes>17</Notes>
  <HiddenSlides>16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8" baseType="lpstr">
      <vt:lpstr>Arial</vt:lpstr>
      <vt:lpstr>Arial Black</vt:lpstr>
      <vt:lpstr>Calibri</vt:lpstr>
      <vt:lpstr>Wingdings</vt:lpstr>
      <vt:lpstr>Тема Office</vt:lpstr>
      <vt:lpstr>СТРУКТУРИРОВАННЫЕ ТИПЫ ДАННЫХ. МАССИВЫ</vt:lpstr>
      <vt:lpstr>Презентация PowerPoint</vt:lpstr>
      <vt:lpstr>Массив</vt:lpstr>
      <vt:lpstr>Описание массива</vt:lpstr>
      <vt:lpstr>Типовые задачи обработки одномерных массивов</vt:lpstr>
      <vt:lpstr>Последовательный поиск в неупорядоченном массиве</vt:lpstr>
      <vt:lpstr>Последовательный поиск в неупорядоченном массиве</vt:lpstr>
      <vt:lpstr>Поиск максимумов и минимумов</vt:lpstr>
      <vt:lpstr>Поиск минимума</vt:lpstr>
      <vt:lpstr>Подсчёт элементов массива, удовлетворяющих некоторому условию</vt:lpstr>
      <vt:lpstr>Подсчёт элементов массива, удовлетворяющих некоторому условию</vt:lpstr>
      <vt:lpstr>Проверка массива на упорядоченность</vt:lpstr>
      <vt:lpstr>Проверка массива на упорядоченность</vt:lpstr>
      <vt:lpstr>Удаление из массива элемента с индексом k</vt:lpstr>
      <vt:lpstr>Удаление из массива элемента с индексом k</vt:lpstr>
      <vt:lpstr>Вставка элемента на место с индексом k</vt:lpstr>
      <vt:lpstr>Вставка элемента на место с индексом k</vt:lpstr>
      <vt:lpstr>Перестановка всех элементов массива в обратном порядке</vt:lpstr>
      <vt:lpstr>Перестановка всех элементов массива в обратном порядке</vt:lpstr>
      <vt:lpstr>Сортировка массива</vt:lpstr>
      <vt:lpstr>Сортировка методом «пузырька»</vt:lpstr>
      <vt:lpstr>Сортировка методом «пузырька»</vt:lpstr>
      <vt:lpstr>Сортировка методом «пузырька»</vt:lpstr>
      <vt:lpstr>Сортировка методом «пузырька»</vt:lpstr>
      <vt:lpstr>Сортировка методом «пузырька»</vt:lpstr>
      <vt:lpstr>Сортировка методом «пузырька»</vt:lpstr>
      <vt:lpstr>Сортировка методом «пузырька»</vt:lpstr>
      <vt:lpstr>Сортировка методом «пузырька»</vt:lpstr>
      <vt:lpstr>Сортировка выбором</vt:lpstr>
      <vt:lpstr>Сортировка выбором</vt:lpstr>
      <vt:lpstr>Презентация PowerPoint</vt:lpstr>
      <vt:lpstr>Презентация PowerPoint</vt:lpstr>
      <vt:lpstr>Информационные источники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MK</dc:creator>
  <cp:lastModifiedBy>Tatyana</cp:lastModifiedBy>
  <cp:revision>120</cp:revision>
  <dcterms:created xsi:type="dcterms:W3CDTF">2017-03-11T11:20:52Z</dcterms:created>
  <dcterms:modified xsi:type="dcterms:W3CDTF">2020-11-05T05:46:26Z</dcterms:modified>
</cp:coreProperties>
</file>