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85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716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424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7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2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5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17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73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62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0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1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82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AB6DB-3DAC-4BBA-BFA5-616BECAA3C95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5F8DA-80C6-4099-96D1-BE00E0105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77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1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1.jpe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1.jpe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1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400.png"/><Relationship Id="rId5" Type="http://schemas.openxmlformats.org/officeDocument/2006/relationships/image" Target="../media/image24.png"/><Relationship Id="rId15" Type="http://schemas.openxmlformats.org/officeDocument/2006/relationships/image" Target="../media/image37.png"/><Relationship Id="rId10" Type="http://schemas.openxmlformats.org/officeDocument/2006/relationships/image" Target="../media/image30.png"/><Relationship Id="rId4" Type="http://schemas.openxmlformats.org/officeDocument/2006/relationships/image" Target="../media/image1.jpeg"/><Relationship Id="rId9" Type="http://schemas.openxmlformats.org/officeDocument/2006/relationships/image" Target="../media/image40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" Type="http://schemas.openxmlformats.org/officeDocument/2006/relationships/image" Target="../media/image50.png"/><Relationship Id="rId21" Type="http://schemas.openxmlformats.org/officeDocument/2006/relationships/image" Target="../media/image67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image" Target="../media/image49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24" Type="http://schemas.openxmlformats.org/officeDocument/2006/relationships/image" Target="../media/image70.png"/><Relationship Id="rId5" Type="http://schemas.openxmlformats.org/officeDocument/2006/relationships/image" Target="../media/image52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57.png"/><Relationship Id="rId19" Type="http://schemas.openxmlformats.org/officeDocument/2006/relationships/image" Target="../media/image65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6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760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2.png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4" Type="http://schemas.openxmlformats.org/officeDocument/2006/relationships/image" Target="../media/image93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26" Type="http://schemas.openxmlformats.org/officeDocument/2006/relationships/image" Target="../media/image154.png"/><Relationship Id="rId39" Type="http://schemas.openxmlformats.org/officeDocument/2006/relationships/image" Target="../media/image166.png"/><Relationship Id="rId21" Type="http://schemas.openxmlformats.org/officeDocument/2006/relationships/image" Target="../media/image149.png"/><Relationship Id="rId34" Type="http://schemas.openxmlformats.org/officeDocument/2006/relationships/image" Target="../media/image161.png"/><Relationship Id="rId42" Type="http://schemas.openxmlformats.org/officeDocument/2006/relationships/image" Target="../media/image169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6" Type="http://schemas.openxmlformats.org/officeDocument/2006/relationships/image" Target="../media/image144.png"/><Relationship Id="rId20" Type="http://schemas.openxmlformats.org/officeDocument/2006/relationships/image" Target="../media/image148.png"/><Relationship Id="rId29" Type="http://schemas.openxmlformats.org/officeDocument/2006/relationships/image" Target="../media/image157.png"/><Relationship Id="rId41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24" Type="http://schemas.openxmlformats.org/officeDocument/2006/relationships/image" Target="../media/image152.png"/><Relationship Id="rId32" Type="http://schemas.openxmlformats.org/officeDocument/2006/relationships/image" Target="../media/image159.png"/><Relationship Id="rId37" Type="http://schemas.openxmlformats.org/officeDocument/2006/relationships/image" Target="../media/image164.png"/><Relationship Id="rId40" Type="http://schemas.openxmlformats.org/officeDocument/2006/relationships/image" Target="../media/image167.png"/><Relationship Id="rId5" Type="http://schemas.openxmlformats.org/officeDocument/2006/relationships/image" Target="../media/image134.png"/><Relationship Id="rId15" Type="http://schemas.openxmlformats.org/officeDocument/2006/relationships/image" Target="../media/image143.png"/><Relationship Id="rId23" Type="http://schemas.openxmlformats.org/officeDocument/2006/relationships/image" Target="../media/image151.png"/><Relationship Id="rId28" Type="http://schemas.openxmlformats.org/officeDocument/2006/relationships/image" Target="../media/image156.png"/><Relationship Id="rId36" Type="http://schemas.openxmlformats.org/officeDocument/2006/relationships/image" Target="../media/image163.png"/><Relationship Id="rId10" Type="http://schemas.openxmlformats.org/officeDocument/2006/relationships/image" Target="../media/image139.png"/><Relationship Id="rId19" Type="http://schemas.openxmlformats.org/officeDocument/2006/relationships/image" Target="../media/image147.png"/><Relationship Id="rId31" Type="http://schemas.openxmlformats.org/officeDocument/2006/relationships/image" Target="../media/image1.jpe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2.png"/><Relationship Id="rId22" Type="http://schemas.openxmlformats.org/officeDocument/2006/relationships/image" Target="../media/image150.png"/><Relationship Id="rId27" Type="http://schemas.openxmlformats.org/officeDocument/2006/relationships/image" Target="../media/image155.png"/><Relationship Id="rId30" Type="http://schemas.openxmlformats.org/officeDocument/2006/relationships/image" Target="../media/image158.png"/><Relationship Id="rId35" Type="http://schemas.openxmlformats.org/officeDocument/2006/relationships/image" Target="../media/image162.png"/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5" Type="http://schemas.openxmlformats.org/officeDocument/2006/relationships/image" Target="../media/image153.png"/><Relationship Id="rId33" Type="http://schemas.openxmlformats.org/officeDocument/2006/relationships/image" Target="../media/image160.png"/><Relationship Id="rId38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Степенные функции, их свойства и графики</a:t>
            </a:r>
            <a:endParaRPr lang="ru-RU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04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411450"/>
                <a:ext cx="8229600" cy="4183173"/>
              </a:xfrm>
              <a:ln>
                <a:noFill/>
              </a:ln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dirty="0" smtClean="0"/>
                  <a:t>, </a:t>
                </a:r>
                <a:r>
                  <a:rPr lang="ru-RU" dirty="0" smtClean="0"/>
                  <a:t>где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 − </a:t>
                </a:r>
                <a:r>
                  <a:rPr lang="ru-RU" dirty="0" smtClean="0"/>
                  <a:t>любое действительное число</a:t>
                </a:r>
              </a:p>
              <a:p>
                <a:pPr marL="0" indent="0">
                  <a:buNone/>
                </a:pPr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 – </a:t>
                </a:r>
                <a:r>
                  <a:rPr lang="ru-RU" dirty="0" smtClean="0"/>
                  <a:t>натуральное, то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ru-RU" dirty="0" smtClean="0"/>
                  <a:t>  </a:t>
                </a:r>
                <a:endParaRPr lang="en-US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411450"/>
                <a:ext cx="8229600" cy="4183173"/>
              </a:xfrm>
              <a:blipFill rotWithShape="1">
                <a:blip r:embed="rId2"/>
                <a:stretch>
                  <a:fillRect l="-1926" t="-17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34099" y="1659926"/>
                <a:ext cx="18644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=1⇒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ru-RU" sz="20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099" y="1659926"/>
                <a:ext cx="1864485" cy="400110"/>
              </a:xfrm>
              <a:prstGeom prst="rect">
                <a:avLst/>
              </a:prstGeom>
              <a:blipFill rotWithShape="1">
                <a:blip r:embed="rId4"/>
                <a:stretch>
                  <a:fillRect t="-7576" r="-4902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718153" y="2283718"/>
            <a:ext cx="226967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1887235" y="2378583"/>
            <a:ext cx="0" cy="216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18153" y="3592562"/>
            <a:ext cx="22699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770911" y="3543275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911" y="3543275"/>
                <a:ext cx="306366" cy="276999"/>
              </a:xfrm>
              <a:prstGeom prst="rect">
                <a:avLst/>
              </a:prstGeom>
              <a:blipFill rotWithShape="1">
                <a:blip r:embed="rId6"/>
                <a:stretch>
                  <a:fillRect r="-6000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644791" y="2267302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791" y="2267302"/>
                <a:ext cx="306366" cy="276999"/>
              </a:xfrm>
              <a:prstGeom prst="rect">
                <a:avLst/>
              </a:prstGeom>
              <a:blipFill rotWithShape="1">
                <a:blip r:embed="rId7"/>
                <a:stretch>
                  <a:fillRect r="-6000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Прямая соединительная линия 22"/>
          <p:cNvCxnSpPr/>
          <p:nvPr/>
        </p:nvCxnSpPr>
        <p:spPr>
          <a:xfrm flipV="1">
            <a:off x="1040031" y="2569567"/>
            <a:ext cx="1872208" cy="187220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15871" y="1659926"/>
                <a:ext cx="2258311" cy="40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ru-RU" sz="24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871" y="1659926"/>
                <a:ext cx="2258311" cy="405624"/>
              </a:xfrm>
              <a:prstGeom prst="rect">
                <a:avLst/>
              </a:prstGeom>
              <a:blipFill rotWithShape="1">
                <a:blip r:embed="rId8"/>
                <a:stretch>
                  <a:fillRect t="-5970" r="-3774" b="-253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3403475" y="2283718"/>
            <a:ext cx="226967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 стрелкой 26"/>
          <p:cNvCxnSpPr/>
          <p:nvPr/>
        </p:nvCxnSpPr>
        <p:spPr>
          <a:xfrm flipV="1">
            <a:off x="4572558" y="2378583"/>
            <a:ext cx="0" cy="216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456234" y="3543275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234" y="3543275"/>
                <a:ext cx="306366" cy="276999"/>
              </a:xfrm>
              <a:prstGeom prst="rect">
                <a:avLst/>
              </a:prstGeom>
              <a:blipFill rotWithShape="1">
                <a:blip r:embed="rId9"/>
                <a:stretch>
                  <a:fillRect r="-8000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330114" y="2267302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114" y="2267302"/>
                <a:ext cx="306366" cy="276999"/>
              </a:xfrm>
              <a:prstGeom prst="rect">
                <a:avLst/>
              </a:prstGeom>
              <a:blipFill rotWithShape="1">
                <a:blip r:embed="rId10"/>
                <a:stretch>
                  <a:fillRect r="-5882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769413" y="1647226"/>
                <a:ext cx="2952603" cy="40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+1⇒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ru-RU" sz="20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13" y="1647226"/>
                <a:ext cx="2952603" cy="405624"/>
              </a:xfrm>
              <a:prstGeom prst="rect">
                <a:avLst/>
              </a:prstGeom>
              <a:blipFill rotWithShape="1">
                <a:blip r:embed="rId11"/>
                <a:stretch>
                  <a:fillRect t="-5970" r="-2680" b="-253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6105500" y="2271018"/>
            <a:ext cx="226967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Прямая со стрелкой 33"/>
          <p:cNvCxnSpPr/>
          <p:nvPr/>
        </p:nvCxnSpPr>
        <p:spPr>
          <a:xfrm flipV="1">
            <a:off x="7274582" y="2365883"/>
            <a:ext cx="0" cy="216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6105500" y="3579862"/>
            <a:ext cx="22699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158258" y="3530575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58" y="3530575"/>
                <a:ext cx="306366" cy="276999"/>
              </a:xfrm>
              <a:prstGeom prst="rect">
                <a:avLst/>
              </a:prstGeom>
              <a:blipFill rotWithShape="1">
                <a:blip r:embed="rId9"/>
                <a:stretch>
                  <a:fillRect r="-5882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032138" y="2254602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138" y="2254602"/>
                <a:ext cx="306366" cy="276999"/>
              </a:xfrm>
              <a:prstGeom prst="rect">
                <a:avLst/>
              </a:prstGeom>
              <a:blipFill rotWithShape="1">
                <a:blip r:embed="rId7"/>
                <a:stretch>
                  <a:fillRect r="-6000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я со стрелкой 27"/>
          <p:cNvCxnSpPr/>
          <p:nvPr/>
        </p:nvCxnSpPr>
        <p:spPr>
          <a:xfrm>
            <a:off x="3403476" y="3592562"/>
            <a:ext cx="2269953" cy="0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Полилиния 47"/>
          <p:cNvSpPr/>
          <p:nvPr/>
        </p:nvSpPr>
        <p:spPr>
          <a:xfrm>
            <a:off x="4076700" y="2495549"/>
            <a:ext cx="942975" cy="1085850"/>
          </a:xfrm>
          <a:custGeom>
            <a:avLst/>
            <a:gdLst>
              <a:gd name="connsiteX0" fmla="*/ 0 w 942975"/>
              <a:gd name="connsiteY0" fmla="*/ 0 h 1085850"/>
              <a:gd name="connsiteX1" fmla="*/ 147637 w 942975"/>
              <a:gd name="connsiteY1" fmla="*/ 785812 h 1085850"/>
              <a:gd name="connsiteX2" fmla="*/ 500062 w 942975"/>
              <a:gd name="connsiteY2" fmla="*/ 1085850 h 1085850"/>
              <a:gd name="connsiteX3" fmla="*/ 819150 w 942975"/>
              <a:gd name="connsiteY3" fmla="*/ 785812 h 1085850"/>
              <a:gd name="connsiteX4" fmla="*/ 942975 w 942975"/>
              <a:gd name="connsiteY4" fmla="*/ 23812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975" h="1085850">
                <a:moveTo>
                  <a:pt x="0" y="0"/>
                </a:moveTo>
                <a:cubicBezTo>
                  <a:pt x="32146" y="302418"/>
                  <a:pt x="64293" y="604837"/>
                  <a:pt x="147637" y="785812"/>
                </a:cubicBezTo>
                <a:cubicBezTo>
                  <a:pt x="230981" y="966787"/>
                  <a:pt x="388143" y="1085850"/>
                  <a:pt x="500062" y="1085850"/>
                </a:cubicBezTo>
                <a:cubicBezTo>
                  <a:pt x="611981" y="1085850"/>
                  <a:pt x="745331" y="962818"/>
                  <a:pt x="819150" y="785812"/>
                </a:cubicBezTo>
                <a:cubicBezTo>
                  <a:pt x="892969" y="608806"/>
                  <a:pt x="917972" y="316309"/>
                  <a:pt x="942975" y="23812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6781800" y="2660650"/>
            <a:ext cx="977900" cy="1847850"/>
          </a:xfrm>
          <a:custGeom>
            <a:avLst/>
            <a:gdLst>
              <a:gd name="connsiteX0" fmla="*/ 0 w 977900"/>
              <a:gd name="connsiteY0" fmla="*/ 1847850 h 1847850"/>
              <a:gd name="connsiteX1" fmla="*/ 165100 w 977900"/>
              <a:gd name="connsiteY1" fmla="*/ 1231900 h 1847850"/>
              <a:gd name="connsiteX2" fmla="*/ 495300 w 977900"/>
              <a:gd name="connsiteY2" fmla="*/ 920750 h 1847850"/>
              <a:gd name="connsiteX3" fmla="*/ 812800 w 977900"/>
              <a:gd name="connsiteY3" fmla="*/ 615950 h 1847850"/>
              <a:gd name="connsiteX4" fmla="*/ 977900 w 977900"/>
              <a:gd name="connsiteY4" fmla="*/ 0 h 184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900" h="1847850">
                <a:moveTo>
                  <a:pt x="0" y="1847850"/>
                </a:moveTo>
                <a:cubicBezTo>
                  <a:pt x="41275" y="1617133"/>
                  <a:pt x="82550" y="1386417"/>
                  <a:pt x="165100" y="1231900"/>
                </a:cubicBezTo>
                <a:cubicBezTo>
                  <a:pt x="247650" y="1077383"/>
                  <a:pt x="495300" y="920750"/>
                  <a:pt x="495300" y="920750"/>
                </a:cubicBezTo>
                <a:cubicBezTo>
                  <a:pt x="603250" y="818092"/>
                  <a:pt x="732367" y="769408"/>
                  <a:pt x="812800" y="615950"/>
                </a:cubicBezTo>
                <a:cubicBezTo>
                  <a:pt x="893233" y="462492"/>
                  <a:pt x="935566" y="231246"/>
                  <a:pt x="977900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8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25" grpId="0"/>
      <p:bldP spid="29" grpId="0"/>
      <p:bldP spid="30" grpId="0"/>
      <p:bldP spid="32" grpId="0"/>
      <p:bldP spid="36" grpId="0"/>
      <p:bldP spid="37" grpId="0"/>
      <p:bldP spid="48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6860" y="411450"/>
                <a:ext cx="8177588" cy="48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если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  <m:r>
                      <a:rPr lang="en-US" b="0" i="1" smtClean="0">
                        <a:latin typeface="Cambria Math"/>
                      </a:rPr>
                      <m:t>=−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ru-RU" dirty="0" smtClean="0"/>
                  <a:t>то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60" y="411450"/>
                <a:ext cx="8177588" cy="483466"/>
              </a:xfrm>
              <a:prstGeom prst="rect">
                <a:avLst/>
              </a:prstGeom>
              <a:blipFill rotWithShape="1">
                <a:blip r:embed="rId3"/>
                <a:stretch>
                  <a:fillRect l="-597" b="-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9467" y="1072966"/>
                <a:ext cx="2258311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0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67" y="1072966"/>
                <a:ext cx="2258311" cy="670568"/>
              </a:xfrm>
              <a:prstGeom prst="rect">
                <a:avLst/>
              </a:prstGeom>
              <a:blipFill rotWithShape="1">
                <a:blip r:embed="rId4"/>
                <a:stretch>
                  <a:fillRect r="-37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718153" y="1995686"/>
            <a:ext cx="226967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1887235" y="2090551"/>
            <a:ext cx="0" cy="2163726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18153" y="3304530"/>
            <a:ext cx="22699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70911" y="3255243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911" y="3255243"/>
                <a:ext cx="306366" cy="276999"/>
              </a:xfrm>
              <a:prstGeom prst="rect">
                <a:avLst/>
              </a:prstGeom>
              <a:blipFill rotWithShape="1">
                <a:blip r:embed="rId6"/>
                <a:stretch>
                  <a:fillRect r="-6000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44791" y="1979270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791" y="1979270"/>
                <a:ext cx="306366" cy="276999"/>
              </a:xfrm>
              <a:prstGeom prst="rect">
                <a:avLst/>
              </a:prstGeom>
              <a:blipFill rotWithShape="1">
                <a:blip r:embed="rId7"/>
                <a:stretch>
                  <a:fillRect r="-6000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90567" y="1072966"/>
                <a:ext cx="2952603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+1⇒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3366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sz="2000" b="0" i="1" smtClean="0">
                                  <a:solidFill>
                                    <a:srgbClr val="003366"/>
                                  </a:solidFill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24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567" y="1072966"/>
                <a:ext cx="2952603" cy="670568"/>
              </a:xfrm>
              <a:prstGeom prst="rect">
                <a:avLst/>
              </a:prstGeom>
              <a:blipFill rotWithShape="1">
                <a:blip r:embed="rId8"/>
                <a:stretch>
                  <a:fillRect r="-26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3403475" y="1995686"/>
            <a:ext cx="226967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 стрелкой 21"/>
          <p:cNvCxnSpPr/>
          <p:nvPr/>
        </p:nvCxnSpPr>
        <p:spPr>
          <a:xfrm flipV="1">
            <a:off x="4572558" y="2090551"/>
            <a:ext cx="0" cy="216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56234" y="3255243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234" y="3255243"/>
                <a:ext cx="306366" cy="276999"/>
              </a:xfrm>
              <a:prstGeom prst="rect">
                <a:avLst/>
              </a:prstGeom>
              <a:blipFill rotWithShape="1">
                <a:blip r:embed="rId9"/>
                <a:stretch>
                  <a:fillRect r="-8000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30114" y="1979270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114" y="1979270"/>
                <a:ext cx="306366" cy="276999"/>
              </a:xfrm>
              <a:prstGeom prst="rect">
                <a:avLst/>
              </a:prstGeom>
              <a:blipFill rotWithShape="1">
                <a:blip r:embed="rId10"/>
                <a:stretch>
                  <a:fillRect r="-5882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962837" y="1227314"/>
                <a:ext cx="25803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</a:rPr>
                        <m:t>=0⇒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=1, 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003366"/>
                          </a:solidFill>
                          <a:latin typeface="Cambria Math"/>
                          <a:ea typeface="Cambria Math"/>
                        </a:rPr>
                        <m:t>≠0</m:t>
                      </m:r>
                    </m:oMath>
                  </m:oMathPara>
                </a14:m>
                <a:endParaRPr lang="ru-RU" sz="20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2837" y="1227314"/>
                <a:ext cx="2580322" cy="400110"/>
              </a:xfrm>
              <a:prstGeom prst="rect">
                <a:avLst/>
              </a:prstGeom>
              <a:blipFill rotWithShape="1">
                <a:blip r:embed="rId11"/>
                <a:stretch>
                  <a:fillRect t="-7576" r="-3546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6105500" y="1982986"/>
            <a:ext cx="226967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 стрелкой 26"/>
          <p:cNvCxnSpPr/>
          <p:nvPr/>
        </p:nvCxnSpPr>
        <p:spPr>
          <a:xfrm flipV="1">
            <a:off x="7274582" y="2077851"/>
            <a:ext cx="0" cy="216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105500" y="3291830"/>
            <a:ext cx="22699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58258" y="3242543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258" y="3242543"/>
                <a:ext cx="306366" cy="276999"/>
              </a:xfrm>
              <a:prstGeom prst="rect">
                <a:avLst/>
              </a:prstGeom>
              <a:blipFill rotWithShape="1">
                <a:blip r:embed="rId12"/>
                <a:stretch>
                  <a:fillRect r="-5882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32138" y="1966570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138" y="1966570"/>
                <a:ext cx="306366" cy="276999"/>
              </a:xfrm>
              <a:prstGeom prst="rect">
                <a:avLst/>
              </a:prstGeom>
              <a:blipFill rotWithShape="1">
                <a:blip r:embed="rId7"/>
                <a:stretch>
                  <a:fillRect r="-6000" b="-177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Прямая со стрелкой 30"/>
          <p:cNvCxnSpPr/>
          <p:nvPr/>
        </p:nvCxnSpPr>
        <p:spPr>
          <a:xfrm>
            <a:off x="3403476" y="3304530"/>
            <a:ext cx="2269953" cy="0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8" name="Группа 47"/>
          <p:cNvGrpSpPr/>
          <p:nvPr/>
        </p:nvGrpSpPr>
        <p:grpSpPr>
          <a:xfrm>
            <a:off x="1187623" y="2355726"/>
            <a:ext cx="1368153" cy="907220"/>
            <a:chOff x="1187623" y="2355726"/>
            <a:chExt cx="1368153" cy="907220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1951157" y="2355726"/>
              <a:ext cx="604619" cy="907220"/>
              <a:chOff x="1927070" y="2224088"/>
              <a:chExt cx="900129" cy="1076962"/>
            </a:xfrm>
          </p:grpSpPr>
          <p:sp>
            <p:nvSpPr>
              <p:cNvPr id="40" name="Полилиния 39"/>
              <p:cNvSpPr/>
              <p:nvPr/>
            </p:nvSpPr>
            <p:spPr>
              <a:xfrm>
                <a:off x="1927070" y="2224088"/>
                <a:ext cx="268666" cy="103115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5400000" flipH="1">
                <a:off x="2263643" y="2737493"/>
                <a:ext cx="279648" cy="84746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5" name="Группа 44"/>
            <p:cNvGrpSpPr/>
            <p:nvPr/>
          </p:nvGrpSpPr>
          <p:grpSpPr>
            <a:xfrm flipH="1">
              <a:off x="1187623" y="2355726"/>
              <a:ext cx="631311" cy="907220"/>
              <a:chOff x="1927070" y="2224088"/>
              <a:chExt cx="900129" cy="1076962"/>
            </a:xfrm>
          </p:grpSpPr>
          <p:sp>
            <p:nvSpPr>
              <p:cNvPr id="46" name="Полилиния 45"/>
              <p:cNvSpPr/>
              <p:nvPr/>
            </p:nvSpPr>
            <p:spPr>
              <a:xfrm>
                <a:off x="1927070" y="2224088"/>
                <a:ext cx="268666" cy="103115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Полилиния 46"/>
              <p:cNvSpPr/>
              <p:nvPr/>
            </p:nvSpPr>
            <p:spPr>
              <a:xfrm rot="5400000" flipH="1">
                <a:off x="2263643" y="2737493"/>
                <a:ext cx="279648" cy="84746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63" name="Группа 62"/>
          <p:cNvGrpSpPr/>
          <p:nvPr/>
        </p:nvGrpSpPr>
        <p:grpSpPr>
          <a:xfrm>
            <a:off x="3619050" y="2357548"/>
            <a:ext cx="1837184" cy="1849102"/>
            <a:chOff x="3619050" y="2357548"/>
            <a:chExt cx="1837184" cy="1849102"/>
          </a:xfrm>
        </p:grpSpPr>
        <p:grpSp>
          <p:nvGrpSpPr>
            <p:cNvPr id="50" name="Группа 49"/>
            <p:cNvGrpSpPr/>
            <p:nvPr/>
          </p:nvGrpSpPr>
          <p:grpSpPr>
            <a:xfrm>
              <a:off x="4608005" y="2357548"/>
              <a:ext cx="848229" cy="914923"/>
              <a:chOff x="1927070" y="2224088"/>
              <a:chExt cx="900129" cy="1076962"/>
            </a:xfrm>
          </p:grpSpPr>
          <p:sp>
            <p:nvSpPr>
              <p:cNvPr id="54" name="Полилиния 53"/>
              <p:cNvSpPr/>
              <p:nvPr/>
            </p:nvSpPr>
            <p:spPr>
              <a:xfrm>
                <a:off x="1927070" y="2224088"/>
                <a:ext cx="268666" cy="103115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5" name="Полилиния 54"/>
              <p:cNvSpPr/>
              <p:nvPr/>
            </p:nvSpPr>
            <p:spPr>
              <a:xfrm rot="5400000" flipH="1">
                <a:off x="2263643" y="2737493"/>
                <a:ext cx="279648" cy="84746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1" name="Группа 50"/>
            <p:cNvGrpSpPr/>
            <p:nvPr/>
          </p:nvGrpSpPr>
          <p:grpSpPr>
            <a:xfrm rot="16200000" flipH="1">
              <a:off x="3632607" y="3319858"/>
              <a:ext cx="873235" cy="900350"/>
              <a:chOff x="1927070" y="2224088"/>
              <a:chExt cx="900129" cy="1076962"/>
            </a:xfrm>
          </p:grpSpPr>
          <p:sp>
            <p:nvSpPr>
              <p:cNvPr id="52" name="Полилиния 51"/>
              <p:cNvSpPr/>
              <p:nvPr/>
            </p:nvSpPr>
            <p:spPr>
              <a:xfrm>
                <a:off x="1927070" y="2224088"/>
                <a:ext cx="268666" cy="103115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Полилиния 52"/>
              <p:cNvSpPr/>
              <p:nvPr/>
            </p:nvSpPr>
            <p:spPr>
              <a:xfrm rot="5400000" flipH="1">
                <a:off x="2263643" y="2737493"/>
                <a:ext cx="279648" cy="84746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032138" y="2776500"/>
                <a:ext cx="3063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138" y="2776500"/>
                <a:ext cx="306366" cy="276999"/>
              </a:xfrm>
              <a:prstGeom prst="rect">
                <a:avLst/>
              </a:prstGeom>
              <a:blipFill rotWithShape="1">
                <a:blip r:embed="rId13"/>
                <a:stretch>
                  <a:fillRect r="-6000" b="-152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Группа 61"/>
          <p:cNvGrpSpPr/>
          <p:nvPr/>
        </p:nvGrpSpPr>
        <p:grpSpPr>
          <a:xfrm>
            <a:off x="6137124" y="2790437"/>
            <a:ext cx="2238047" cy="72008"/>
            <a:chOff x="6137124" y="2790437"/>
            <a:chExt cx="2238047" cy="72008"/>
          </a:xfrm>
        </p:grpSpPr>
        <p:cxnSp>
          <p:nvCxnSpPr>
            <p:cNvPr id="58" name="Прямая соединительная линия 57"/>
            <p:cNvCxnSpPr>
              <a:endCxn id="59" idx="2"/>
            </p:cNvCxnSpPr>
            <p:nvPr/>
          </p:nvCxnSpPr>
          <p:spPr>
            <a:xfrm flipV="1">
              <a:off x="6137124" y="2826441"/>
              <a:ext cx="1101454" cy="4763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9" name="Овал 58"/>
            <p:cNvSpPr/>
            <p:nvPr/>
          </p:nvSpPr>
          <p:spPr>
            <a:xfrm>
              <a:off x="7238578" y="2790437"/>
              <a:ext cx="72008" cy="72008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1" name="Прямая соединительная линия 60"/>
            <p:cNvCxnSpPr/>
            <p:nvPr/>
          </p:nvCxnSpPr>
          <p:spPr>
            <a:xfrm flipV="1">
              <a:off x="7317379" y="2819194"/>
              <a:ext cx="1057792" cy="4764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540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20" grpId="0"/>
      <p:bldP spid="23" grpId="0"/>
      <p:bldP spid="24" grpId="0"/>
      <p:bldP spid="25" grpId="0"/>
      <p:bldP spid="29" grpId="0"/>
      <p:bldP spid="30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11450"/>
                <a:ext cx="8229600" cy="418317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 marL="0" indent="0" algn="ctr">
                  <a:buNone/>
                </a:pPr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11450"/>
                <a:ext cx="8229600" cy="4183173"/>
              </a:xfrm>
              <a:blipFill rotWithShape="1">
                <a:blip r:embed="rId2"/>
                <a:stretch>
                  <a:fillRect t="-2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трелка вниз 11"/>
          <p:cNvSpPr/>
          <p:nvPr/>
        </p:nvSpPr>
        <p:spPr>
          <a:xfrm rot="2217089">
            <a:off x="3746090" y="1116748"/>
            <a:ext cx="172409" cy="663790"/>
          </a:xfrm>
          <a:prstGeom prst="downArrow">
            <a:avLst>
              <a:gd name="adj1" fmla="val 50000"/>
              <a:gd name="adj2" fmla="val 8637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9382911" flipH="1">
            <a:off x="5183966" y="1107224"/>
            <a:ext cx="172409" cy="663790"/>
          </a:xfrm>
          <a:prstGeom prst="downArrow">
            <a:avLst>
              <a:gd name="adj1" fmla="val 50000"/>
              <a:gd name="adj2" fmla="val 8637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020355" y="1836357"/>
                <a:ext cx="1125052" cy="730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dirty="0" smtClean="0">
                              <a:solidFill>
                                <a:srgbClr val="00336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dirty="0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lang="en-US" sz="2400" b="1" i="1" dirty="0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2400" b="1" i="1" dirty="0" smtClean="0">
                          <a:solidFill>
                            <a:srgbClr val="003366"/>
                          </a:solidFill>
                          <a:latin typeface="Cambria Math"/>
                        </a:rPr>
                        <m:t>&gt;</m:t>
                      </m:r>
                      <m:r>
                        <a:rPr lang="en-US" sz="2400" b="1" i="1" dirty="0" smtClean="0">
                          <a:solidFill>
                            <a:srgbClr val="003366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2400" b="1" dirty="0" smtClean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355" y="1836357"/>
                <a:ext cx="1125052" cy="730136"/>
              </a:xfrm>
              <a:prstGeom prst="rect">
                <a:avLst/>
              </a:prstGeom>
              <a:blipFill rotWithShape="1">
                <a:blip r:embed="rId4"/>
                <a:stretch>
                  <a:fillRect r="-7568" b="-8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4976050" y="1844904"/>
                <a:ext cx="1125052" cy="730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dirty="0" smtClean="0">
                              <a:solidFill>
                                <a:srgbClr val="00336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dirty="0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lang="en-US" sz="2400" b="1" i="1" dirty="0" smtClean="0">
                              <a:solidFill>
                                <a:srgbClr val="003366"/>
                              </a:solidFill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2400" b="1" i="1" dirty="0" smtClean="0">
                          <a:solidFill>
                            <a:srgbClr val="003366"/>
                          </a:solidFill>
                          <a:latin typeface="Cambria Math"/>
                        </a:rPr>
                        <m:t>&lt;</m:t>
                      </m:r>
                      <m:r>
                        <a:rPr lang="en-US" sz="2400" b="1" i="1" dirty="0" smtClean="0">
                          <a:solidFill>
                            <a:srgbClr val="003366"/>
                          </a:solidFill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2400" b="1" dirty="0" smtClean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6050" y="1844904"/>
                <a:ext cx="1125052" cy="730136"/>
              </a:xfrm>
              <a:prstGeom prst="rect">
                <a:avLst/>
              </a:prstGeom>
              <a:blipFill rotWithShape="1">
                <a:blip r:embed="rId5"/>
                <a:stretch>
                  <a:fillRect r="-7568" b="-16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трелка вниз 15"/>
          <p:cNvSpPr/>
          <p:nvPr/>
        </p:nvSpPr>
        <p:spPr>
          <a:xfrm rot="2217089">
            <a:off x="2992113" y="2625669"/>
            <a:ext cx="172409" cy="663790"/>
          </a:xfrm>
          <a:prstGeom prst="downArrow">
            <a:avLst>
              <a:gd name="adj1" fmla="val 50000"/>
              <a:gd name="adj2" fmla="val 86376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9382911" flipH="1">
            <a:off x="3907447" y="2625669"/>
            <a:ext cx="172409" cy="663790"/>
          </a:xfrm>
          <a:prstGeom prst="downArrow">
            <a:avLst>
              <a:gd name="adj1" fmla="val 50000"/>
              <a:gd name="adj2" fmla="val 86376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1954327" y="3282175"/>
                <a:ext cx="1711174" cy="730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sz="24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en-US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lang="en-US" sz="24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24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&lt;</m:t>
                      </m:r>
                      <m:r>
                        <a:rPr lang="en-US" sz="24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US" sz="2400" b="1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327" y="3282175"/>
                <a:ext cx="1711174" cy="730136"/>
              </a:xfrm>
              <a:prstGeom prst="rect">
                <a:avLst/>
              </a:prstGeom>
              <a:blipFill rotWithShape="1">
                <a:blip r:embed="rId6"/>
                <a:stretch>
                  <a:fillRect r="-5357" b="-8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3740679" y="3257854"/>
                <a:ext cx="1125052" cy="7301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lang="en-US" sz="2400" b="1" i="1" dirty="0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𝒏</m:t>
                          </m:r>
                        </m:den>
                      </m:f>
                      <m:r>
                        <a:rPr lang="en-US" sz="24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&gt;</m:t>
                      </m:r>
                      <m:r>
                        <a:rPr lang="en-US" sz="2400" b="1" i="1" dirty="0" smtClean="0">
                          <a:solidFill>
                            <a:srgbClr val="7030A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US" sz="2400" b="1" dirty="0" smtClean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679" y="3257854"/>
                <a:ext cx="1125052" cy="730136"/>
              </a:xfrm>
              <a:prstGeom prst="rect">
                <a:avLst/>
              </a:prstGeom>
              <a:blipFill rotWithShape="1">
                <a:blip r:embed="rId7"/>
                <a:stretch>
                  <a:fillRect r="-8152" b="-8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45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2803761" y="321593"/>
                <a:ext cx="3532569" cy="5849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sz="24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761" y="321593"/>
                <a:ext cx="3532569" cy="584904"/>
              </a:xfrm>
              <a:prstGeom prst="rect">
                <a:avLst/>
              </a:prstGeom>
              <a:blipFill rotWithShape="1">
                <a:blip r:embed="rId3"/>
                <a:stretch>
                  <a:fillRect r="-3972" b="-10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3160189" y="184051"/>
                <a:ext cx="2817503" cy="611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f>
                          <m:f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𝒏</m:t>
                            </m:r>
                          </m:den>
                        </m:f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g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</m:rad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en-US" sz="24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189" y="184051"/>
                <a:ext cx="2817503" cy="611962"/>
              </a:xfrm>
              <a:prstGeom prst="rect">
                <a:avLst/>
              </a:prstGeom>
              <a:blipFill rotWithShape="1">
                <a:blip r:embed="rId4"/>
                <a:stretch>
                  <a:fillRect r="-4968" b="-217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D:\Математика\Котяшёва\list2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422877" y="1032227"/>
            <a:ext cx="3493808" cy="346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714425" y="1122521"/>
            <a:ext cx="0" cy="31949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14593" y="4089760"/>
            <a:ext cx="33234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54038" y="4011898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038" y="4011898"/>
                <a:ext cx="367986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r="-213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777" y="1041482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77" y="1041482"/>
                <a:ext cx="367986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Полилиния 22"/>
          <p:cNvSpPr/>
          <p:nvPr/>
        </p:nvSpPr>
        <p:spPr>
          <a:xfrm rot="5400000" flipH="1">
            <a:off x="1594477" y="2321861"/>
            <a:ext cx="887846" cy="2647950"/>
          </a:xfrm>
          <a:custGeom>
            <a:avLst/>
            <a:gdLst>
              <a:gd name="connsiteX0" fmla="*/ 0 w 1054100"/>
              <a:gd name="connsiteY0" fmla="*/ 2457450 h 2457450"/>
              <a:gd name="connsiteX1" fmla="*/ 565150 w 1054100"/>
              <a:gd name="connsiteY1" fmla="*/ 1987550 h 2457450"/>
              <a:gd name="connsiteX2" fmla="*/ 1054100 w 1054100"/>
              <a:gd name="connsiteY2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4100" h="2457450">
                <a:moveTo>
                  <a:pt x="0" y="2457450"/>
                </a:moveTo>
                <a:cubicBezTo>
                  <a:pt x="194733" y="2427287"/>
                  <a:pt x="389467" y="2397125"/>
                  <a:pt x="565150" y="1987550"/>
                </a:cubicBezTo>
                <a:cubicBezTo>
                  <a:pt x="740833" y="1577975"/>
                  <a:pt x="897466" y="788987"/>
                  <a:pt x="1054100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80755" y="4053755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30697" y="4011628"/>
                <a:ext cx="7857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(0;0)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97" y="4011628"/>
                <a:ext cx="785792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1007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Овал 25"/>
          <p:cNvSpPr/>
          <p:nvPr/>
        </p:nvSpPr>
        <p:spPr>
          <a:xfrm>
            <a:off x="1180381" y="3582124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1872" y="3311485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(1;1)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72" y="3311485"/>
                <a:ext cx="785793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1007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5956" y="985361"/>
                <a:ext cx="20188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1. </m:t>
                      </m:r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=[0;+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56" y="985361"/>
                <a:ext cx="2018822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333" r="-1506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82481" y="1416529"/>
                <a:ext cx="2005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2. </m:t>
                      </m:r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=[0;+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481" y="1416529"/>
                <a:ext cx="2005101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197" r="-182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74613" y="1857823"/>
                <a:ext cx="4820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dirty="0" smtClean="0"/>
                  <a:t> функция не является ни четной, ни нечетной</a:t>
                </a:r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613" y="1857823"/>
                <a:ext cx="4820359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333" r="-16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81138" y="2288991"/>
                <a:ext cx="37358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38" y="2288991"/>
                <a:ext cx="3735895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195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81138" y="2704713"/>
                <a:ext cx="3539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dirty="0" smtClean="0"/>
                  <a:t>функция не ограничена сверху, </a:t>
                </a:r>
              </a:p>
              <a:p>
                <a:r>
                  <a:rPr lang="ru-RU" dirty="0" smtClean="0"/>
                  <a:t>но ограничена снизу</a:t>
                </a:r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38" y="2704713"/>
                <a:ext cx="3539815" cy="646331"/>
              </a:xfrm>
              <a:prstGeom prst="rect">
                <a:avLst/>
              </a:prstGeom>
              <a:blipFill rotWithShape="1">
                <a:blip r:embed="rId14"/>
                <a:stretch>
                  <a:fillRect l="-1377" t="-4717" r="-2065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93663" y="3322015"/>
                <a:ext cx="3614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6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dirty="0" smtClean="0"/>
                  <a:t> − не существует </a:t>
                </a:r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663" y="3322015"/>
                <a:ext cx="3614964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8197" r="-202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90347" y="3746787"/>
                <a:ext cx="3887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347" y="3746787"/>
                <a:ext cx="3887474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8333" r="-172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90577" y="4143994"/>
                <a:ext cx="36611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dirty="0" smtClean="0"/>
                  <a:t>график функции выпуклый вверх</a:t>
                </a:r>
              </a:p>
              <a:p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577" y="4143994"/>
                <a:ext cx="3661195" cy="646331"/>
              </a:xfrm>
              <a:prstGeom prst="rect">
                <a:avLst/>
              </a:prstGeom>
              <a:blipFill rotWithShape="1">
                <a:blip r:embed="rId17"/>
                <a:stretch>
                  <a:fillRect l="-1500" t="-4717" r="-2167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  <p:bldP spid="17" grpId="0"/>
      <p:bldP spid="19" grpId="0"/>
      <p:bldP spid="23" grpId="0" animBg="1"/>
      <p:bldP spid="24" grpId="0" animBg="1"/>
      <p:bldP spid="25" grpId="0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3096821" y="321593"/>
                <a:ext cx="2946448" cy="5849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&gt;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sz="24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821" y="321593"/>
                <a:ext cx="2946448" cy="584904"/>
              </a:xfrm>
              <a:prstGeom prst="rect">
                <a:avLst/>
              </a:prstGeom>
              <a:blipFill rotWithShape="1">
                <a:blip r:embed="rId3"/>
                <a:stretch>
                  <a:fillRect r="-4969" b="-10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D:\Математика\Котяшёва\list2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422877" y="1032227"/>
            <a:ext cx="3493808" cy="346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714425" y="1122521"/>
            <a:ext cx="0" cy="31949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14593" y="4089760"/>
            <a:ext cx="33234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54038" y="4011898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038" y="4011898"/>
                <a:ext cx="367986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197" r="-213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777" y="1041482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77" y="1041482"/>
                <a:ext cx="367986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Полилиния 22"/>
          <p:cNvSpPr/>
          <p:nvPr/>
        </p:nvSpPr>
        <p:spPr>
          <a:xfrm>
            <a:off x="738423" y="1435505"/>
            <a:ext cx="931299" cy="2647950"/>
          </a:xfrm>
          <a:custGeom>
            <a:avLst/>
            <a:gdLst>
              <a:gd name="connsiteX0" fmla="*/ 0 w 1054100"/>
              <a:gd name="connsiteY0" fmla="*/ 2457450 h 2457450"/>
              <a:gd name="connsiteX1" fmla="*/ 565150 w 1054100"/>
              <a:gd name="connsiteY1" fmla="*/ 1987550 h 2457450"/>
              <a:gd name="connsiteX2" fmla="*/ 1054100 w 1054100"/>
              <a:gd name="connsiteY2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4100" h="2457450">
                <a:moveTo>
                  <a:pt x="0" y="2457450"/>
                </a:moveTo>
                <a:cubicBezTo>
                  <a:pt x="194733" y="2427287"/>
                  <a:pt x="389467" y="2397125"/>
                  <a:pt x="565150" y="1987550"/>
                </a:cubicBezTo>
                <a:cubicBezTo>
                  <a:pt x="740833" y="1577975"/>
                  <a:pt x="897466" y="788987"/>
                  <a:pt x="1054100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80755" y="4053755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30697" y="4011628"/>
                <a:ext cx="7857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(0;0)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97" y="4011628"/>
                <a:ext cx="785792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197" r="-1007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Овал 25"/>
          <p:cNvSpPr/>
          <p:nvPr/>
        </p:nvSpPr>
        <p:spPr>
          <a:xfrm>
            <a:off x="1180381" y="3582124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1872" y="3311485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(1;1)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72" y="3311485"/>
                <a:ext cx="785793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1007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5956" y="985361"/>
                <a:ext cx="20188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1. </m:t>
                      </m:r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=[0;+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56" y="985361"/>
                <a:ext cx="2018822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333" r="-1506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82481" y="1416529"/>
                <a:ext cx="2005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2. </m:t>
                      </m:r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=[0;+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481" y="1416529"/>
                <a:ext cx="2005101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197" r="-1829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74613" y="1857823"/>
                <a:ext cx="4820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dirty="0" smtClean="0"/>
                  <a:t> функция не является ни четной, ни нечетной</a:t>
                </a:r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613" y="1857823"/>
                <a:ext cx="4820359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333" r="-16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81138" y="2288991"/>
                <a:ext cx="37358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38" y="2288991"/>
                <a:ext cx="3735895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195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81138" y="2704713"/>
                <a:ext cx="3539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dirty="0" smtClean="0"/>
                  <a:t>функция не ограничена сверху, </a:t>
                </a:r>
              </a:p>
              <a:p>
                <a:r>
                  <a:rPr lang="ru-RU" dirty="0" smtClean="0"/>
                  <a:t>но ограничена снизу</a:t>
                </a:r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38" y="2704713"/>
                <a:ext cx="3539815" cy="646331"/>
              </a:xfrm>
              <a:prstGeom prst="rect">
                <a:avLst/>
              </a:prstGeom>
              <a:blipFill rotWithShape="1">
                <a:blip r:embed="rId13"/>
                <a:stretch>
                  <a:fillRect l="-1377" t="-4717" r="-2065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93663" y="3322015"/>
                <a:ext cx="36149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6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dirty="0" smtClean="0"/>
                  <a:t> − не существует </a:t>
                </a:r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663" y="3322015"/>
                <a:ext cx="3614964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197" r="-202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90347" y="3746787"/>
                <a:ext cx="3887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347" y="3746787"/>
                <a:ext cx="3887474" cy="369332"/>
              </a:xfrm>
              <a:prstGeom prst="rect">
                <a:avLst/>
              </a:prstGeom>
              <a:blipFill rotWithShape="1">
                <a:blip r:embed="rId15"/>
                <a:stretch>
                  <a:fillRect t="-8333" r="-172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90577" y="4143994"/>
                <a:ext cx="356245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dirty="0" smtClean="0"/>
                  <a:t>график функции выпуклый вниз</a:t>
                </a:r>
              </a:p>
              <a:p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577" y="4143994"/>
                <a:ext cx="3562450" cy="646331"/>
              </a:xfrm>
              <a:prstGeom prst="rect">
                <a:avLst/>
              </a:prstGeom>
              <a:blipFill rotWithShape="1">
                <a:blip r:embed="rId16"/>
                <a:stretch>
                  <a:fillRect l="-1541" t="-4717" r="-2226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686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9" grpId="0"/>
      <p:bldP spid="23" grpId="0" animBg="1"/>
      <p:bldP spid="24" grpId="0" animBg="1"/>
      <p:bldP spid="25" grpId="0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3096821" y="321593"/>
                <a:ext cx="2946449" cy="5849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US" sz="24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821" y="321593"/>
                <a:ext cx="2946449" cy="584904"/>
              </a:xfrm>
              <a:prstGeom prst="rect">
                <a:avLst/>
              </a:prstGeom>
              <a:blipFill rotWithShape="1">
                <a:blip r:embed="rId3"/>
                <a:stretch>
                  <a:fillRect r="-4969" b="-104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D:\Математика\Котяшёва\list2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15989" r="18981" b="28860"/>
          <a:stretch/>
        </p:blipFill>
        <p:spPr bwMode="auto">
          <a:xfrm>
            <a:off x="422877" y="1032227"/>
            <a:ext cx="3493808" cy="346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714425" y="1122521"/>
            <a:ext cx="0" cy="31949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14593" y="4089760"/>
            <a:ext cx="33234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54038" y="4011898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038" y="4011898"/>
                <a:ext cx="367986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197" r="-213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4777" y="1041482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77" y="1041482"/>
                <a:ext cx="367986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333" r="-2333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47088" y="3322015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(1;1)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088" y="3322015"/>
                <a:ext cx="785793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197" r="-1007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5956" y="985361"/>
                <a:ext cx="20188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1. </m:t>
                      </m:r>
                      <m:r>
                        <a:rPr lang="en-US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=(0;+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56" y="985361"/>
                <a:ext cx="2018822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333" r="-241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82481" y="1416529"/>
                <a:ext cx="20051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2. </m:t>
                      </m:r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=(0;+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481" y="1416529"/>
                <a:ext cx="2005101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197" r="-274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74613" y="1857823"/>
                <a:ext cx="4820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dirty="0" smtClean="0"/>
                  <a:t> функция не является ни четной, ни нечетной</a:t>
                </a:r>
                <a:endParaRPr lang="ru-RU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613" y="1857823"/>
                <a:ext cx="4820359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333" r="-164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81138" y="2288991"/>
                <a:ext cx="34782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dirty="0" smtClean="0"/>
                  <a:t>функция убывает 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38" y="2288991"/>
                <a:ext cx="3478260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197" r="-210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81138" y="2704713"/>
                <a:ext cx="3539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dirty="0" smtClean="0"/>
                  <a:t>функция не ограничена сверху, </a:t>
                </a:r>
              </a:p>
              <a:p>
                <a:r>
                  <a:rPr lang="ru-RU" dirty="0" smtClean="0"/>
                  <a:t>но ограничена снизу</a:t>
                </a:r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38" y="2704713"/>
                <a:ext cx="3539815" cy="646331"/>
              </a:xfrm>
              <a:prstGeom prst="rect">
                <a:avLst/>
              </a:prstGeom>
              <a:blipFill rotWithShape="1">
                <a:blip r:embed="rId12"/>
                <a:stretch>
                  <a:fillRect l="-1377" t="-4717" r="-2065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93663" y="3322015"/>
                <a:ext cx="32382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6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</m:oMath>
                </a14:m>
                <a:r>
                  <a:rPr lang="ru-RU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dirty="0" smtClean="0"/>
                  <a:t> − не существуют </a:t>
                </a:r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663" y="3322015"/>
                <a:ext cx="3238259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225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90347" y="3746787"/>
                <a:ext cx="3887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347" y="3746787"/>
                <a:ext cx="3887474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333" r="-172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90577" y="4143994"/>
                <a:ext cx="356245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dirty="0" smtClean="0"/>
                  <a:t>график функции выпуклый вниз</a:t>
                </a:r>
              </a:p>
              <a:p>
                <a:r>
                  <a:rPr lang="ru-RU" dirty="0" smtClean="0"/>
                  <a:t>при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577" y="4143994"/>
                <a:ext cx="3562450" cy="646331"/>
              </a:xfrm>
              <a:prstGeom prst="rect">
                <a:avLst/>
              </a:prstGeom>
              <a:blipFill rotWithShape="1">
                <a:blip r:embed="rId15"/>
                <a:stretch>
                  <a:fillRect l="-1541" t="-4717" r="-2226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Группа 36"/>
          <p:cNvGrpSpPr/>
          <p:nvPr/>
        </p:nvGrpSpPr>
        <p:grpSpPr>
          <a:xfrm>
            <a:off x="881921" y="1407004"/>
            <a:ext cx="2451085" cy="2595369"/>
            <a:chOff x="1927070" y="2224088"/>
            <a:chExt cx="900129" cy="1076962"/>
          </a:xfrm>
        </p:grpSpPr>
        <p:sp>
          <p:nvSpPr>
            <p:cNvPr id="41" name="Полилиния 40"/>
            <p:cNvSpPr/>
            <p:nvPr/>
          </p:nvSpPr>
          <p:spPr>
            <a:xfrm>
              <a:off x="1927070" y="2224088"/>
              <a:ext cx="268666" cy="1031155"/>
            </a:xfrm>
            <a:custGeom>
              <a:avLst/>
              <a:gdLst>
                <a:gd name="connsiteX0" fmla="*/ 6505 w 801843"/>
                <a:gd name="connsiteY0" fmla="*/ 0 h 1276350"/>
                <a:gd name="connsiteX1" fmla="*/ 116043 w 801843"/>
                <a:gd name="connsiteY1" fmla="*/ 933450 h 1276350"/>
                <a:gd name="connsiteX2" fmla="*/ 801843 w 801843"/>
                <a:gd name="connsiteY2" fmla="*/ 1276350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1843" h="1276350">
                  <a:moveTo>
                    <a:pt x="6505" y="0"/>
                  </a:moveTo>
                  <a:cubicBezTo>
                    <a:pt x="-5004" y="360362"/>
                    <a:pt x="-16513" y="720725"/>
                    <a:pt x="116043" y="933450"/>
                  </a:cubicBezTo>
                  <a:cubicBezTo>
                    <a:pt x="248599" y="1146175"/>
                    <a:pt x="525221" y="1211262"/>
                    <a:pt x="801843" y="1276350"/>
                  </a:cubicBezTo>
                </a:path>
              </a:pathLst>
            </a:custGeom>
            <a:ln w="28575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олилиния 41"/>
            <p:cNvSpPr/>
            <p:nvPr/>
          </p:nvSpPr>
          <p:spPr>
            <a:xfrm rot="5400000" flipH="1">
              <a:off x="2263643" y="2737493"/>
              <a:ext cx="279648" cy="847465"/>
            </a:xfrm>
            <a:custGeom>
              <a:avLst/>
              <a:gdLst>
                <a:gd name="connsiteX0" fmla="*/ 6505 w 801843"/>
                <a:gd name="connsiteY0" fmla="*/ 0 h 1276350"/>
                <a:gd name="connsiteX1" fmla="*/ 116043 w 801843"/>
                <a:gd name="connsiteY1" fmla="*/ 933450 h 1276350"/>
                <a:gd name="connsiteX2" fmla="*/ 801843 w 801843"/>
                <a:gd name="connsiteY2" fmla="*/ 1276350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1843" h="1276350">
                  <a:moveTo>
                    <a:pt x="6505" y="0"/>
                  </a:moveTo>
                  <a:cubicBezTo>
                    <a:pt x="-5004" y="360362"/>
                    <a:pt x="-16513" y="720725"/>
                    <a:pt x="116043" y="933450"/>
                  </a:cubicBezTo>
                  <a:cubicBezTo>
                    <a:pt x="248599" y="1146175"/>
                    <a:pt x="525221" y="1211262"/>
                    <a:pt x="801843" y="1276350"/>
                  </a:cubicBezTo>
                </a:path>
              </a:pathLst>
            </a:custGeom>
            <a:ln w="28575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Овал 25"/>
          <p:cNvSpPr/>
          <p:nvPr/>
        </p:nvSpPr>
        <p:spPr>
          <a:xfrm>
            <a:off x="1180381" y="3590670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6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9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8557" y="411450"/>
                <a:ext cx="21626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ru-RU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57" y="411450"/>
                <a:ext cx="2162643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3099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6860" y="933182"/>
                <a:ext cx="7992188" cy="1338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ru-RU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−1⋅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24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−1−2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60" y="933182"/>
                <a:ext cx="7992188" cy="1338700"/>
              </a:xfrm>
              <a:prstGeom prst="rect">
                <a:avLst/>
              </a:prstGeom>
              <a:blipFill rotWithShape="1">
                <a:blip r:embed="rId4"/>
                <a:stretch>
                  <a:fillRect r="-229" b="-9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462961" y="2672418"/>
                <a:ext cx="421807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𝒎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𝒎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𝒎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𝒁</m:t>
                    </m:r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ru-RU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961" y="2672418"/>
                <a:ext cx="4218078" cy="470000"/>
              </a:xfrm>
              <a:prstGeom prst="rect">
                <a:avLst/>
              </a:prstGeom>
              <a:blipFill rotWithShape="1">
                <a:blip r:embed="rId5"/>
                <a:stretch>
                  <a:fillRect t="-7792" r="-2890" b="-298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6860" y="3579862"/>
                <a:ext cx="1921873" cy="8552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ru-RU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60" y="3579862"/>
                <a:ext cx="1921873" cy="855299"/>
              </a:xfrm>
              <a:prstGeom prst="rect">
                <a:avLst/>
              </a:prstGeom>
              <a:blipFill rotWithShape="1">
                <a:blip r:embed="rId6"/>
                <a:stretch>
                  <a:fillRect r="-412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107218" y="3546781"/>
                <a:ext cx="2535118" cy="818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 smtClean="0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ru-RU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ru-RU" sz="2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ru-RU" sz="240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218" y="3546781"/>
                <a:ext cx="2535118" cy="818044"/>
              </a:xfrm>
              <a:prstGeom prst="rect">
                <a:avLst/>
              </a:prstGeom>
              <a:blipFill rotWithShape="1">
                <a:blip r:embed="rId7"/>
                <a:stretch>
                  <a:fillRect r="-28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821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6860" y="411450"/>
                <a:ext cx="832172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rgbClr val="FF0000"/>
                    </a:solidFill>
                  </a:rPr>
                  <a:t>Теорема: </a:t>
                </a:r>
                <a:r>
                  <a:rPr lang="ru-RU" sz="2400" dirty="0" smtClean="0"/>
                  <a:t>Если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sz="2400" dirty="0" smtClean="0"/>
                  <a:t>и</a:t>
                </a:r>
                <a:r>
                  <a:rPr lang="ru-RU" sz="24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en-US" sz="2400" dirty="0" smtClean="0"/>
                  <a:t> – </a:t>
                </a:r>
                <a:r>
                  <a:rPr lang="ru-RU" sz="2400" dirty="0" smtClean="0"/>
                  <a:t>любое рациональное число, то производная степенной функции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r>
                  <a:rPr lang="ru-RU" sz="2400" dirty="0" smtClean="0"/>
                  <a:t>вычисляется по формуле</a:t>
                </a:r>
              </a:p>
              <a:p>
                <a:endParaRPr lang="ru-RU" sz="2400" dirty="0"/>
              </a:p>
              <a:p>
                <a:pPr algn="ctr"/>
                <a:endParaRPr lang="ru-RU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60" y="411450"/>
                <a:ext cx="8321720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1099" t="-2508" b="-59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21340" y="1896746"/>
                <a:ext cx="208723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𝒓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.</a:t>
                </a:r>
                <a:endParaRPr lang="ru-RU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340" y="1896746"/>
                <a:ext cx="2087238" cy="470000"/>
              </a:xfrm>
              <a:prstGeom prst="rect">
                <a:avLst/>
              </a:prstGeom>
              <a:blipFill rotWithShape="1">
                <a:blip r:embed="rId4"/>
                <a:stretch>
                  <a:fillRect t="-7792" r="-7310" b="-298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56176" y="769"/>
            <a:ext cx="3131840" cy="5143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769"/>
            <a:ext cx="3168352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83167" y="195485"/>
                <a:ext cx="2694904" cy="46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" y="195485"/>
                <a:ext cx="2694904" cy="461729"/>
              </a:xfrm>
              <a:prstGeom prst="rect">
                <a:avLst/>
              </a:prstGeom>
              <a:blipFill rotWithShape="1">
                <a:blip r:embed="rId2"/>
                <a:stretch>
                  <a:fillRect r="-3394" b="-7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649" y="659229"/>
                <a:ext cx="1609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1. </m:t>
                      </m:r>
                      <m:r>
                        <a:rPr lang="en-US" sz="1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9" y="659229"/>
                <a:ext cx="1609351" cy="307777"/>
              </a:xfrm>
              <a:prstGeom prst="rect">
                <a:avLst/>
              </a:prstGeom>
              <a:blipFill rotWithShape="1">
                <a:blip r:embed="rId3"/>
                <a:stretch>
                  <a:fillRect t="-1961" r="-758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174" y="1033247"/>
                <a:ext cx="15982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2. </m:t>
                      </m:r>
                      <m:r>
                        <a:rPr lang="en-US" sz="14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4" y="1033247"/>
                <a:ext cx="1598258" cy="307777"/>
              </a:xfrm>
              <a:prstGeom prst="rect">
                <a:avLst/>
              </a:prstGeom>
              <a:blipFill rotWithShape="1">
                <a:blip r:embed="rId4"/>
                <a:stretch>
                  <a:fillRect t="-1961" r="-763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306" y="1417391"/>
                <a:ext cx="2833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400" dirty="0" smtClean="0"/>
                  <a:t> функция не является ни четной, </a:t>
                </a:r>
                <a:endParaRPr lang="en-US" sz="1400" dirty="0" smtClean="0"/>
              </a:p>
              <a:p>
                <a:r>
                  <a:rPr lang="ru-RU" sz="1400" dirty="0" smtClean="0"/>
                  <a:t>ни нечетной</a:t>
                </a:r>
                <a:endParaRPr lang="ru-RU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06" y="1417391"/>
                <a:ext cx="2833533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645" t="-1176" r="-1075"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831" y="1962859"/>
                <a:ext cx="29414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4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400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" y="1962859"/>
                <a:ext cx="2941446" cy="307777"/>
              </a:xfrm>
              <a:prstGeom prst="rect">
                <a:avLst/>
              </a:prstGeom>
              <a:blipFill rotWithShape="1">
                <a:blip r:embed="rId6"/>
                <a:stretch>
                  <a:fillRect t="-2000" r="-124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831" y="2378581"/>
                <a:ext cx="27949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400" dirty="0" smtClean="0"/>
                  <a:t>функция не ограничена сверху, </a:t>
                </a:r>
              </a:p>
              <a:p>
                <a:r>
                  <a:rPr lang="ru-RU" sz="1400" dirty="0" smtClean="0"/>
                  <a:t>но ограничена снизу</a:t>
                </a:r>
                <a:endParaRPr lang="ru-RU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" y="2378581"/>
                <a:ext cx="2794996" cy="523220"/>
              </a:xfrm>
              <a:prstGeom prst="rect">
                <a:avLst/>
              </a:prstGeom>
              <a:blipFill rotWithShape="1">
                <a:blip r:embed="rId7"/>
                <a:stretch>
                  <a:fillRect l="-655" t="-1163" r="-1310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356" y="2995883"/>
                <a:ext cx="28437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6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  <m:r>
                      <a:rPr lang="ru-RU" sz="1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ru-RU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400" dirty="0" smtClean="0"/>
                  <a:t> − не существует </a:t>
                </a:r>
                <a:endParaRPr lang="ru-RU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6" y="2995883"/>
                <a:ext cx="2843792" cy="307777"/>
              </a:xfrm>
              <a:prstGeom prst="rect">
                <a:avLst/>
              </a:prstGeom>
              <a:blipFill rotWithShape="1">
                <a:blip r:embed="rId8"/>
                <a:stretch>
                  <a:fillRect t="-1961" r="-1288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040" y="3420655"/>
                <a:ext cx="3062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4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0" y="3420655"/>
                <a:ext cx="3062377" cy="307777"/>
              </a:xfrm>
              <a:prstGeom prst="rect">
                <a:avLst/>
              </a:prstGeom>
              <a:blipFill rotWithShape="1">
                <a:blip r:embed="rId9"/>
                <a:stretch>
                  <a:fillRect t="-1961" r="-1193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270" y="3817862"/>
                <a:ext cx="28925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400" dirty="0" smtClean="0"/>
                  <a:t>график функции выпуклый вверх</a:t>
                </a:r>
              </a:p>
              <a:p>
                <a:r>
                  <a:rPr lang="ru-RU" sz="14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0" y="3817862"/>
                <a:ext cx="2892587" cy="523220"/>
              </a:xfrm>
              <a:prstGeom prst="rect">
                <a:avLst/>
              </a:prstGeom>
              <a:blipFill rotWithShape="1">
                <a:blip r:embed="rId10"/>
                <a:stretch>
                  <a:fillRect l="-421" t="-1163" r="-1263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3442203" y="197768"/>
                <a:ext cx="2255681" cy="46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&gt;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203" y="197768"/>
                <a:ext cx="2255681" cy="461729"/>
              </a:xfrm>
              <a:prstGeom prst="rect">
                <a:avLst/>
              </a:prstGeom>
              <a:blipFill rotWithShape="1">
                <a:blip r:embed="rId12"/>
                <a:stretch>
                  <a:fillRect r="-4054" b="-7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37706" y="651986"/>
                <a:ext cx="1609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1. </m:t>
                      </m:r>
                      <m:r>
                        <a:rPr lang="en-US" sz="1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706" y="651986"/>
                <a:ext cx="1609351" cy="307777"/>
              </a:xfrm>
              <a:prstGeom prst="rect">
                <a:avLst/>
              </a:prstGeom>
              <a:blipFill rotWithShape="1">
                <a:blip r:embed="rId13"/>
                <a:stretch>
                  <a:fillRect t="-2000" r="-758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44231" y="1026004"/>
                <a:ext cx="15982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2. </m:t>
                      </m:r>
                      <m:r>
                        <a:rPr lang="en-US" sz="14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231" y="1026004"/>
                <a:ext cx="1598258" cy="307777"/>
              </a:xfrm>
              <a:prstGeom prst="rect">
                <a:avLst/>
              </a:prstGeom>
              <a:blipFill rotWithShape="1">
                <a:blip r:embed="rId14"/>
                <a:stretch>
                  <a:fillRect t="-1961" r="-380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036363" y="1410148"/>
                <a:ext cx="2833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400" dirty="0" smtClean="0"/>
                  <a:t> функция не является ни четной, </a:t>
                </a:r>
                <a:endParaRPr lang="en-US" sz="1400" dirty="0" smtClean="0"/>
              </a:p>
              <a:p>
                <a:r>
                  <a:rPr lang="ru-RU" sz="1400" dirty="0" smtClean="0"/>
                  <a:t>ни нечетной</a:t>
                </a:r>
                <a:endParaRPr lang="ru-RU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363" y="1410148"/>
                <a:ext cx="2833533" cy="523220"/>
              </a:xfrm>
              <a:prstGeom prst="rect">
                <a:avLst/>
              </a:prstGeom>
              <a:blipFill rotWithShape="1">
                <a:blip r:embed="rId15"/>
                <a:stretch>
                  <a:fillRect l="-430" t="-1163" r="-1290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33363" y="1965141"/>
                <a:ext cx="29414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4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400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363" y="1965141"/>
                <a:ext cx="2941446" cy="307777"/>
              </a:xfrm>
              <a:prstGeom prst="rect">
                <a:avLst/>
              </a:prstGeom>
              <a:blipFill rotWithShape="1">
                <a:blip r:embed="rId6"/>
                <a:stretch>
                  <a:fillRect t="-1961" r="-1245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042888" y="2390388"/>
                <a:ext cx="27949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400" dirty="0" smtClean="0"/>
                  <a:t>функция не ограничена сверху, </a:t>
                </a:r>
              </a:p>
              <a:p>
                <a:r>
                  <a:rPr lang="ru-RU" sz="1400" dirty="0" smtClean="0"/>
                  <a:t>но ограничена снизу</a:t>
                </a:r>
                <a:endParaRPr lang="ru-RU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888" y="2390388"/>
                <a:ext cx="2794996" cy="523220"/>
              </a:xfrm>
              <a:prstGeom prst="rect">
                <a:avLst/>
              </a:prstGeom>
              <a:blipFill rotWithShape="1">
                <a:blip r:embed="rId16"/>
                <a:stretch>
                  <a:fillRect l="-436" t="-1163" r="-1307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55413" y="2998165"/>
                <a:ext cx="28437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6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  <m:r>
                      <a:rPr lang="ru-RU" sz="1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ru-RU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400" dirty="0" smtClean="0"/>
                  <a:t> − не существует </a:t>
                </a:r>
                <a:endParaRPr lang="ru-RU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413" y="2998165"/>
                <a:ext cx="2843792" cy="307777"/>
              </a:xfrm>
              <a:prstGeom prst="rect">
                <a:avLst/>
              </a:prstGeom>
              <a:blipFill rotWithShape="1">
                <a:blip r:embed="rId17"/>
                <a:stretch>
                  <a:fillRect t="-2000" r="-128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052097" y="3422937"/>
                <a:ext cx="3062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4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097" y="3422937"/>
                <a:ext cx="3062377" cy="307777"/>
              </a:xfrm>
              <a:prstGeom prst="rect">
                <a:avLst/>
              </a:prstGeom>
              <a:blipFill rotWithShape="1">
                <a:blip r:embed="rId18"/>
                <a:stretch>
                  <a:fillRect t="-2000" r="-119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52327" y="3820144"/>
                <a:ext cx="28141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400" dirty="0" smtClean="0"/>
                  <a:t>график функции выпуклый вниз</a:t>
                </a:r>
              </a:p>
              <a:p>
                <a:r>
                  <a:rPr lang="ru-RU" sz="14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327" y="3820144"/>
                <a:ext cx="2814168" cy="523220"/>
              </a:xfrm>
              <a:prstGeom prst="rect">
                <a:avLst/>
              </a:prstGeom>
              <a:blipFill rotWithShape="1">
                <a:blip r:embed="rId19"/>
                <a:stretch>
                  <a:fillRect l="-651" t="-1176" r="-1518"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6541074" y="204768"/>
                <a:ext cx="2255682" cy="46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074" y="204768"/>
                <a:ext cx="2255682" cy="461729"/>
              </a:xfrm>
              <a:prstGeom prst="rect">
                <a:avLst/>
              </a:prstGeom>
              <a:blipFill rotWithShape="1">
                <a:blip r:embed="rId20"/>
                <a:stretch>
                  <a:fillRect r="-4324" b="-9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192157" y="690086"/>
                <a:ext cx="1609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1. </m:t>
                      </m:r>
                      <m:r>
                        <a:rPr lang="en-US" sz="1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=(0;+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157" y="690086"/>
                <a:ext cx="1609351" cy="307777"/>
              </a:xfrm>
              <a:prstGeom prst="rect">
                <a:avLst/>
              </a:prstGeom>
              <a:blipFill rotWithShape="1">
                <a:blip r:embed="rId21"/>
                <a:stretch>
                  <a:fillRect t="-1961" r="-1136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198682" y="1035529"/>
                <a:ext cx="15982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2. </m:t>
                      </m:r>
                      <m:r>
                        <a:rPr lang="en-US" sz="14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=(0;+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682" y="1035529"/>
                <a:ext cx="1598258" cy="307777"/>
              </a:xfrm>
              <a:prstGeom prst="rect">
                <a:avLst/>
              </a:prstGeom>
              <a:blipFill rotWithShape="1">
                <a:blip r:embed="rId22"/>
                <a:stretch>
                  <a:fillRect t="-2000" r="-114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190810" y="1409981"/>
                <a:ext cx="2833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400" dirty="0" smtClean="0"/>
                  <a:t> функция не является ни четной, </a:t>
                </a:r>
                <a:endParaRPr lang="en-US" sz="1400" dirty="0" smtClean="0"/>
              </a:p>
              <a:p>
                <a:r>
                  <a:rPr lang="ru-RU" sz="1400" dirty="0" smtClean="0"/>
                  <a:t>ни нечетной</a:t>
                </a:r>
                <a:endParaRPr lang="ru-RU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810" y="1409981"/>
                <a:ext cx="2833533" cy="523220"/>
              </a:xfrm>
              <a:prstGeom prst="rect">
                <a:avLst/>
              </a:prstGeom>
              <a:blipFill rotWithShape="1">
                <a:blip r:embed="rId23"/>
                <a:stretch>
                  <a:fillRect l="-647" t="-1163" r="-1293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197339" y="1974666"/>
                <a:ext cx="27442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4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400" dirty="0" smtClean="0"/>
                  <a:t>функция убывает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339" y="1974666"/>
                <a:ext cx="2744277" cy="307777"/>
              </a:xfrm>
              <a:prstGeom prst="rect">
                <a:avLst/>
              </a:prstGeom>
              <a:blipFill rotWithShape="1">
                <a:blip r:embed="rId24"/>
                <a:stretch>
                  <a:fillRect t="-2000" r="-1333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197339" y="2390388"/>
                <a:ext cx="27949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400" dirty="0" smtClean="0"/>
                  <a:t>функция не ограничена сверху, </a:t>
                </a:r>
              </a:p>
              <a:p>
                <a:r>
                  <a:rPr lang="ru-RU" sz="1400" dirty="0" smtClean="0"/>
                  <a:t>но ограничена снизу</a:t>
                </a:r>
                <a:endParaRPr lang="ru-RU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339" y="2390388"/>
                <a:ext cx="2794996" cy="523220"/>
              </a:xfrm>
              <a:prstGeom prst="rect">
                <a:avLst/>
              </a:prstGeom>
              <a:blipFill rotWithShape="1">
                <a:blip r:embed="rId7"/>
                <a:stretch>
                  <a:fillRect l="-655" t="-1163" r="-1310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09864" y="3007690"/>
                <a:ext cx="25512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6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</m:oMath>
                </a14:m>
                <a:r>
                  <a:rPr lang="ru-RU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400" dirty="0" smtClean="0"/>
                  <a:t> − не существуют </a:t>
                </a:r>
                <a:endParaRPr lang="ru-RU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864" y="3007690"/>
                <a:ext cx="2551276" cy="307777"/>
              </a:xfrm>
              <a:prstGeom prst="rect">
                <a:avLst/>
              </a:prstGeom>
              <a:blipFill rotWithShape="1">
                <a:blip r:embed="rId25"/>
                <a:stretch>
                  <a:fillRect t="-1961" r="-1675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06548" y="3413412"/>
                <a:ext cx="3062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4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548" y="3413412"/>
                <a:ext cx="3062377" cy="307777"/>
              </a:xfrm>
              <a:prstGeom prst="rect">
                <a:avLst/>
              </a:prstGeom>
              <a:blipFill rotWithShape="1">
                <a:blip r:embed="rId26"/>
                <a:stretch>
                  <a:fillRect t="-2000" r="-1394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187753" y="3817862"/>
                <a:ext cx="28141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400" dirty="0" smtClean="0"/>
                  <a:t>график функции выпуклый вниз</a:t>
                </a:r>
              </a:p>
              <a:p>
                <a:r>
                  <a:rPr lang="ru-RU" sz="14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753" y="3817862"/>
                <a:ext cx="2814168" cy="523220"/>
              </a:xfrm>
              <a:prstGeom prst="rect">
                <a:avLst/>
              </a:prstGeom>
              <a:blipFill rotWithShape="1">
                <a:blip r:embed="rId27"/>
                <a:stretch>
                  <a:fillRect l="-433" t="-1163" r="-1515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184698" y="4343364"/>
                <a:ext cx="2513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400" dirty="0" smtClean="0">
                    <a:solidFill>
                      <a:srgbClr val="003366"/>
                    </a:solidFill>
                  </a:rPr>
                  <a:t>функция дифференцируема</a:t>
                </a:r>
              </a:p>
              <a:p>
                <a:r>
                  <a:rPr lang="ru-RU" sz="1400" dirty="0" smtClean="0">
                    <a:solidFill>
                      <a:srgbClr val="003366"/>
                    </a:solidFill>
                  </a:rPr>
                  <a:t>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98" y="4343364"/>
                <a:ext cx="2513380" cy="523220"/>
              </a:xfrm>
              <a:prstGeom prst="rect">
                <a:avLst/>
              </a:prstGeom>
              <a:blipFill rotWithShape="1">
                <a:blip r:embed="rId28"/>
                <a:stretch>
                  <a:fillRect l="-728" t="-1163" r="-1214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5306" y="4324314"/>
                <a:ext cx="2513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400" dirty="0" smtClean="0">
                    <a:solidFill>
                      <a:srgbClr val="003366"/>
                    </a:solidFill>
                  </a:rPr>
                  <a:t>функция дифференцируема</a:t>
                </a:r>
              </a:p>
              <a:p>
                <a:r>
                  <a:rPr lang="ru-RU" sz="1400" dirty="0" smtClean="0">
                    <a:solidFill>
                      <a:srgbClr val="003366"/>
                    </a:solidFill>
                  </a:rPr>
                  <a:t>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06" y="4324314"/>
                <a:ext cx="2513380" cy="523220"/>
              </a:xfrm>
              <a:prstGeom prst="rect">
                <a:avLst/>
              </a:prstGeom>
              <a:blipFill rotWithShape="1">
                <a:blip r:embed="rId28"/>
                <a:stretch>
                  <a:fillRect l="-728" t="-1163" r="-1214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042888" y="4325999"/>
                <a:ext cx="2513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400" dirty="0" smtClean="0">
                    <a:solidFill>
                      <a:srgbClr val="003366"/>
                    </a:solidFill>
                  </a:rPr>
                  <a:t>функция дифференцируема</a:t>
                </a:r>
              </a:p>
              <a:p>
                <a:r>
                  <a:rPr lang="ru-RU" sz="1400" dirty="0" smtClean="0">
                    <a:solidFill>
                      <a:srgbClr val="003366"/>
                    </a:solidFill>
                  </a:rPr>
                  <a:t>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003366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>
                  <a:solidFill>
                    <a:srgbClr val="003366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888" y="4325999"/>
                <a:ext cx="2513380" cy="523220"/>
              </a:xfrm>
              <a:prstGeom prst="rect">
                <a:avLst/>
              </a:prstGeom>
              <a:blipFill rotWithShape="1">
                <a:blip r:embed="rId29"/>
                <a:stretch>
                  <a:fillRect l="-485" t="-1176" r="-1456"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96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4" t="19852" r="18525" b="31191"/>
          <a:stretch/>
        </p:blipFill>
        <p:spPr>
          <a:xfrm>
            <a:off x="4591795" y="1117635"/>
            <a:ext cx="3945460" cy="2711131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457200" y="5294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2"/>
              <p:cNvSpPr txBox="1">
                <a:spLocks/>
              </p:cNvSpPr>
              <p:nvPr/>
            </p:nvSpPr>
            <p:spPr>
              <a:xfrm>
                <a:off x="154892" y="468537"/>
                <a:ext cx="8229600" cy="3831621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800" dirty="0" smtClean="0"/>
                  <a:t>Построить и прочитать график функции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ru-RU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ru-RU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, если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&lt;0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ru-RU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ru-RU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800" b="0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ru-RU" sz="1800" b="0" i="1" smtClean="0">
                                  <a:latin typeface="Cambria Math"/>
                                </a:rPr>
                                <m:t>если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1800" dirty="0" smtClean="0"/>
              </a:p>
              <a:p>
                <a:pPr marL="0" indent="0">
                  <a:buFont typeface="Arial" pitchFamily="34" charset="0"/>
                  <a:buNone/>
                </a:pPr>
                <a:r>
                  <a:rPr lang="ru-RU" sz="1800" dirty="0" smtClean="0"/>
                  <a:t>Решение: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1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92" y="468537"/>
                <a:ext cx="8229600" cy="3831621"/>
              </a:xfrm>
              <a:prstGeom prst="rect">
                <a:avLst/>
              </a:prstGeom>
              <a:blipFill rotWithShape="1">
                <a:blip r:embed="rId4"/>
                <a:stretch>
                  <a:fillRect l="-593" t="-79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Прямая со стрелкой 20"/>
          <p:cNvCxnSpPr>
            <a:stCxn id="17" idx="2"/>
          </p:cNvCxnSpPr>
          <p:nvPr/>
        </p:nvCxnSpPr>
        <p:spPr>
          <a:xfrm flipH="1" flipV="1">
            <a:off x="6560567" y="1170274"/>
            <a:ext cx="3958" cy="26584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993455" y="2740254"/>
            <a:ext cx="3346225" cy="51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290227" y="1154416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227" y="1154416"/>
                <a:ext cx="371384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197" r="-1967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154566" y="2638538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4566" y="2638538"/>
                <a:ext cx="371384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333" r="-19672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79192" y="2673757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192" y="2673757"/>
                <a:ext cx="344966" cy="338554"/>
              </a:xfrm>
              <a:prstGeom prst="rect">
                <a:avLst/>
              </a:prstGeom>
              <a:blipFill rotWithShape="1">
                <a:blip r:embed="rId7"/>
                <a:stretch>
                  <a:fillRect t="-5455" r="-1428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642024" y="2664166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024" y="2664166"/>
                <a:ext cx="344966" cy="338554"/>
              </a:xfrm>
              <a:prstGeom prst="rect">
                <a:avLst/>
              </a:prstGeom>
              <a:blipFill rotWithShape="1">
                <a:blip r:embed="rId8"/>
                <a:stretch>
                  <a:fillRect t="-5357" r="-14286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88649" y="2319665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8649" y="2319665"/>
                <a:ext cx="344966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5455" r="-14286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Прямая соединительная линия 27"/>
          <p:cNvCxnSpPr/>
          <p:nvPr/>
        </p:nvCxnSpPr>
        <p:spPr>
          <a:xfrm>
            <a:off x="6475302" y="2571210"/>
            <a:ext cx="17053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6738653" y="2661032"/>
            <a:ext cx="0" cy="1510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 rot="471470">
            <a:off x="6678588" y="1006533"/>
            <a:ext cx="369820" cy="1768614"/>
          </a:xfrm>
          <a:custGeom>
            <a:avLst/>
            <a:gdLst>
              <a:gd name="connsiteX0" fmla="*/ 0 w 1054100"/>
              <a:gd name="connsiteY0" fmla="*/ 2457450 h 2457450"/>
              <a:gd name="connsiteX1" fmla="*/ 565150 w 1054100"/>
              <a:gd name="connsiteY1" fmla="*/ 1987550 h 2457450"/>
              <a:gd name="connsiteX2" fmla="*/ 1054100 w 1054100"/>
              <a:gd name="connsiteY2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4100" h="2457450">
                <a:moveTo>
                  <a:pt x="0" y="2457450"/>
                </a:moveTo>
                <a:cubicBezTo>
                  <a:pt x="194733" y="2427287"/>
                  <a:pt x="389467" y="2397125"/>
                  <a:pt x="565150" y="1987550"/>
                </a:cubicBezTo>
                <a:cubicBezTo>
                  <a:pt x="740833" y="1577975"/>
                  <a:pt x="897466" y="788987"/>
                  <a:pt x="1054100" y="0"/>
                </a:cubicBezTo>
              </a:path>
            </a:pathLst>
          </a:custGeom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5474600" y="2737830"/>
            <a:ext cx="1093587" cy="1073929"/>
          </a:xfrm>
          <a:prstGeom prst="line">
            <a:avLst/>
          </a:prstGeom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6560567" y="1593320"/>
            <a:ext cx="1131041" cy="1152128"/>
          </a:xfrm>
          <a:prstGeom prst="line">
            <a:avLst/>
          </a:prstGeom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1847" y="1796559"/>
                <a:ext cx="20424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1. </m:t>
                      </m:r>
                      <m:r>
                        <a:rPr lang="en-US" sz="16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=(−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en-US" sz="1600" b="0" i="1" smtClean="0">
                          <a:latin typeface="Cambria Math"/>
                        </a:rPr>
                        <m:t>;+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7" y="1796559"/>
                <a:ext cx="2042482" cy="338554"/>
              </a:xfrm>
              <a:prstGeom prst="rect">
                <a:avLst/>
              </a:prstGeom>
              <a:blipFill rotWithShape="1">
                <a:blip r:embed="rId10"/>
                <a:stretch>
                  <a:fillRect t="-5455" r="-597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8372" y="2076571"/>
                <a:ext cx="20300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2. </m:t>
                      </m:r>
                      <m:r>
                        <a:rPr lang="en-US" sz="16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=(−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en-US" sz="1600" b="0" i="1" smtClean="0">
                          <a:latin typeface="Cambria Math"/>
                        </a:rPr>
                        <m:t>;+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72" y="2076571"/>
                <a:ext cx="2030043" cy="338554"/>
              </a:xfrm>
              <a:prstGeom prst="rect">
                <a:avLst/>
              </a:prstGeom>
              <a:blipFill rotWithShape="1">
                <a:blip r:embed="rId11"/>
                <a:stretch>
                  <a:fillRect t="-5455" r="-601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10504" y="2341071"/>
                <a:ext cx="42953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600" dirty="0" smtClean="0"/>
                  <a:t> функция не является ни четной, ни нечетной</a:t>
                </a:r>
                <a:endParaRPr lang="ru-RU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04" y="2341071"/>
                <a:ext cx="4295343" cy="338554"/>
              </a:xfrm>
              <a:prstGeom prst="rect">
                <a:avLst/>
              </a:prstGeom>
              <a:blipFill rotWithShape="1">
                <a:blip r:embed="rId12"/>
                <a:stretch>
                  <a:fillRect t="-5357" r="-56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07504" y="2562770"/>
                <a:ext cx="33324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600" b="0" i="1" smtClean="0">
                        <a:latin typeface="Cambria Math"/>
                      </a:rPr>
                      <m:t>4</m:t>
                    </m:r>
                    <m:r>
                      <a:rPr lang="en-US" sz="16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600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𝑥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562770"/>
                <a:ext cx="3332451" cy="338554"/>
              </a:xfrm>
              <a:prstGeom prst="rect">
                <a:avLst/>
              </a:prstGeom>
              <a:blipFill rotWithShape="1">
                <a:blip r:embed="rId13"/>
                <a:stretch>
                  <a:fillRect t="-5357" r="-1465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14496" y="2817097"/>
                <a:ext cx="465881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600" dirty="0" smtClean="0"/>
                  <a:t>функция не ограничена ни сверху, ни снизу</a:t>
                </a:r>
                <a:endParaRPr lang="ru-RU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96" y="2817097"/>
                <a:ext cx="4658810" cy="338554"/>
              </a:xfrm>
              <a:prstGeom prst="rect">
                <a:avLst/>
              </a:prstGeom>
              <a:blipFill rotWithShape="1">
                <a:blip r:embed="rId1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29554" y="3074488"/>
                <a:ext cx="28492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600" b="0" i="1" smtClean="0">
                        <a:latin typeface="Cambria Math"/>
                      </a:rPr>
                      <m:t>6</m:t>
                    </m:r>
                    <m:r>
                      <a:rPr lang="en-US" sz="16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6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</m:oMath>
                </a14:m>
                <a:r>
                  <a:rPr lang="ru-RU" sz="16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6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600" dirty="0" smtClean="0"/>
                  <a:t> − не существует </a:t>
                </a:r>
                <a:endParaRPr lang="ru-RU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54" y="3074488"/>
                <a:ext cx="2849242" cy="338554"/>
              </a:xfrm>
              <a:prstGeom prst="rect">
                <a:avLst/>
              </a:prstGeom>
              <a:blipFill rotWithShape="1">
                <a:blip r:embed="rId15"/>
                <a:stretch>
                  <a:fillRect t="-5357" r="-1709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26238" y="3336886"/>
                <a:ext cx="34647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6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𝑥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38" y="3336886"/>
                <a:ext cx="3464731" cy="338554"/>
              </a:xfrm>
              <a:prstGeom prst="rect">
                <a:avLst/>
              </a:prstGeom>
              <a:blipFill rotWithShape="1">
                <a:blip r:embed="rId16"/>
                <a:stretch>
                  <a:fillRect t="-5357" r="-1232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37466" y="3615116"/>
                <a:ext cx="398683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600" dirty="0" smtClean="0"/>
                  <a:t>график функции выпуклый вниз </a:t>
                </a:r>
              </a:p>
              <a:p>
                <a:r>
                  <a:rPr lang="ru-RU" sz="16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𝑥</m:t>
                    </m:r>
                    <m:r>
                      <a:rPr lang="en-US" sz="16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/>
                            <a:ea typeface="Cambria Math"/>
                          </a:rPr>
                          <m:t>0;+∞</m:t>
                        </m:r>
                      </m:e>
                    </m:d>
                  </m:oMath>
                </a14:m>
                <a:endParaRPr lang="ru-RU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66" y="3615116"/>
                <a:ext cx="3986830" cy="584775"/>
              </a:xfrm>
              <a:prstGeom prst="rect">
                <a:avLst/>
              </a:prstGeom>
              <a:blipFill rotWithShape="1">
                <a:blip r:embed="rId17"/>
                <a:stretch>
                  <a:fillRect l="-917" t="-3125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37466" y="4107689"/>
                <a:ext cx="44345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600" dirty="0" smtClean="0">
                    <a:solidFill>
                      <a:schemeClr val="tx1"/>
                    </a:solidFill>
                  </a:rPr>
                  <a:t>функция дифференцируема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600" dirty="0" smtClean="0">
                    <a:solidFill>
                      <a:schemeClr val="tx1"/>
                    </a:solidFill>
                  </a:rPr>
                  <a:t>при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/>
                            <a:ea typeface="Cambria Math"/>
                          </a:rPr>
                          <m:t>0;+∞</m:t>
                        </m:r>
                      </m:e>
                    </m:d>
                  </m:oMath>
                </a14:m>
                <a:endParaRPr lang="ru-RU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66" y="4107689"/>
                <a:ext cx="4434534" cy="338554"/>
              </a:xfrm>
              <a:prstGeom prst="rect">
                <a:avLst/>
              </a:prstGeom>
              <a:blipFill rotWithShape="1">
                <a:blip r:embed="rId18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3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5" grpId="0"/>
      <p:bldP spid="26" grpId="0"/>
      <p:bldP spid="27" grpId="0"/>
      <p:bldP spid="31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576844" y="193306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2"/>
              <p:cNvSpPr txBox="1">
                <a:spLocks/>
              </p:cNvSpPr>
              <p:nvPr/>
            </p:nvSpPr>
            <p:spPr>
              <a:xfrm>
                <a:off x="467544" y="861653"/>
                <a:ext cx="8036592" cy="3831621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800" dirty="0" smtClean="0"/>
                  <a:t>Найти производные функций </a:t>
                </a:r>
                <a14:m>
                  <m:oMath xmlns:m="http://schemas.openxmlformats.org/officeDocument/2006/math">
                    <m:r>
                      <a:rPr lang="ru-RU" sz="1800" b="0" i="1" smtClean="0">
                        <a:latin typeface="Cambria Math"/>
                      </a:rPr>
                      <m:t>а) 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;</m:t>
                    </m:r>
                    <m:r>
                      <a:rPr lang="ru-RU" sz="1800" b="0" i="1" smtClean="0">
                        <a:latin typeface="Cambria Math"/>
                      </a:rPr>
                      <m:t>б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  <m:r>
                      <a:rPr lang="ru-RU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−4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;</m:t>
                    </m:r>
                    <m:r>
                      <a:rPr lang="ru-RU" sz="1800" b="0" i="1" smtClean="0">
                        <a:latin typeface="Cambria Math"/>
                      </a:rPr>
                      <m:t>в) 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;</m:t>
                    </m:r>
                    <m:r>
                      <a:rPr lang="ru-RU" sz="1800" b="0" i="1" smtClean="0">
                        <a:latin typeface="Cambria Math"/>
                      </a:rPr>
                      <m:t>г) 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;</m:t>
                    </m:r>
                  </m:oMath>
                </a14:m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1800" b="0" i="1" smtClean="0">
                        <a:latin typeface="Cambria Math"/>
                      </a:rPr>
                      <m:t>д) 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800" dirty="0" smtClean="0"/>
                  <a:t>.</a:t>
                </a:r>
                <a:endParaRPr lang="ru-RU" sz="1800" dirty="0" smtClean="0"/>
              </a:p>
              <a:p>
                <a:pPr marL="0" indent="0">
                  <a:buNone/>
                </a:pPr>
                <a:r>
                  <a:rPr lang="ru-RU" sz="1800" dirty="0" smtClean="0"/>
                  <a:t>Решение:</a:t>
                </a:r>
                <a:endParaRPr lang="en-US" sz="18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1800" i="1">
                          <a:latin typeface="Cambria Math"/>
                        </a:rPr>
                        <m:t>а) </m:t>
                      </m:r>
                      <m:sSup>
                        <m:sSupPr>
                          <m:ctrlPr>
                            <a:rPr lang="ru-RU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/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1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861653"/>
                <a:ext cx="8036592" cy="3831621"/>
              </a:xfrm>
              <a:prstGeom prst="rect">
                <a:avLst/>
              </a:prstGeom>
              <a:blipFill rotWithShape="1">
                <a:blip r:embed="rId3"/>
                <a:stretch>
                  <a:fillRect l="-6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88224" y="374141"/>
                <a:ext cx="2087238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ru-RU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𝑟</m:t>
                      </m:r>
                      <m:sSup>
                        <m:s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ru-RU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374141"/>
                <a:ext cx="2087238" cy="470000"/>
              </a:xfrm>
              <a:prstGeom prst="rect">
                <a:avLst/>
              </a:prstGeom>
              <a:blipFill rotWithShape="1">
                <a:blip r:embed="rId4"/>
                <a:stretch>
                  <a:fillRect t="-10390" r="-3509" b="-272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038355" y="958466"/>
                <a:ext cx="4809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355" y="958466"/>
                <a:ext cx="480966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197" r="-17722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83134" y="2004232"/>
                <a:ext cx="8464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134" y="2004232"/>
                <a:ext cx="846449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333" r="-935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080962" y="958466"/>
                <a:ext cx="602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962" y="958466"/>
                <a:ext cx="602794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197" r="-1313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6416" y="2391119"/>
                <a:ext cx="16922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б)</m:t>
                      </m:r>
                      <m:sSup>
                        <m:sSup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        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416" y="2391119"/>
                <a:ext cx="1692258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2166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884439" y="2376999"/>
                <a:ext cx="2700868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=−4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−4−1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=−4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439" y="2376999"/>
                <a:ext cx="2700868" cy="372410"/>
              </a:xfrm>
              <a:prstGeom prst="rect">
                <a:avLst/>
              </a:prstGeom>
              <a:blipFill rotWithShape="1">
                <a:blip r:embed="rId9"/>
                <a:stretch>
                  <a:fillRect t="-6557" r="-2483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4382" y="2834156"/>
                <a:ext cx="1584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в)</m:t>
                      </m:r>
                      <m:sSup>
                        <m:sSup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     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82" y="2834156"/>
                <a:ext cx="1584857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6260027" y="863962"/>
                <a:ext cx="464935" cy="472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027" y="863962"/>
                <a:ext cx="464935" cy="472565"/>
              </a:xfrm>
              <a:prstGeom prst="rect">
                <a:avLst/>
              </a:prstGeom>
              <a:blipFill rotWithShape="1">
                <a:blip r:embed="rId11"/>
                <a:stretch>
                  <a:fillRect r="-22368" b="-207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78521" y="2694650"/>
                <a:ext cx="2367443" cy="6137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8521" y="2694650"/>
                <a:ext cx="2367443" cy="613758"/>
              </a:xfrm>
              <a:prstGeom prst="rect">
                <a:avLst/>
              </a:prstGeom>
              <a:blipFill rotWithShape="1">
                <a:blip r:embed="rId12"/>
                <a:stretch>
                  <a:fillRect r="-17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2954" y="3415640"/>
                <a:ext cx="15159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г)</m:t>
                      </m:r>
                      <m:sSup>
                        <m:sSup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     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54" y="3415640"/>
                <a:ext cx="1515928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28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677093" y="3276134"/>
                <a:ext cx="2245615" cy="6231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7093" y="3276134"/>
                <a:ext cx="2245615" cy="623184"/>
              </a:xfrm>
              <a:prstGeom prst="rect">
                <a:avLst/>
              </a:prstGeom>
              <a:blipFill rotWithShape="1">
                <a:blip r:embed="rId14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7269993" y="857144"/>
                <a:ext cx="464935" cy="469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993" y="857144"/>
                <a:ext cx="464935" cy="469424"/>
              </a:xfrm>
              <a:prstGeom prst="rect">
                <a:avLst/>
              </a:prstGeom>
              <a:blipFill rotWithShape="1">
                <a:blip r:embed="rId15"/>
                <a:stretch>
                  <a:fillRect r="-22368" b="-207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434" y="4012432"/>
                <a:ext cx="1695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д)</m:t>
                      </m:r>
                      <m:sSup>
                        <m:sSupPr>
                          <m:ctrlPr>
                            <a:rPr lang="ru-R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     </m:t>
                              </m:r>
                              <m:r>
                                <a:rPr lang="ru-RU" b="0" i="1" smtClean="0">
                                  <a:latin typeface="Cambria Math"/>
                                </a:rPr>
                                <m:t>   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34" y="4012432"/>
                <a:ext cx="1695464" cy="369332"/>
              </a:xfrm>
              <a:prstGeom prst="rect">
                <a:avLst/>
              </a:prstGeom>
              <a:blipFill rotWithShape="1">
                <a:blip r:embed="rId16"/>
                <a:stretch>
                  <a:fillRect t="-8197" r="-215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778217" y="3864380"/>
                <a:ext cx="2912464" cy="6214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ru-RU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ru-RU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ru-RU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ru-RU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0" i="1" smtClean="0">
                                  <a:latin typeface="Cambria Math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ru-RU" b="0" i="1" smtClean="0">
                                  <a:latin typeface="Cambria Math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217" y="3864380"/>
                <a:ext cx="2912464" cy="621452"/>
              </a:xfrm>
              <a:prstGeom prst="rect">
                <a:avLst/>
              </a:prstGeom>
              <a:blipFill rotWithShape="1">
                <a:blip r:embed="rId17"/>
                <a:stretch>
                  <a:fillRect r="-12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1174058" y="1308984"/>
                <a:ext cx="586764" cy="4710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ru-RU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ru-RU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058" y="1308984"/>
                <a:ext cx="586764" cy="471026"/>
              </a:xfrm>
              <a:prstGeom prst="rect">
                <a:avLst/>
              </a:prstGeom>
              <a:blipFill rotWithShape="1">
                <a:blip r:embed="rId18"/>
                <a:stretch>
                  <a:fillRect r="-17708" b="-207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845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8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108 L -0.30121 0.2045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9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65628E-6 L -0.41146 0.277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138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9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6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0463 L -0.54323 0.3606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31" y="17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0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2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2623 L -0.65382 0.4816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69" y="227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2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4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9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1728E-6 L 0.01666 0.5075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25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6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4" grpId="0"/>
      <p:bldP spid="2" grpId="0"/>
      <p:bldP spid="2" grpId="1"/>
      <p:bldP spid="3" grpId="0"/>
      <p:bldP spid="4" grpId="0"/>
      <p:bldP spid="4" grpId="1"/>
      <p:bldP spid="5" grpId="0"/>
      <p:bldP spid="6" grpId="0"/>
      <p:bldP spid="17" grpId="0"/>
      <p:bldP spid="7" grpId="0"/>
      <p:bldP spid="7" grpId="1"/>
      <p:bldP spid="18" grpId="0"/>
      <p:bldP spid="19" grpId="0"/>
      <p:bldP spid="20" grpId="0"/>
      <p:bldP spid="8" grpId="0"/>
      <p:bldP spid="8" grpId="1"/>
      <p:bldP spid="22" grpId="0"/>
      <p:bldP spid="23" grpId="0"/>
      <p:bldP spid="24" grpId="0"/>
      <p:bldP spid="2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576844" y="193306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2"/>
              <p:cNvSpPr txBox="1">
                <a:spLocks/>
              </p:cNvSpPr>
              <p:nvPr/>
            </p:nvSpPr>
            <p:spPr>
              <a:xfrm>
                <a:off x="467544" y="861653"/>
                <a:ext cx="8424936" cy="3831621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800" dirty="0" smtClean="0"/>
                  <a:t>Написать уравнение касательной к графику функции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0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ru-RU" sz="18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ru-RU" sz="1800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e>
                    </m:rad>
                  </m:oMath>
                </a14:m>
                <a:r>
                  <a:rPr lang="en-US" sz="1800" dirty="0" smtClean="0"/>
                  <a:t> </a:t>
                </a:r>
                <a:r>
                  <a:rPr lang="ru-RU" sz="1800" dirty="0" smtClean="0"/>
                  <a:t>в точке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=3</m:t>
                    </m:r>
                  </m:oMath>
                </a14:m>
                <a:r>
                  <a:rPr lang="en-US" sz="1800" dirty="0" smtClean="0"/>
                  <a:t>.</a:t>
                </a:r>
                <a:endParaRPr lang="ru-RU" sz="1800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ru-RU" sz="1800" dirty="0" smtClean="0"/>
                  <a:t>Решение:</a:t>
                </a:r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US" sz="1800" b="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⋅</m:t>
                          </m:r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   −1</m:t>
                          </m:r>
                        </m:e>
                      </m:rad>
                    </m:oMath>
                  </m:oMathPara>
                </a14:m>
                <a:endParaRPr lang="ru-RU" sz="1800" dirty="0"/>
              </a:p>
            </p:txBody>
          </p:sp>
        </mc:Choice>
        <mc:Fallback xmlns="">
          <p:sp>
            <p:nvSpPr>
              <p:cNvPr id="1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861653"/>
                <a:ext cx="8424936" cy="3831621"/>
              </a:xfrm>
              <a:prstGeom prst="rect">
                <a:avLst/>
              </a:prstGeom>
              <a:blipFill rotWithShape="1">
                <a:blip r:embed="rId3"/>
                <a:stretch>
                  <a:fillRect l="-6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5961695" y="461141"/>
                <a:ext cx="28437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)⋅(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695" y="461141"/>
                <a:ext cx="2843791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8333" r="-2361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8100972" y="887291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972" y="887291"/>
                <a:ext cx="365806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333" r="-2166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53006" y="2320660"/>
                <a:ext cx="120885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e>
                      </m:rad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006" y="2320660"/>
                <a:ext cx="1208857" cy="401970"/>
              </a:xfrm>
              <a:prstGeom prst="rect">
                <a:avLst/>
              </a:prstGeom>
              <a:blipFill rotWithShape="1">
                <a:blip r:embed="rId6"/>
                <a:stretch>
                  <a:fillRect r="-6566" b="-242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2198" y="2572359"/>
                <a:ext cx="7263527" cy="703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⋅3⋅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8" y="2572359"/>
                <a:ext cx="7263527" cy="70346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3360" y="3275821"/>
                <a:ext cx="4939044" cy="7736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⋅3−1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deg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=0,25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60" y="3275821"/>
                <a:ext cx="4939044" cy="773673"/>
              </a:xfrm>
              <a:prstGeom prst="rect">
                <a:avLst/>
              </a:prstGeom>
              <a:blipFill rotWithShape="1">
                <a:blip r:embed="rId8"/>
                <a:stretch>
                  <a:fillRect r="-2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Прямоугольник 30"/>
              <p:cNvSpPr/>
              <p:nvPr/>
            </p:nvSpPr>
            <p:spPr>
              <a:xfrm>
                <a:off x="375822" y="4040948"/>
                <a:ext cx="6086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1" name="Прямоугольник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822" y="4040948"/>
                <a:ext cx="608628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333" r="-13131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Прямоугольник 29"/>
              <p:cNvSpPr/>
              <p:nvPr/>
            </p:nvSpPr>
            <p:spPr>
              <a:xfrm>
                <a:off x="2993980" y="2355708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0" name="Прямоугольник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980" y="2355708"/>
                <a:ext cx="365806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197" r="-23333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27604" y="4036675"/>
                <a:ext cx="410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04" y="4036675"/>
                <a:ext cx="410690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8197" r="-1911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Прямоугольник 32"/>
              <p:cNvSpPr/>
              <p:nvPr/>
            </p:nvSpPr>
            <p:spPr>
              <a:xfrm>
                <a:off x="4656754" y="3426715"/>
                <a:ext cx="6703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0,25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754" y="3426715"/>
                <a:ext cx="670376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8197" r="-6364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591422" y="4032402"/>
                <a:ext cx="10805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  <a:ea typeface="Cambria Math"/>
                        </a:rPr>
                        <m:t>⋅</m:t>
                      </m:r>
                      <m:d>
                        <m:dPr>
                          <m:ctrlPr>
                            <a:rPr lang="ru-RU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422" y="4032402"/>
                <a:ext cx="1080552" cy="369332"/>
              </a:xfrm>
              <a:prstGeom prst="rect">
                <a:avLst/>
              </a:prstGeom>
              <a:blipFill rotWithShape="1">
                <a:blip r:embed="rId13"/>
                <a:stretch>
                  <a:fillRect t="-8197" r="-7345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70316" y="4034915"/>
                <a:ext cx="3723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=2+</m:t>
                      </m:r>
                      <m:r>
                        <a:rPr lang="en-US" b="0" i="1" smtClean="0">
                          <a:latin typeface="Cambria Math"/>
                        </a:rPr>
                        <m:t>0,25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−0,75=0,25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+1,25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316" y="4034915"/>
                <a:ext cx="3723648" cy="369332"/>
              </a:xfrm>
              <a:prstGeom prst="rect">
                <a:avLst/>
              </a:prstGeom>
              <a:blipFill rotWithShape="1">
                <a:blip r:embed="rId14"/>
                <a:stretch>
                  <a:fillRect t="-8333" r="-1637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447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617 L -0.70607 0.285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60" y="145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6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1543 L -0.24202 0.3295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79" y="157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4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5 -3.84449E-6 L -0.38368 0.1197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17" y="5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4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1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1" grpId="0"/>
      <p:bldP spid="21" grpId="1"/>
      <p:bldP spid="26" grpId="0"/>
      <p:bldP spid="27" grpId="0"/>
      <p:bldP spid="28" grpId="0"/>
      <p:bldP spid="31" grpId="0"/>
      <p:bldP spid="30" grpId="0"/>
      <p:bldP spid="30" grpId="1"/>
      <p:bldP spid="32" grpId="0"/>
      <p:bldP spid="33" grpId="0"/>
      <p:bldP spid="33" grpId="1"/>
      <p:bldP spid="35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576844" y="-37436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2"/>
              <p:cNvSpPr txBox="1">
                <a:spLocks/>
              </p:cNvSpPr>
              <p:nvPr/>
            </p:nvSpPr>
            <p:spPr>
              <a:xfrm>
                <a:off x="467544" y="588181"/>
                <a:ext cx="8424936" cy="450007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800" dirty="0" smtClean="0"/>
                  <a:t>Исследовать функцию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8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/>
                  <a:t> </a:t>
                </a:r>
                <a:r>
                  <a:rPr lang="ru-RU" sz="1800" dirty="0" smtClean="0"/>
                  <a:t>на монотонность и экстремумы</a:t>
                </a:r>
                <a:r>
                  <a:rPr lang="en-US" sz="1800" dirty="0" smtClean="0"/>
                  <a:t>.</a:t>
                </a:r>
                <a:endParaRPr lang="ru-RU" sz="1800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ru-RU" sz="1800" dirty="0" smtClean="0"/>
                  <a:t>Решение:</a:t>
                </a:r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=[0;+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8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sz="18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⋅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−1=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−1</m:t>
                      </m:r>
                    </m:oMath>
                  </m:oMathPara>
                </a14:m>
                <a:endParaRPr lang="en-US" sz="1800" b="0" dirty="0" smtClean="0">
                  <a:ea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b="0" dirty="0" smtClean="0">
                    <a:ea typeface="Cambria Math"/>
                  </a:rPr>
                  <a:t>− </a:t>
                </a:r>
                <a:r>
                  <a:rPr lang="ru-RU" sz="1800" b="0" dirty="0" smtClean="0">
                    <a:ea typeface="Cambria Math"/>
                  </a:rPr>
                  <a:t>не существует при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sz="1800" b="0" dirty="0" smtClean="0">
                  <a:ea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US" sz="1800" b="0" dirty="0" smtClean="0">
                  <a:ea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800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0;1</m:t>
                        </m:r>
                      </m:e>
                    </m:d>
                  </m:oMath>
                </a14:m>
                <a:endParaRPr lang="en-US" sz="1800" b="0" dirty="0" smtClean="0">
                  <a:ea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ru-RU" sz="1800" dirty="0"/>
                  <a:t>Функция </a:t>
                </a:r>
                <a:r>
                  <a:rPr lang="ru-RU" sz="1800" dirty="0" smtClean="0"/>
                  <a:t>убывает при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;+∞</m:t>
                        </m:r>
                      </m:e>
                    </m:d>
                  </m:oMath>
                </a14:m>
                <a:endParaRPr lang="en-US" sz="1800" dirty="0">
                  <a:ea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1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8181"/>
                <a:ext cx="8424936" cy="4500079"/>
              </a:xfrm>
              <a:prstGeom prst="rect">
                <a:avLst/>
              </a:prstGeom>
              <a:blipFill rotWithShape="1">
                <a:blip r:embed="rId3"/>
                <a:stretch>
                  <a:fillRect l="-651" b="-784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 стрелкой 2"/>
          <p:cNvCxnSpPr/>
          <p:nvPr/>
        </p:nvCxnSpPr>
        <p:spPr>
          <a:xfrm>
            <a:off x="4572000" y="3305124"/>
            <a:ext cx="42344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4507421" y="3267533"/>
            <a:ext cx="72008" cy="72008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6300192" y="3269120"/>
            <a:ext cx="72008" cy="7200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8622451" y="3269120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2451" y="3269120"/>
                <a:ext cx="367985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8197" r="-21311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4361813" y="3281650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813" y="3281650"/>
                <a:ext cx="367985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8197" r="-2166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6162569" y="3281650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69" y="3281650"/>
                <a:ext cx="367985" cy="369332"/>
              </a:xfrm>
              <a:prstGeom prst="rect">
                <a:avLst/>
              </a:prstGeom>
              <a:blipFill rotWithShape="1">
                <a:blip r:embed="rId6"/>
                <a:stretch>
                  <a:fillRect t="-8197" r="-21667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5220072" y="2952302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952302"/>
                <a:ext cx="410690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197" r="-1911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7308304" y="2929951"/>
                <a:ext cx="4106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2929951"/>
                <a:ext cx="410690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333" r="-19403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 стрелкой 6"/>
          <p:cNvCxnSpPr/>
          <p:nvPr/>
        </p:nvCxnSpPr>
        <p:spPr>
          <a:xfrm flipV="1">
            <a:off x="5076056" y="2668916"/>
            <a:ext cx="554706" cy="2833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7122110" y="2668916"/>
            <a:ext cx="504056" cy="2096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Прямоугольник 39"/>
              <p:cNvSpPr/>
              <p:nvPr/>
            </p:nvSpPr>
            <p:spPr>
              <a:xfrm>
                <a:off x="5955097" y="2484250"/>
                <a:ext cx="6901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𝑚𝑎𝑥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5097" y="2484250"/>
                <a:ext cx="690189" cy="369332"/>
              </a:xfrm>
              <a:prstGeom prst="rect">
                <a:avLst/>
              </a:prstGeom>
              <a:blipFill rotWithShape="1">
                <a:blip r:embed="rId9"/>
                <a:stretch>
                  <a:fillRect t="-8333" r="-11504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33960" y="3579862"/>
                <a:ext cx="2721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– </a:t>
                </a:r>
                <a:r>
                  <a:rPr lang="ru-RU" dirty="0" smtClean="0"/>
                  <a:t>точка максимума </a:t>
                </a:r>
                <a:endParaRPr lang="ru-R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960" y="3579862"/>
                <a:ext cx="2721130" cy="369332"/>
              </a:xfrm>
              <a:prstGeom prst="rect">
                <a:avLst/>
              </a:prstGeom>
              <a:blipFill rotWithShape="1">
                <a:blip r:embed="rId10"/>
                <a:stretch>
                  <a:fillRect t="-8197" r="-290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433960" y="3959271"/>
                <a:ext cx="1935338" cy="4834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960" y="3959271"/>
                <a:ext cx="1935338" cy="483466"/>
              </a:xfrm>
              <a:prstGeom prst="rect">
                <a:avLst/>
              </a:prstGeom>
              <a:blipFill rotWithShape="1">
                <a:blip r:embed="rId11"/>
                <a:stretch>
                  <a:fillRect r="-1572" b="-7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17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3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 animBg="1"/>
      <p:bldP spid="23" grpId="0" animBg="1"/>
      <p:bldP spid="5" grpId="0"/>
      <p:bldP spid="29" grpId="0"/>
      <p:bldP spid="34" grpId="0"/>
      <p:bldP spid="37" grpId="0"/>
      <p:bldP spid="38" grpId="0"/>
      <p:bldP spid="40" grpId="0"/>
      <p:bldP spid="18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576844" y="-37436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Пример: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Объект 2"/>
              <p:cNvSpPr txBox="1">
                <a:spLocks/>
              </p:cNvSpPr>
              <p:nvPr/>
            </p:nvSpPr>
            <p:spPr>
              <a:xfrm>
                <a:off x="467544" y="588181"/>
                <a:ext cx="8424936" cy="4500079"/>
              </a:xfrm>
              <a:prstGeom prst="rect">
                <a:avLst/>
              </a:prstGeom>
            </p:spPr>
            <p:txBody>
              <a:bodyPr>
                <a:normAutofit fontScale="85000"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800" dirty="0" smtClean="0"/>
                  <a:t>Найти наибольшее и наименьшее значения функции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8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sz="18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a:rPr lang="en-US" sz="1800" b="0" i="1" smtClean="0">
                        <a:latin typeface="Cambria Math"/>
                      </a:rPr>
                      <m:t>−2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/>
                  <a:t> </a:t>
                </a:r>
                <a:r>
                  <a:rPr lang="ru-RU" sz="1800" dirty="0" smtClean="0"/>
                  <a:t>на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[1;9]</m:t>
                    </m:r>
                  </m:oMath>
                </a14:m>
                <a:r>
                  <a:rPr lang="en-US" sz="1800" dirty="0" smtClean="0"/>
                  <a:t>.</a:t>
                </a:r>
                <a:endParaRPr lang="ru-RU" sz="1800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ru-RU" sz="1800" dirty="0" smtClean="0"/>
                  <a:t>Решение:</a:t>
                </a:r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=[0;+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  <m:r>
                                <a:rPr lang="en-US" sz="1800" b="0" i="1" smtClean="0">
                                  <a:latin typeface="Cambria Math"/>
                                </a:rPr>
                                <m:t>−2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−2=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−2=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⋅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−2=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−2</m:t>
                      </m:r>
                    </m:oMath>
                  </m:oMathPara>
                </a14:m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=4∈[1;9]</m:t>
                      </m:r>
                    </m:oMath>
                  </m:oMathPara>
                </a14:m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⋅1⋅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ra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−2⋅1=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−2=−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rad>
                        <m:radPr>
                          <m:degHide m:val="on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</m:rad>
                      <m:r>
                        <a:rPr lang="en-US" sz="1800" i="1">
                          <a:latin typeface="Cambria Math"/>
                          <a:ea typeface="Cambria Math"/>
                        </a:rPr>
                        <m:t>−2⋅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=−2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8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9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9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⋅</m:t>
                      </m:r>
                      <m:rad>
                        <m:radPr>
                          <m:degHide m:val="on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</m:rad>
                      <m:r>
                        <a:rPr lang="en-US" sz="1800" i="1">
                          <a:latin typeface="Cambria Math"/>
                          <a:ea typeface="Cambria Math"/>
                        </a:rPr>
                        <m:t>−2⋅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9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18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18</m:t>
                      </m:r>
                      <m:r>
                        <a:rPr lang="en-US" sz="18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ru-RU" sz="1800" dirty="0"/>
              </a:p>
            </p:txBody>
          </p:sp>
        </mc:Choice>
        <mc:Fallback xmlns="">
          <p:sp>
            <p:nvSpPr>
              <p:cNvPr id="1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8181"/>
                <a:ext cx="8424936" cy="4500079"/>
              </a:xfrm>
              <a:prstGeom prst="rect">
                <a:avLst/>
              </a:prstGeom>
              <a:blipFill rotWithShape="1">
                <a:blip r:embed="rId3"/>
                <a:stretch>
                  <a:fillRect l="-289" b="-124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52708" y="4413821"/>
                <a:ext cx="8915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наиб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708" y="4413821"/>
                <a:ext cx="891591" cy="338554"/>
              </a:xfrm>
              <a:prstGeom prst="rect">
                <a:avLst/>
              </a:prstGeom>
              <a:blipFill rotWithShape="1">
                <a:blip r:embed="rId4"/>
                <a:stretch>
                  <a:fillRect t="-5357" r="-5479" b="-214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43790" y="3778794"/>
                <a:ext cx="8915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ru-RU" sz="1600" b="0" i="1" smtClean="0">
                              <a:latin typeface="Cambria Math"/>
                            </a:rPr>
                            <m:t>наим</m:t>
                          </m:r>
                        </m:sub>
                      </m:sSub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790" y="3778794"/>
                <a:ext cx="891591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5455" r="-6164" b="-2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68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56176" y="769"/>
            <a:ext cx="3131840" cy="5143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769"/>
            <a:ext cx="3168352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83167" y="16019"/>
                <a:ext cx="2694904" cy="46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67" y="16019"/>
                <a:ext cx="2694904" cy="461729"/>
              </a:xfrm>
              <a:prstGeom prst="rect">
                <a:avLst/>
              </a:prstGeom>
              <a:blipFill rotWithShape="1">
                <a:blip r:embed="rId2"/>
                <a:stretch>
                  <a:fillRect r="-3394" b="-9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649" y="479763"/>
                <a:ext cx="1609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1. </m:t>
                      </m:r>
                      <m:r>
                        <a:rPr lang="en-US" sz="1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9" y="479763"/>
                <a:ext cx="1609351" cy="307777"/>
              </a:xfrm>
              <a:prstGeom prst="rect">
                <a:avLst/>
              </a:prstGeom>
              <a:blipFill rotWithShape="1">
                <a:blip r:embed="rId3"/>
                <a:stretch>
                  <a:fillRect t="-2000" r="-758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174" y="708499"/>
                <a:ext cx="15982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2. </m:t>
                      </m:r>
                      <m:r>
                        <a:rPr lang="en-US" sz="14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4" y="708499"/>
                <a:ext cx="1598258" cy="307777"/>
              </a:xfrm>
              <a:prstGeom prst="rect">
                <a:avLst/>
              </a:prstGeom>
              <a:blipFill rotWithShape="1">
                <a:blip r:embed="rId4"/>
                <a:stretch>
                  <a:fillRect t="-1961" r="-763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306" y="896085"/>
                <a:ext cx="2833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400" dirty="0" smtClean="0"/>
                  <a:t> функция не является ни четной, </a:t>
                </a:r>
                <a:endParaRPr lang="en-US" sz="1400" dirty="0" smtClean="0"/>
              </a:p>
              <a:p>
                <a:r>
                  <a:rPr lang="ru-RU" sz="1400" dirty="0" smtClean="0"/>
                  <a:t>ни нечетной</a:t>
                </a:r>
                <a:endParaRPr lang="ru-RU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06" y="896085"/>
                <a:ext cx="2833533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645" t="-1163" r="-1075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831" y="1270633"/>
                <a:ext cx="29414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4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400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" y="1270633"/>
                <a:ext cx="2941446" cy="307777"/>
              </a:xfrm>
              <a:prstGeom prst="rect">
                <a:avLst/>
              </a:prstGeom>
              <a:blipFill rotWithShape="1">
                <a:blip r:embed="rId6"/>
                <a:stretch>
                  <a:fillRect t="-1961" r="-1245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831" y="1445102"/>
                <a:ext cx="27949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400" dirty="0" smtClean="0"/>
                  <a:t>функция не ограничена сверху, </a:t>
                </a:r>
              </a:p>
              <a:p>
                <a:r>
                  <a:rPr lang="ru-RU" sz="1400" dirty="0" smtClean="0"/>
                  <a:t>но ограничена снизу</a:t>
                </a:r>
                <a:endParaRPr lang="ru-RU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1" y="1445102"/>
                <a:ext cx="2794996" cy="523220"/>
              </a:xfrm>
              <a:prstGeom prst="rect">
                <a:avLst/>
              </a:prstGeom>
              <a:blipFill rotWithShape="1">
                <a:blip r:embed="rId7"/>
                <a:stretch>
                  <a:fillRect l="-655" t="-1163" r="-1310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356" y="1888228"/>
                <a:ext cx="28437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6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  <m:r>
                      <a:rPr lang="ru-RU" sz="1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ru-RU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400" dirty="0" smtClean="0"/>
                  <a:t> − не существует </a:t>
                </a:r>
                <a:endParaRPr lang="ru-RU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6" y="1888228"/>
                <a:ext cx="2843792" cy="307777"/>
              </a:xfrm>
              <a:prstGeom prst="rect">
                <a:avLst/>
              </a:prstGeom>
              <a:blipFill rotWithShape="1">
                <a:blip r:embed="rId8"/>
                <a:stretch>
                  <a:fillRect t="-2000" r="-1288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040" y="2124984"/>
                <a:ext cx="3062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4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0" y="2124984"/>
                <a:ext cx="3062377" cy="307777"/>
              </a:xfrm>
              <a:prstGeom prst="rect">
                <a:avLst/>
              </a:prstGeom>
              <a:blipFill rotWithShape="1">
                <a:blip r:embed="rId9"/>
                <a:stretch>
                  <a:fillRect t="-2000" r="-1193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276" y="2337792"/>
                <a:ext cx="28925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400" dirty="0" smtClean="0"/>
                  <a:t>график функции выпуклый вверх</a:t>
                </a:r>
              </a:p>
              <a:p>
                <a:r>
                  <a:rPr lang="ru-RU" sz="14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6" y="2337792"/>
                <a:ext cx="2892587" cy="523220"/>
              </a:xfrm>
              <a:prstGeom prst="rect">
                <a:avLst/>
              </a:prstGeom>
              <a:blipFill rotWithShape="1">
                <a:blip r:embed="rId10"/>
                <a:stretch>
                  <a:fillRect l="-421" t="-1163" r="-1263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Прямоугольник 7"/>
          <p:cNvSpPr/>
          <p:nvPr/>
        </p:nvSpPr>
        <p:spPr>
          <a:xfrm>
            <a:off x="6691345" y="4796378"/>
            <a:ext cx="2455100" cy="347122"/>
          </a:xfrm>
          <a:custGeom>
            <a:avLst/>
            <a:gdLst>
              <a:gd name="connsiteX0" fmla="*/ 0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0 w 9144000"/>
              <a:gd name="connsiteY4" fmla="*/ 0 h 339502"/>
              <a:gd name="connsiteX0" fmla="*/ 345688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345688 w 9144000"/>
              <a:gd name="connsiteY4" fmla="*/ 0 h 339502"/>
              <a:gd name="connsiteX0" fmla="*/ 345688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345688 w 9144000"/>
              <a:gd name="connsiteY4" fmla="*/ 0 h 339502"/>
              <a:gd name="connsiteX0" fmla="*/ 345688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345688 w 9144000"/>
              <a:gd name="connsiteY4" fmla="*/ 0 h 339502"/>
              <a:gd name="connsiteX0" fmla="*/ 2078075 w 10876387"/>
              <a:gd name="connsiteY0" fmla="*/ 0 h 339502"/>
              <a:gd name="connsiteX1" fmla="*/ 10876387 w 10876387"/>
              <a:gd name="connsiteY1" fmla="*/ 0 h 339502"/>
              <a:gd name="connsiteX2" fmla="*/ 10876387 w 10876387"/>
              <a:gd name="connsiteY2" fmla="*/ 339502 h 339502"/>
              <a:gd name="connsiteX3" fmla="*/ 0 w 10876387"/>
              <a:gd name="connsiteY3" fmla="*/ 339502 h 339502"/>
              <a:gd name="connsiteX4" fmla="*/ 2078075 w 10876387"/>
              <a:gd name="connsiteY4" fmla="*/ 0 h 339502"/>
              <a:gd name="connsiteX0" fmla="*/ 2078075 w 10876387"/>
              <a:gd name="connsiteY0" fmla="*/ 0 h 339502"/>
              <a:gd name="connsiteX1" fmla="*/ 10876387 w 10876387"/>
              <a:gd name="connsiteY1" fmla="*/ 0 h 339502"/>
              <a:gd name="connsiteX2" fmla="*/ 10876387 w 10876387"/>
              <a:gd name="connsiteY2" fmla="*/ 339502 h 339502"/>
              <a:gd name="connsiteX3" fmla="*/ 0 w 10876387"/>
              <a:gd name="connsiteY3" fmla="*/ 339502 h 339502"/>
              <a:gd name="connsiteX4" fmla="*/ 2078075 w 10876387"/>
              <a:gd name="connsiteY4" fmla="*/ 0 h 339502"/>
              <a:gd name="connsiteX0" fmla="*/ 2078075 w 10876387"/>
              <a:gd name="connsiteY0" fmla="*/ 0 h 339502"/>
              <a:gd name="connsiteX1" fmla="*/ 10876387 w 10876387"/>
              <a:gd name="connsiteY1" fmla="*/ 0 h 339502"/>
              <a:gd name="connsiteX2" fmla="*/ 10876387 w 10876387"/>
              <a:gd name="connsiteY2" fmla="*/ 339502 h 339502"/>
              <a:gd name="connsiteX3" fmla="*/ 0 w 10876387"/>
              <a:gd name="connsiteY3" fmla="*/ 339502 h 339502"/>
              <a:gd name="connsiteX4" fmla="*/ 2078075 w 10876387"/>
              <a:gd name="connsiteY4" fmla="*/ 0 h 339502"/>
              <a:gd name="connsiteX0" fmla="*/ 2621569 w 10876387"/>
              <a:gd name="connsiteY0" fmla="*/ 0 h 347122"/>
              <a:gd name="connsiteX1" fmla="*/ 10876387 w 10876387"/>
              <a:gd name="connsiteY1" fmla="*/ 7620 h 347122"/>
              <a:gd name="connsiteX2" fmla="*/ 10876387 w 10876387"/>
              <a:gd name="connsiteY2" fmla="*/ 347122 h 347122"/>
              <a:gd name="connsiteX3" fmla="*/ 0 w 10876387"/>
              <a:gd name="connsiteY3" fmla="*/ 347122 h 347122"/>
              <a:gd name="connsiteX4" fmla="*/ 2621569 w 10876387"/>
              <a:gd name="connsiteY4" fmla="*/ 0 h 347122"/>
              <a:gd name="connsiteX0" fmla="*/ 2621569 w 10944324"/>
              <a:gd name="connsiteY0" fmla="*/ 0 h 347122"/>
              <a:gd name="connsiteX1" fmla="*/ 10944324 w 10944324"/>
              <a:gd name="connsiteY1" fmla="*/ 0 h 347122"/>
              <a:gd name="connsiteX2" fmla="*/ 10876387 w 10944324"/>
              <a:gd name="connsiteY2" fmla="*/ 347122 h 347122"/>
              <a:gd name="connsiteX3" fmla="*/ 0 w 10944324"/>
              <a:gd name="connsiteY3" fmla="*/ 347122 h 347122"/>
              <a:gd name="connsiteX4" fmla="*/ 2621569 w 10944324"/>
              <a:gd name="connsiteY4" fmla="*/ 0 h 347122"/>
              <a:gd name="connsiteX0" fmla="*/ 2621569 w 10944324"/>
              <a:gd name="connsiteY0" fmla="*/ 0 h 347122"/>
              <a:gd name="connsiteX1" fmla="*/ 10944324 w 10944324"/>
              <a:gd name="connsiteY1" fmla="*/ 0 h 347122"/>
              <a:gd name="connsiteX2" fmla="*/ 10910356 w 10944324"/>
              <a:gd name="connsiteY2" fmla="*/ 347122 h 347122"/>
              <a:gd name="connsiteX3" fmla="*/ 0 w 10944324"/>
              <a:gd name="connsiteY3" fmla="*/ 347122 h 347122"/>
              <a:gd name="connsiteX4" fmla="*/ 2621569 w 10944324"/>
              <a:gd name="connsiteY4" fmla="*/ 0 h 34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324" h="347122">
                <a:moveTo>
                  <a:pt x="2621569" y="0"/>
                </a:moveTo>
                <a:lnTo>
                  <a:pt x="10944324" y="0"/>
                </a:lnTo>
                <a:lnTo>
                  <a:pt x="10910356" y="347122"/>
                </a:lnTo>
                <a:lnTo>
                  <a:pt x="0" y="347122"/>
                </a:lnTo>
                <a:cubicBezTo>
                  <a:pt x="479275" y="107203"/>
                  <a:pt x="1637400" y="1654"/>
                  <a:pt x="26215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3442203" y="9756"/>
                <a:ext cx="2255681" cy="46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&gt;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203" y="9756"/>
                <a:ext cx="2255681" cy="461729"/>
              </a:xfrm>
              <a:prstGeom prst="rect">
                <a:avLst/>
              </a:prstGeom>
              <a:blipFill rotWithShape="1">
                <a:blip r:embed="rId12"/>
                <a:stretch>
                  <a:fillRect r="-4054" b="-9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37706" y="463974"/>
                <a:ext cx="1609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1. </m:t>
                      </m:r>
                      <m:r>
                        <a:rPr lang="en-US" sz="1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706" y="463974"/>
                <a:ext cx="1609351" cy="307777"/>
              </a:xfrm>
              <a:prstGeom prst="rect">
                <a:avLst/>
              </a:prstGeom>
              <a:blipFill rotWithShape="1">
                <a:blip r:embed="rId13"/>
                <a:stretch>
                  <a:fillRect t="-1961" r="-758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44231" y="675618"/>
                <a:ext cx="15982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2. </m:t>
                      </m:r>
                      <m:r>
                        <a:rPr lang="en-US" sz="14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=[0;+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231" y="675618"/>
                <a:ext cx="1598258" cy="307777"/>
              </a:xfrm>
              <a:prstGeom prst="rect">
                <a:avLst/>
              </a:prstGeom>
              <a:blipFill rotWithShape="1">
                <a:blip r:embed="rId14"/>
                <a:stretch>
                  <a:fillRect t="-2000" r="-380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036363" y="877742"/>
                <a:ext cx="2833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400" dirty="0" smtClean="0"/>
                  <a:t> функция не является ни четной, </a:t>
                </a:r>
                <a:endParaRPr lang="en-US" sz="1400" dirty="0" smtClean="0"/>
              </a:p>
              <a:p>
                <a:r>
                  <a:rPr lang="ru-RU" sz="1400" dirty="0" smtClean="0"/>
                  <a:t>ни нечетной</a:t>
                </a:r>
                <a:endParaRPr lang="ru-RU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363" y="877742"/>
                <a:ext cx="2833533" cy="523220"/>
              </a:xfrm>
              <a:prstGeom prst="rect">
                <a:avLst/>
              </a:prstGeom>
              <a:blipFill rotWithShape="1">
                <a:blip r:embed="rId15"/>
                <a:stretch>
                  <a:fillRect l="-430" t="-1163" r="-1290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33363" y="1271966"/>
                <a:ext cx="29414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4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400" dirty="0" smtClean="0"/>
                  <a:t>функция возрастает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363" y="1271966"/>
                <a:ext cx="2941446" cy="307777"/>
              </a:xfrm>
              <a:prstGeom prst="rect">
                <a:avLst/>
              </a:prstGeom>
              <a:blipFill rotWithShape="1">
                <a:blip r:embed="rId16"/>
                <a:stretch>
                  <a:fillRect t="-2000" r="-124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042888" y="1448900"/>
                <a:ext cx="27949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400" dirty="0" smtClean="0"/>
                  <a:t>функция не ограничена сверху, </a:t>
                </a:r>
              </a:p>
              <a:p>
                <a:r>
                  <a:rPr lang="ru-RU" sz="1400" dirty="0" smtClean="0"/>
                  <a:t>но ограничена снизу</a:t>
                </a:r>
                <a:endParaRPr lang="ru-RU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888" y="1448900"/>
                <a:ext cx="2794996" cy="523220"/>
              </a:xfrm>
              <a:prstGeom prst="rect">
                <a:avLst/>
              </a:prstGeom>
              <a:blipFill rotWithShape="1">
                <a:blip r:embed="rId17"/>
                <a:stretch>
                  <a:fillRect l="-436" t="-1163" r="-1307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55413" y="1878295"/>
                <a:ext cx="28437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6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  <m:r>
                      <a:rPr lang="ru-RU" sz="1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ru-RU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400" dirty="0" smtClean="0"/>
                  <a:t> − не существует </a:t>
                </a:r>
                <a:endParaRPr lang="ru-RU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413" y="1878295"/>
                <a:ext cx="2843792" cy="307777"/>
              </a:xfrm>
              <a:prstGeom prst="rect">
                <a:avLst/>
              </a:prstGeom>
              <a:blipFill rotWithShape="1">
                <a:blip r:embed="rId18"/>
                <a:stretch>
                  <a:fillRect t="-1961" r="-1285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052097" y="2139702"/>
                <a:ext cx="3062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4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097" y="2139702"/>
                <a:ext cx="3062377" cy="307777"/>
              </a:xfrm>
              <a:prstGeom prst="rect">
                <a:avLst/>
              </a:prstGeom>
              <a:blipFill rotWithShape="1">
                <a:blip r:embed="rId19"/>
                <a:stretch>
                  <a:fillRect t="-2000" r="-119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52327" y="2338634"/>
                <a:ext cx="28141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400" dirty="0" smtClean="0"/>
                  <a:t>график функции выпуклый вниз</a:t>
                </a:r>
              </a:p>
              <a:p>
                <a:r>
                  <a:rPr lang="ru-RU" sz="14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327" y="2338634"/>
                <a:ext cx="2814168" cy="523220"/>
              </a:xfrm>
              <a:prstGeom prst="rect">
                <a:avLst/>
              </a:prstGeom>
              <a:blipFill rotWithShape="1">
                <a:blip r:embed="rId20"/>
                <a:stretch>
                  <a:fillRect l="-651" t="-1176" r="-1518"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6541074" y="-336"/>
                <a:ext cx="2255682" cy="46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𝒓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𝟎</m:t>
                    </m:r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074" y="-336"/>
                <a:ext cx="2255682" cy="461729"/>
              </a:xfrm>
              <a:prstGeom prst="rect">
                <a:avLst/>
              </a:prstGeom>
              <a:blipFill rotWithShape="1">
                <a:blip r:embed="rId21"/>
                <a:stretch>
                  <a:fillRect r="-4324" b="-78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192157" y="442252"/>
                <a:ext cx="1609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1. </m:t>
                      </m:r>
                      <m:r>
                        <a:rPr lang="en-US" sz="1400" b="0" i="1" smtClean="0"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=(0;+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157" y="442252"/>
                <a:ext cx="1609351" cy="307777"/>
              </a:xfrm>
              <a:prstGeom prst="rect">
                <a:avLst/>
              </a:prstGeom>
              <a:blipFill rotWithShape="1">
                <a:blip r:embed="rId22"/>
                <a:stretch>
                  <a:fillRect t="-2000" r="-1136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198682" y="642413"/>
                <a:ext cx="15982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2. </m:t>
                      </m:r>
                      <m:r>
                        <a:rPr lang="en-US" sz="14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=(0;+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∞)</m:t>
                      </m:r>
                    </m:oMath>
                  </m:oMathPara>
                </a14:m>
                <a:endParaRPr lang="ru-RU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682" y="642413"/>
                <a:ext cx="1598258" cy="307777"/>
              </a:xfrm>
              <a:prstGeom prst="rect">
                <a:avLst/>
              </a:prstGeom>
              <a:blipFill rotWithShape="1">
                <a:blip r:embed="rId23"/>
                <a:stretch>
                  <a:fillRect t="-1961" r="-1145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190810" y="860650"/>
                <a:ext cx="28335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3.</m:t>
                    </m:r>
                  </m:oMath>
                </a14:m>
                <a:r>
                  <a:rPr lang="ru-RU" sz="1400" dirty="0" smtClean="0"/>
                  <a:t> функция не является ни четной, </a:t>
                </a:r>
                <a:endParaRPr lang="en-US" sz="1400" dirty="0" smtClean="0"/>
              </a:p>
              <a:p>
                <a:r>
                  <a:rPr lang="ru-RU" sz="1400" dirty="0" smtClean="0"/>
                  <a:t>ни нечетной</a:t>
                </a:r>
                <a:endParaRPr lang="ru-RU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810" y="860650"/>
                <a:ext cx="2833533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647" t="-1163" r="-1293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197339" y="1275606"/>
                <a:ext cx="27442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4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ru-RU" sz="1400" dirty="0" smtClean="0"/>
                  <a:t>функция убывает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339" y="1275606"/>
                <a:ext cx="2744277" cy="307777"/>
              </a:xfrm>
              <a:prstGeom prst="rect">
                <a:avLst/>
              </a:prstGeom>
              <a:blipFill rotWithShape="1">
                <a:blip r:embed="rId24"/>
                <a:stretch>
                  <a:fillRect t="-1961" r="-1333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197339" y="1457446"/>
                <a:ext cx="27949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5. </m:t>
                    </m:r>
                  </m:oMath>
                </a14:m>
                <a:r>
                  <a:rPr lang="ru-RU" sz="1400" dirty="0" smtClean="0"/>
                  <a:t>функция не ограничена сверху, </a:t>
                </a:r>
              </a:p>
              <a:p>
                <a:r>
                  <a:rPr lang="ru-RU" sz="1400" dirty="0" smtClean="0"/>
                  <a:t>но ограничена снизу</a:t>
                </a:r>
                <a:endParaRPr lang="ru-RU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339" y="1457446"/>
                <a:ext cx="2794996" cy="523220"/>
              </a:xfrm>
              <a:prstGeom prst="rect">
                <a:avLst/>
              </a:prstGeom>
              <a:blipFill rotWithShape="1">
                <a:blip r:embed="rId7"/>
                <a:stretch>
                  <a:fillRect l="-655" t="-1163" r="-1310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09864" y="1868762"/>
                <a:ext cx="25512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1400" b="0" i="1" smtClean="0">
                        <a:latin typeface="Cambria Math"/>
                      </a:rPr>
                      <m:t>6</m:t>
                    </m:r>
                    <m:r>
                      <a:rPr lang="en-US" sz="1400" b="0" i="1" smtClean="0">
                        <a:latin typeface="Cambria Math"/>
                      </a:rPr>
                      <m:t>.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наим</m:t>
                        </m:r>
                      </m:sub>
                    </m:sSub>
                  </m:oMath>
                </a14:m>
                <a:r>
                  <a:rPr lang="ru-RU" sz="1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ru-RU" sz="1400" b="0" i="1" smtClean="0">
                            <a:latin typeface="Cambria Math"/>
                          </a:rPr>
                          <m:t>наиб</m:t>
                        </m:r>
                      </m:sub>
                    </m:sSub>
                  </m:oMath>
                </a14:m>
                <a:r>
                  <a:rPr lang="ru-RU" sz="1400" dirty="0" smtClean="0"/>
                  <a:t> − не существуют </a:t>
                </a:r>
                <a:endParaRPr lang="ru-RU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864" y="1868762"/>
                <a:ext cx="2551276" cy="307777"/>
              </a:xfrm>
              <a:prstGeom prst="rect">
                <a:avLst/>
              </a:prstGeom>
              <a:blipFill rotWithShape="1">
                <a:blip r:embed="rId25"/>
                <a:stretch>
                  <a:fillRect t="-2000" r="-167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06548" y="2122610"/>
                <a:ext cx="3062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7. </m:t>
                    </m:r>
                  </m:oMath>
                </a14:m>
                <a:r>
                  <a:rPr lang="ru-RU" sz="1400" dirty="0" smtClean="0"/>
                  <a:t>функция непрерывна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548" y="2122610"/>
                <a:ext cx="3062377" cy="307777"/>
              </a:xfrm>
              <a:prstGeom prst="rect">
                <a:avLst/>
              </a:prstGeom>
              <a:blipFill rotWithShape="1">
                <a:blip r:embed="rId26"/>
                <a:stretch>
                  <a:fillRect t="-1961" r="-1394" b="-176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187753" y="2334994"/>
                <a:ext cx="28141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8. </m:t>
                    </m:r>
                  </m:oMath>
                </a14:m>
                <a:r>
                  <a:rPr lang="ru-RU" sz="1400" dirty="0" smtClean="0"/>
                  <a:t>график функции выпуклый вниз</a:t>
                </a:r>
              </a:p>
              <a:p>
                <a:r>
                  <a:rPr lang="ru-RU" sz="1400" dirty="0" smtClean="0"/>
                  <a:t>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753" y="2334994"/>
                <a:ext cx="2814168" cy="523220"/>
              </a:xfrm>
              <a:prstGeom prst="rect">
                <a:avLst/>
              </a:prstGeom>
              <a:blipFill rotWithShape="1">
                <a:blip r:embed="rId27"/>
                <a:stretch>
                  <a:fillRect l="-433" t="-1163" r="-1515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184698" y="2715766"/>
                <a:ext cx="2513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400" dirty="0" smtClean="0">
                    <a:solidFill>
                      <a:schemeClr val="tx1"/>
                    </a:solidFill>
                  </a:rPr>
                  <a:t>функция дифференцируема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98" y="2715766"/>
                <a:ext cx="2513380" cy="523220"/>
              </a:xfrm>
              <a:prstGeom prst="rect">
                <a:avLst/>
              </a:prstGeom>
              <a:blipFill rotWithShape="1">
                <a:blip r:embed="rId28"/>
                <a:stretch>
                  <a:fillRect l="-728" r="-1214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766" y="2740971"/>
                <a:ext cx="2513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400" dirty="0" smtClean="0">
                    <a:solidFill>
                      <a:schemeClr val="tx1"/>
                    </a:solidFill>
                  </a:rPr>
                  <a:t>функция дифференцируема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6" y="2740971"/>
                <a:ext cx="2513380" cy="523220"/>
              </a:xfrm>
              <a:prstGeom prst="rect">
                <a:avLst/>
              </a:prstGeom>
              <a:blipFill rotWithShape="1">
                <a:blip r:embed="rId29"/>
                <a:stretch>
                  <a:fillRect l="-728" t="-1176" r="-1214"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042888" y="2712126"/>
                <a:ext cx="2513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9. </m:t>
                    </m:r>
                  </m:oMath>
                </a14:m>
                <a:r>
                  <a:rPr lang="ru-RU" sz="1400" dirty="0" smtClean="0">
                    <a:solidFill>
                      <a:schemeClr val="tx1"/>
                    </a:solidFill>
                  </a:rPr>
                  <a:t>функция дифференцируема</a:t>
                </a:r>
              </a:p>
              <a:p>
                <a:r>
                  <a:rPr lang="ru-RU" sz="1400" dirty="0" smtClean="0">
                    <a:solidFill>
                      <a:schemeClr val="tx1"/>
                    </a:solidFill>
                  </a:rPr>
                  <a:t> при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ru-RU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888" y="2712126"/>
                <a:ext cx="2513380" cy="523220"/>
              </a:xfrm>
              <a:prstGeom prst="rect">
                <a:avLst/>
              </a:prstGeom>
              <a:blipFill rotWithShape="1">
                <a:blip r:embed="rId30"/>
                <a:stretch>
                  <a:fillRect l="-485" t="-1163" r="-1456" b="-104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Группа 36"/>
          <p:cNvGrpSpPr/>
          <p:nvPr/>
        </p:nvGrpSpPr>
        <p:grpSpPr>
          <a:xfrm>
            <a:off x="175902" y="3248112"/>
            <a:ext cx="2307866" cy="1618472"/>
            <a:chOff x="274740" y="1032227"/>
            <a:chExt cx="3747284" cy="3465829"/>
          </a:xfrm>
        </p:grpSpPr>
        <p:pic>
          <p:nvPicPr>
            <p:cNvPr id="38" name="Picture 2" descr="D:\Математика\Котяшёва\list2.JPG"/>
            <p:cNvPicPr/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55" t="15989" r="18981" b="28860"/>
            <a:stretch/>
          </p:blipFill>
          <p:spPr bwMode="auto">
            <a:xfrm>
              <a:off x="422877" y="1032227"/>
              <a:ext cx="3493808" cy="34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2" name="Прямая со стрелкой 41"/>
            <p:cNvCxnSpPr/>
            <p:nvPr/>
          </p:nvCxnSpPr>
          <p:spPr>
            <a:xfrm flipV="1">
              <a:off x="714425" y="1122521"/>
              <a:ext cx="0" cy="319495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>
              <a:off x="514593" y="4089760"/>
              <a:ext cx="332343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3654038" y="4011898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4038" y="4011898"/>
                  <a:ext cx="367986" cy="369332"/>
                </a:xfrm>
                <a:prstGeom prst="rect">
                  <a:avLst/>
                </a:prstGeom>
                <a:blipFill rotWithShape="1">
                  <a:blip r:embed="rId32"/>
                  <a:stretch>
                    <a:fillRect t="-17857" r="-86486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74740" y="1041482"/>
                  <a:ext cx="367986" cy="369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740" y="1041482"/>
                  <a:ext cx="367986" cy="369333"/>
                </a:xfrm>
                <a:prstGeom prst="rect">
                  <a:avLst/>
                </a:prstGeom>
                <a:blipFill rotWithShape="1">
                  <a:blip r:embed="rId33"/>
                  <a:stretch>
                    <a:fillRect t="-17857" r="-86486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Полилиния 45"/>
            <p:cNvSpPr/>
            <p:nvPr/>
          </p:nvSpPr>
          <p:spPr>
            <a:xfrm rot="5400000" flipH="1">
              <a:off x="1594477" y="2321861"/>
              <a:ext cx="887846" cy="2647950"/>
            </a:xfrm>
            <a:custGeom>
              <a:avLst/>
              <a:gdLst>
                <a:gd name="connsiteX0" fmla="*/ 0 w 1054100"/>
                <a:gd name="connsiteY0" fmla="*/ 2457450 h 2457450"/>
                <a:gd name="connsiteX1" fmla="*/ 565150 w 1054100"/>
                <a:gd name="connsiteY1" fmla="*/ 1987550 h 2457450"/>
                <a:gd name="connsiteX2" fmla="*/ 1054100 w 1054100"/>
                <a:gd name="connsiteY2" fmla="*/ 0 h 24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2457450">
                  <a:moveTo>
                    <a:pt x="0" y="2457450"/>
                  </a:moveTo>
                  <a:cubicBezTo>
                    <a:pt x="194733" y="2427287"/>
                    <a:pt x="389467" y="2397125"/>
                    <a:pt x="565150" y="1987550"/>
                  </a:cubicBezTo>
                  <a:cubicBezTo>
                    <a:pt x="740833" y="1577975"/>
                    <a:pt x="897466" y="788987"/>
                    <a:pt x="1054100" y="0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680755" y="405375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30697" y="4011628"/>
                  <a:ext cx="78579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(0;0)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697" y="4011628"/>
                  <a:ext cx="785792" cy="369332"/>
                </a:xfrm>
                <a:prstGeom prst="rect">
                  <a:avLst/>
                </a:prstGeom>
                <a:blipFill rotWithShape="1">
                  <a:blip r:embed="rId34"/>
                  <a:stretch>
                    <a:fillRect l="-3797" t="-17857" r="-72152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Овал 48"/>
            <p:cNvSpPr/>
            <p:nvPr/>
          </p:nvSpPr>
          <p:spPr>
            <a:xfrm>
              <a:off x="1180381" y="3582124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717321" y="2844143"/>
                  <a:ext cx="785793" cy="369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(1;1)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321" y="2844143"/>
                  <a:ext cx="785793" cy="369333"/>
                </a:xfrm>
                <a:prstGeom prst="rect">
                  <a:avLst/>
                </a:prstGeom>
                <a:blipFill rotWithShape="1">
                  <a:blip r:embed="rId35"/>
                  <a:stretch>
                    <a:fillRect l="-3797" t="-17857" r="-72152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Группа 60"/>
          <p:cNvGrpSpPr/>
          <p:nvPr/>
        </p:nvGrpSpPr>
        <p:grpSpPr>
          <a:xfrm>
            <a:off x="3300381" y="3251816"/>
            <a:ext cx="2397503" cy="1614768"/>
            <a:chOff x="278009" y="1032227"/>
            <a:chExt cx="3744015" cy="3465829"/>
          </a:xfrm>
        </p:grpSpPr>
        <p:pic>
          <p:nvPicPr>
            <p:cNvPr id="51" name="Picture 2" descr="D:\Математика\Котяшёва\list2.JPG"/>
            <p:cNvPicPr/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55" t="15989" r="18981" b="28860"/>
            <a:stretch/>
          </p:blipFill>
          <p:spPr bwMode="auto">
            <a:xfrm>
              <a:off x="422877" y="1032227"/>
              <a:ext cx="3493808" cy="34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2" name="Прямая со стрелкой 51"/>
            <p:cNvCxnSpPr/>
            <p:nvPr/>
          </p:nvCxnSpPr>
          <p:spPr>
            <a:xfrm flipV="1">
              <a:off x="714425" y="1122521"/>
              <a:ext cx="0" cy="319495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514593" y="4089760"/>
              <a:ext cx="332343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3654038" y="4011898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4038" y="4011898"/>
                  <a:ext cx="367986" cy="369332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 t="-17857" r="-76923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78009" y="1041482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009" y="1041482"/>
                  <a:ext cx="367986" cy="369332"/>
                </a:xfrm>
                <a:prstGeom prst="rect">
                  <a:avLst/>
                </a:prstGeom>
                <a:blipFill rotWithShape="1">
                  <a:blip r:embed="rId37"/>
                  <a:stretch>
                    <a:fillRect t="-17857" r="-79487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Полилиния 55"/>
            <p:cNvSpPr/>
            <p:nvPr/>
          </p:nvSpPr>
          <p:spPr>
            <a:xfrm>
              <a:off x="738423" y="1435505"/>
              <a:ext cx="931299" cy="2647950"/>
            </a:xfrm>
            <a:custGeom>
              <a:avLst/>
              <a:gdLst>
                <a:gd name="connsiteX0" fmla="*/ 0 w 1054100"/>
                <a:gd name="connsiteY0" fmla="*/ 2457450 h 2457450"/>
                <a:gd name="connsiteX1" fmla="*/ 565150 w 1054100"/>
                <a:gd name="connsiteY1" fmla="*/ 1987550 h 2457450"/>
                <a:gd name="connsiteX2" fmla="*/ 1054100 w 1054100"/>
                <a:gd name="connsiteY2" fmla="*/ 0 h 24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2457450">
                  <a:moveTo>
                    <a:pt x="0" y="2457450"/>
                  </a:moveTo>
                  <a:cubicBezTo>
                    <a:pt x="194733" y="2427287"/>
                    <a:pt x="389467" y="2397125"/>
                    <a:pt x="565150" y="1987550"/>
                  </a:cubicBezTo>
                  <a:cubicBezTo>
                    <a:pt x="740833" y="1577975"/>
                    <a:pt x="897466" y="788987"/>
                    <a:pt x="1054100" y="0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680755" y="405375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630697" y="4011628"/>
                  <a:ext cx="78579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(0;0)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697" y="4011628"/>
                  <a:ext cx="785792" cy="369332"/>
                </a:xfrm>
                <a:prstGeom prst="rect">
                  <a:avLst/>
                </a:prstGeom>
                <a:blipFill rotWithShape="1">
                  <a:blip r:embed="rId38"/>
                  <a:stretch>
                    <a:fillRect l="-2410" t="-17857" r="-65060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Овал 58"/>
            <p:cNvSpPr/>
            <p:nvPr/>
          </p:nvSpPr>
          <p:spPr>
            <a:xfrm>
              <a:off x="1180381" y="3582124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1125700" y="3293141"/>
                  <a:ext cx="78579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(1;1)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5700" y="3293141"/>
                  <a:ext cx="785793" cy="369332"/>
                </a:xfrm>
                <a:prstGeom prst="rect">
                  <a:avLst/>
                </a:prstGeom>
                <a:blipFill rotWithShape="1">
                  <a:blip r:embed="rId39"/>
                  <a:stretch>
                    <a:fillRect l="-2410" t="-17857" r="-65060" b="-17142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Группа 71"/>
          <p:cNvGrpSpPr/>
          <p:nvPr/>
        </p:nvGrpSpPr>
        <p:grpSpPr>
          <a:xfrm>
            <a:off x="6318053" y="3233015"/>
            <a:ext cx="2706290" cy="1549239"/>
            <a:chOff x="340601" y="1032227"/>
            <a:chExt cx="3681423" cy="3465829"/>
          </a:xfrm>
        </p:grpSpPr>
        <p:pic>
          <p:nvPicPr>
            <p:cNvPr id="62" name="Picture 2" descr="D:\Математика\Котяшёва\list2.JPG"/>
            <p:cNvPicPr/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55" t="15989" r="18981" b="28860"/>
            <a:stretch/>
          </p:blipFill>
          <p:spPr bwMode="auto">
            <a:xfrm>
              <a:off x="422877" y="1032227"/>
              <a:ext cx="3493808" cy="3465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3" name="Прямая со стрелкой 62"/>
            <p:cNvCxnSpPr/>
            <p:nvPr/>
          </p:nvCxnSpPr>
          <p:spPr>
            <a:xfrm flipV="1">
              <a:off x="714425" y="1122521"/>
              <a:ext cx="0" cy="319495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>
              <a:off x="514593" y="4089760"/>
              <a:ext cx="332343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654038" y="4011898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4038" y="4011898"/>
                  <a:ext cx="367986" cy="369332"/>
                </a:xfrm>
                <a:prstGeom prst="rect">
                  <a:avLst/>
                </a:prstGeom>
                <a:blipFill rotWithShape="1">
                  <a:blip r:embed="rId40"/>
                  <a:stretch>
                    <a:fillRect t="-18519" r="-54545" b="-18148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340601" y="1041482"/>
                  <a:ext cx="3679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601" y="1041482"/>
                  <a:ext cx="367986" cy="369332"/>
                </a:xfrm>
                <a:prstGeom prst="rect">
                  <a:avLst/>
                </a:prstGeom>
                <a:blipFill rotWithShape="1">
                  <a:blip r:embed="rId41"/>
                  <a:stretch>
                    <a:fillRect t="-18519" r="-55556" b="-18148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1147087" y="3054357"/>
                  <a:ext cx="78579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(1;1)</m:t>
                        </m:r>
                      </m:oMath>
                    </m:oMathPara>
                  </a14:m>
                  <a:endParaRPr lang="ru-RU" sz="2800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087" y="3054357"/>
                  <a:ext cx="785793" cy="369332"/>
                </a:xfrm>
                <a:prstGeom prst="rect">
                  <a:avLst/>
                </a:prstGeom>
                <a:blipFill rotWithShape="1">
                  <a:blip r:embed="rId42"/>
                  <a:stretch>
                    <a:fillRect l="-3191" t="-18519" r="-44681" b="-18148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8" name="Группа 67"/>
            <p:cNvGrpSpPr/>
            <p:nvPr/>
          </p:nvGrpSpPr>
          <p:grpSpPr>
            <a:xfrm>
              <a:off x="881921" y="1407004"/>
              <a:ext cx="2451085" cy="2595369"/>
              <a:chOff x="1927070" y="2224088"/>
              <a:chExt cx="900129" cy="1076962"/>
            </a:xfrm>
          </p:grpSpPr>
          <p:sp>
            <p:nvSpPr>
              <p:cNvPr id="69" name="Полилиния 68"/>
              <p:cNvSpPr/>
              <p:nvPr/>
            </p:nvSpPr>
            <p:spPr>
              <a:xfrm>
                <a:off x="1927070" y="2224088"/>
                <a:ext cx="268666" cy="103115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5400000" flipH="1">
                <a:off x="2263643" y="2737493"/>
                <a:ext cx="279648" cy="847465"/>
              </a:xfrm>
              <a:custGeom>
                <a:avLst/>
                <a:gdLst>
                  <a:gd name="connsiteX0" fmla="*/ 6505 w 801843"/>
                  <a:gd name="connsiteY0" fmla="*/ 0 h 1276350"/>
                  <a:gd name="connsiteX1" fmla="*/ 116043 w 801843"/>
                  <a:gd name="connsiteY1" fmla="*/ 933450 h 1276350"/>
                  <a:gd name="connsiteX2" fmla="*/ 801843 w 801843"/>
                  <a:gd name="connsiteY2" fmla="*/ 1276350 h 127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1843" h="1276350">
                    <a:moveTo>
                      <a:pt x="6505" y="0"/>
                    </a:moveTo>
                    <a:cubicBezTo>
                      <a:pt x="-5004" y="360362"/>
                      <a:pt x="-16513" y="720725"/>
                      <a:pt x="116043" y="933450"/>
                    </a:cubicBezTo>
                    <a:cubicBezTo>
                      <a:pt x="248599" y="1146175"/>
                      <a:pt x="525221" y="1211262"/>
                      <a:pt x="801843" y="1276350"/>
                    </a:cubicBezTo>
                  </a:path>
                </a:pathLst>
              </a:custGeom>
              <a:ln w="28575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1" name="Овал 70"/>
            <p:cNvSpPr/>
            <p:nvPr/>
          </p:nvSpPr>
          <p:spPr>
            <a:xfrm>
              <a:off x="1180381" y="3590670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102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9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1039</Words>
  <Application>Microsoft Office PowerPoint</Application>
  <PresentationFormat>Экран (16:9)</PresentationFormat>
  <Paragraphs>259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Тема Office</vt:lpstr>
      <vt:lpstr>Степенные функции, их свойства и графики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Tatyana</cp:lastModifiedBy>
  <cp:revision>239</cp:revision>
  <dcterms:created xsi:type="dcterms:W3CDTF">2014-09-11T05:36:20Z</dcterms:created>
  <dcterms:modified xsi:type="dcterms:W3CDTF">2020-10-04T08:31:43Z</dcterms:modified>
</cp:coreProperties>
</file>