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67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Синус и косинус. </a:t>
            </a:r>
            <a:br>
              <a:rPr lang="ru-RU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ru-RU" kern="10" dirty="0">
                <a:ln w="254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B400B4"/>
                    </a:gs>
                    <a:gs pos="100000">
                      <a:srgbClr val="FF66FF"/>
                    </a:gs>
                  </a:gsLst>
                  <a:lin ang="1890000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Тангенс и котангенс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8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5912" b="34916"/>
          <a:stretch/>
        </p:blipFill>
        <p:spPr>
          <a:xfrm>
            <a:off x="200379" y="660566"/>
            <a:ext cx="4958475" cy="13047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8256" t="63471" r="10396" b="2809"/>
          <a:stretch/>
        </p:blipFill>
        <p:spPr>
          <a:xfrm>
            <a:off x="1239954" y="1965278"/>
            <a:ext cx="3643953" cy="6550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5123922" y="1128256"/>
                <a:ext cx="6562246" cy="7814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dirty="0" smtClean="0"/>
                  <a:t> = </a:t>
                </a:r>
                <a14:m>
                  <m:oMath xmlns:m="http://schemas.openxmlformats.org/officeDocument/2006/math">
                    <m:r>
                      <a:rPr lang="ru-RU" sz="2800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922" y="1128256"/>
                <a:ext cx="6562246" cy="781496"/>
              </a:xfrm>
              <a:prstGeom prst="rect">
                <a:avLst/>
              </a:prstGeom>
              <a:blipFill>
                <a:blip r:embed="rId3"/>
                <a:stretch>
                  <a:fillRect l="-465" b="-78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/>
              <p:cNvSpPr/>
              <p:nvPr/>
            </p:nvSpPr>
            <p:spPr>
              <a:xfrm>
                <a:off x="4883907" y="1965278"/>
                <a:ext cx="3029034" cy="77880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num>
                          <m:den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</m:fName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num>
                          <m:den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ru-RU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ru-RU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ru-RU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0=0</m:t>
                        </m:r>
                      </m:e>
                    </m:func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10" name="Прямоугольник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907" y="1965278"/>
                <a:ext cx="3029034" cy="778803"/>
              </a:xfrm>
              <a:prstGeom prst="rect">
                <a:avLst/>
              </a:prstGeom>
              <a:blipFill>
                <a:blip r:embed="rId4"/>
                <a:stretch>
                  <a:fillRect l="-805" b="-781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b="72570"/>
          <a:stretch/>
        </p:blipFill>
        <p:spPr>
          <a:xfrm>
            <a:off x="514349" y="3058307"/>
            <a:ext cx="5088581" cy="5040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15583" t="57733" r="33129" b="3908"/>
          <a:stretch/>
        </p:blipFill>
        <p:spPr>
          <a:xfrm>
            <a:off x="1268529" y="4645855"/>
            <a:ext cx="2609850" cy="7048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14600" t="26394" r="32988" b="43542"/>
          <a:stretch/>
        </p:blipFill>
        <p:spPr>
          <a:xfrm>
            <a:off x="1239954" y="3784393"/>
            <a:ext cx="2667000" cy="55244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Прямоугольник 13"/>
              <p:cNvSpPr/>
              <p:nvPr/>
            </p:nvSpPr>
            <p:spPr>
              <a:xfrm>
                <a:off x="3878379" y="3728699"/>
                <a:ext cx="4265848" cy="6638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(2</m:t>
                            </m:r>
                            <m:r>
                              <a:rPr lang="ru-RU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</m:e>
                        </m:func>
                      </m:fName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ru-RU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</m:e>
                        </m:func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func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8379" y="3728699"/>
                <a:ext cx="4265848" cy="663836"/>
              </a:xfrm>
              <a:prstGeom prst="rect">
                <a:avLst/>
              </a:prstGeom>
              <a:blipFill>
                <a:blip r:embed="rId6"/>
                <a:stretch>
                  <a:fillRect l="-571" t="-3670" b="-1009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Прямоугольник 14"/>
              <p:cNvSpPr/>
              <p:nvPr/>
            </p:nvSpPr>
            <p:spPr>
              <a:xfrm>
                <a:off x="3906954" y="4713317"/>
                <a:ext cx="4626523" cy="737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ru-RU" sz="2800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func>
                              <m:func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𝜋</m:t>
                                        </m:r>
                                      </m:num>
                                      <m:den>
                                        <m:r>
                                          <a:rPr lang="ru-RU" sz="2800" b="0" i="1" smtClean="0"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den>
                                    </m:f>
                                  </m:e>
                                </m:d>
                                <m:r>
                                  <a:rPr lang="ru-RU" sz="28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</m:e>
                            </m:func>
                          </m:fName>
                          <m:e>
                            <m:r>
                              <a:rPr lang="ru-RU" sz="28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unc>
                              <m:func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8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en-US" sz="28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ru-RU" sz="28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func>
                          </m:e>
                        </m:func>
                      </m:fName>
                      <m:e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=−0,5</m:t>
                        </m:r>
                      </m:e>
                    </m:func>
                  </m:oMath>
                </a14:m>
                <a:endParaRPr lang="ru-RU" sz="2800" dirty="0"/>
              </a:p>
            </p:txBody>
          </p:sp>
        </mc:Choice>
        <mc:Fallback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954" y="4713317"/>
                <a:ext cx="4626523" cy="737189"/>
              </a:xfrm>
              <a:prstGeom prst="rect">
                <a:avLst/>
              </a:prstGeom>
              <a:blipFill>
                <a:blip r:embed="rId7"/>
                <a:stretch>
                  <a:fillRect l="-659" b="-66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36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" y="714374"/>
            <a:ext cx="9594969" cy="10044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57225" y="1924050"/>
                <a:ext cx="6794617" cy="8400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ru-RU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1,5+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1,5+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den>
                              </m:f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1924050"/>
                <a:ext cx="6794617" cy="8400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57224" y="3219450"/>
                <a:ext cx="4033668" cy="784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−0,5 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/>
                  <a:t> </a:t>
                </a:r>
                <a:endParaRPr lang="ru-RU" sz="32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4" y="3219450"/>
                <a:ext cx="4033668" cy="7847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77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33298"/>
          <a:stretch/>
        </p:blipFill>
        <p:spPr>
          <a:xfrm>
            <a:off x="304800" y="276225"/>
            <a:ext cx="3314700" cy="11525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60087"/>
          <a:stretch/>
        </p:blipFill>
        <p:spPr>
          <a:xfrm>
            <a:off x="7200900" y="739099"/>
            <a:ext cx="3314700" cy="689651"/>
          </a:xfrm>
          <a:prstGeom prst="rect">
            <a:avLst/>
          </a:prstGeom>
        </p:spPr>
      </p:pic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04800" y="1428750"/>
            <a:ext cx="3765278" cy="3368487"/>
            <a:chOff x="163773" y="1665027"/>
            <a:chExt cx="5076967" cy="4749421"/>
          </a:xfrm>
        </p:grpSpPr>
        <p:pic>
          <p:nvPicPr>
            <p:cNvPr id="5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7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8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0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1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2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13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4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5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6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7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2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cxnSp>
        <p:nvCxnSpPr>
          <p:cNvPr id="23" name="Прямая соединительная линия 22"/>
          <p:cNvCxnSpPr/>
          <p:nvPr/>
        </p:nvCxnSpPr>
        <p:spPr>
          <a:xfrm flipH="1">
            <a:off x="3310045" y="1659196"/>
            <a:ext cx="32376" cy="313804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7" name="Группа 26"/>
          <p:cNvGrpSpPr>
            <a:grpSpLocks/>
          </p:cNvGrpSpPr>
          <p:nvPr/>
        </p:nvGrpSpPr>
        <p:grpSpPr bwMode="auto">
          <a:xfrm>
            <a:off x="7010399" y="1428750"/>
            <a:ext cx="3765278" cy="3368487"/>
            <a:chOff x="163773" y="1665027"/>
            <a:chExt cx="5076967" cy="4749421"/>
          </a:xfrm>
        </p:grpSpPr>
        <p:pic>
          <p:nvPicPr>
            <p:cNvPr id="28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1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2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3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4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5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8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0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1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4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5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cxnSp>
        <p:nvCxnSpPr>
          <p:cNvPr id="46" name="Прямая соединительная линия 45"/>
          <p:cNvCxnSpPr/>
          <p:nvPr/>
        </p:nvCxnSpPr>
        <p:spPr>
          <a:xfrm flipH="1" flipV="1">
            <a:off x="7268066" y="3867746"/>
            <a:ext cx="3328355" cy="1569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85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1" y="428624"/>
            <a:ext cx="3104671" cy="5857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52881"/>
          <a:stretch/>
        </p:blipFill>
        <p:spPr>
          <a:xfrm>
            <a:off x="347661" y="1014411"/>
            <a:ext cx="5086235" cy="6619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44407"/>
          <a:stretch/>
        </p:blipFill>
        <p:spPr>
          <a:xfrm>
            <a:off x="6900861" y="1014411"/>
            <a:ext cx="5086235" cy="7810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343025" y="1795459"/>
                <a:ext cx="2549159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1−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95459"/>
                <a:ext cx="2549159" cy="4816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343024" y="2396124"/>
                <a:ext cx="2615652" cy="481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− 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4" y="2396124"/>
                <a:ext cx="2615652" cy="4816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309778" y="3115847"/>
                <a:ext cx="1743106" cy="9049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778" y="3115847"/>
                <a:ext cx="1743106" cy="9049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1175843" y="4258954"/>
            <a:ext cx="2679427" cy="2374891"/>
            <a:chOff x="163773" y="1665027"/>
            <a:chExt cx="5076967" cy="4749421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3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4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5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6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17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8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9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0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1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5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6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cxnSp>
        <p:nvCxnSpPr>
          <p:cNvPr id="27" name="Прямая соединительная линия 26"/>
          <p:cNvCxnSpPr/>
          <p:nvPr/>
        </p:nvCxnSpPr>
        <p:spPr>
          <a:xfrm flipH="1">
            <a:off x="1544672" y="4770415"/>
            <a:ext cx="198784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820025" y="1820818"/>
                <a:ext cx="1972848" cy="8899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025" y="1820818"/>
                <a:ext cx="1972848" cy="8899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7820025" y="2877731"/>
                <a:ext cx="1714252" cy="9035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025" y="2877731"/>
                <a:ext cx="1714252" cy="90358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Группа 31"/>
          <p:cNvGrpSpPr>
            <a:grpSpLocks/>
          </p:cNvGrpSpPr>
          <p:nvPr/>
        </p:nvGrpSpPr>
        <p:grpSpPr bwMode="auto">
          <a:xfrm>
            <a:off x="7820025" y="4182754"/>
            <a:ext cx="2679427" cy="2374891"/>
            <a:chOff x="163773" y="1665027"/>
            <a:chExt cx="5076967" cy="4749421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5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6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7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0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41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2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3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4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5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6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7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8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9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50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cxnSp>
        <p:nvCxnSpPr>
          <p:cNvPr id="51" name="Прямая соединительная линия 50"/>
          <p:cNvCxnSpPr/>
          <p:nvPr/>
        </p:nvCxnSpPr>
        <p:spPr>
          <a:xfrm flipV="1">
            <a:off x="10144488" y="4313403"/>
            <a:ext cx="0" cy="211359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45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44474"/>
          <a:stretch/>
        </p:blipFill>
        <p:spPr>
          <a:xfrm>
            <a:off x="523874" y="476250"/>
            <a:ext cx="4124325" cy="971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7704"/>
          <a:stretch/>
        </p:blipFill>
        <p:spPr>
          <a:xfrm>
            <a:off x="6315074" y="815724"/>
            <a:ext cx="4124325" cy="7400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71475" y="1447800"/>
                <a:ext cx="142872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5" y="1447800"/>
                <a:ext cx="1428724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276600" y="1447800"/>
                <a:ext cx="169642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1447800"/>
                <a:ext cx="169642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882921" y="2419350"/>
            <a:ext cx="3765278" cy="3368487"/>
            <a:chOff x="163773" y="1665027"/>
            <a:chExt cx="5076967" cy="4749421"/>
          </a:xfrm>
        </p:grpSpPr>
        <p:pic>
          <p:nvPicPr>
            <p:cNvPr id="8" name="Рисунок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1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2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3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4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16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7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8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9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0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5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7469516" y="2134835"/>
                <a:ext cx="216217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80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</m:t>
                      </m:r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funcPr>
                        <m:fName>
                          <m:r>
                            <a:rPr lang="en-US" sz="280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𝑐𝑜𝑠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  <m:t>𝑡</m:t>
                          </m:r>
                        </m:e>
                      </m:func>
                      <m:r>
                        <a:rPr lang="ru-RU" sz="280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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=1</m:t>
                      </m:r>
                    </m:oMath>
                  </m:oMathPara>
                </a14:m>
                <a:endParaRPr lang="ru-RU" sz="2000" i="1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516" y="2134835"/>
                <a:ext cx="2162176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8072843" y="1409668"/>
                <a:ext cx="1887055" cy="8066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𝑐𝑜𝑠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843" y="1409668"/>
                <a:ext cx="1887055" cy="8066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7218091" y="2683786"/>
                <a:ext cx="174611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=−1</m:t>
                          </m:r>
                        </m:e>
                      </m:func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091" y="2683786"/>
                <a:ext cx="1746119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9248202" y="2644975"/>
                <a:ext cx="14784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func>
                    </m:oMath>
                  </m:oMathPara>
                </a14:m>
                <a:endParaRPr lang="ru-RU" sz="20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8202" y="2644975"/>
                <a:ext cx="1478418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Группа 29"/>
          <p:cNvGrpSpPr>
            <a:grpSpLocks/>
          </p:cNvGrpSpPr>
          <p:nvPr/>
        </p:nvGrpSpPr>
        <p:grpSpPr bwMode="auto">
          <a:xfrm>
            <a:off x="7721243" y="3214406"/>
            <a:ext cx="2774921" cy="2494433"/>
            <a:chOff x="163773" y="1665027"/>
            <a:chExt cx="5076967" cy="4749421"/>
          </a:xfrm>
        </p:grpSpPr>
        <p:pic>
          <p:nvPicPr>
            <p:cNvPr id="31" name="Рисунок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3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4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5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6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7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8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39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0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1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2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3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4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6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7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8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</p:spTree>
    <p:extLst>
      <p:ext uri="{BB962C8B-B14F-4D97-AF65-F5344CB8AC3E}">
        <p14:creationId xmlns:p14="http://schemas.microsoft.com/office/powerpoint/2010/main" val="297523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25802" b="47059"/>
          <a:stretch/>
        </p:blipFill>
        <p:spPr>
          <a:xfrm>
            <a:off x="349175" y="1140595"/>
            <a:ext cx="3514725" cy="8143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54180"/>
          <a:stretch/>
        </p:blipFill>
        <p:spPr>
          <a:xfrm>
            <a:off x="349175" y="2819400"/>
            <a:ext cx="4736950" cy="7048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016300" y="900112"/>
                <a:ext cx="2961516" cy="12953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fun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fun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6300" y="900112"/>
                <a:ext cx="2961516" cy="12953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75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85750"/>
            <a:ext cx="5676900" cy="21288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1285875" y="2700338"/>
                <a:ext cx="5648325" cy="19693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ru-RU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ru-RU" sz="3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ru-RU" sz="3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3600" i="1">
                              <a:latin typeface="Cambria Math" panose="02040503050406030204" pitchFamily="18" charset="0"/>
                            </a:rPr>
                            <m:t>+1−1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3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:2=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ru-RU" sz="36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875" y="2700338"/>
                <a:ext cx="5648325" cy="19693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3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090" b="81145"/>
          <a:stretch/>
        </p:blipFill>
        <p:spPr>
          <a:xfrm>
            <a:off x="209550" y="814387"/>
            <a:ext cx="8096249" cy="6524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850" t="67162" r="35933" b="20177"/>
          <a:stretch/>
        </p:blipFill>
        <p:spPr>
          <a:xfrm>
            <a:off x="380999" y="1733550"/>
            <a:ext cx="5810251" cy="438150"/>
          </a:xfrm>
          <a:prstGeom prst="rect">
            <a:avLst/>
          </a:prstGeom>
        </p:spPr>
      </p:pic>
      <p:grpSp>
        <p:nvGrpSpPr>
          <p:cNvPr id="28" name="Группа 27"/>
          <p:cNvGrpSpPr>
            <a:grpSpLocks/>
          </p:cNvGrpSpPr>
          <p:nvPr/>
        </p:nvGrpSpPr>
        <p:grpSpPr bwMode="auto">
          <a:xfrm>
            <a:off x="7054016" y="814387"/>
            <a:ext cx="4927329" cy="4155281"/>
            <a:chOff x="163773" y="1665027"/>
            <a:chExt cx="5076967" cy="4749421"/>
          </a:xfrm>
        </p:grpSpPr>
        <p:pic>
          <p:nvPicPr>
            <p:cNvPr id="29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1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2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4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5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6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37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8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39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0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1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4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1662547" y="2937166"/>
            <a:ext cx="3187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893072" y="729327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1,57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33592" y="2940657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3,14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808333" y="4749392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4,71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3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39855" b="80255"/>
          <a:stretch/>
        </p:blipFill>
        <p:spPr>
          <a:xfrm>
            <a:off x="323850" y="1976293"/>
            <a:ext cx="5086350" cy="590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646" t="63716" b="16539"/>
          <a:stretch/>
        </p:blipFill>
        <p:spPr>
          <a:xfrm>
            <a:off x="314437" y="5287425"/>
            <a:ext cx="7133672" cy="590551"/>
          </a:xfrm>
          <a:prstGeom prst="rect">
            <a:avLst/>
          </a:prstGeom>
        </p:spPr>
      </p:pic>
      <p:grpSp>
        <p:nvGrpSpPr>
          <p:cNvPr id="5" name="Группа 4"/>
          <p:cNvGrpSpPr>
            <a:grpSpLocks/>
          </p:cNvGrpSpPr>
          <p:nvPr/>
        </p:nvGrpSpPr>
        <p:grpSpPr bwMode="auto">
          <a:xfrm>
            <a:off x="7054016" y="814387"/>
            <a:ext cx="4927329" cy="4155281"/>
            <a:chOff x="163773" y="1665027"/>
            <a:chExt cx="5076967" cy="4749421"/>
          </a:xfrm>
        </p:grpSpPr>
        <p:pic>
          <p:nvPicPr>
            <p:cNvPr id="6" name="Рисунок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0938" r="9935" b="12135"/>
            <a:stretch>
              <a:fillRect/>
            </a:stretch>
          </p:blipFill>
          <p:spPr bwMode="auto">
            <a:xfrm>
              <a:off x="163773" y="1665027"/>
              <a:ext cx="5076967" cy="4749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14"/>
            <p:cNvSpPr>
              <a:spLocks noChangeArrowheads="1"/>
            </p:cNvSpPr>
            <p:nvPr/>
          </p:nvSpPr>
          <p:spPr bwMode="auto">
            <a:xfrm>
              <a:off x="4480719" y="5074444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8" name="Oval 17"/>
            <p:cNvSpPr>
              <a:spLocks noChangeArrowheads="1"/>
            </p:cNvSpPr>
            <p:nvPr/>
          </p:nvSpPr>
          <p:spPr bwMode="auto">
            <a:xfrm>
              <a:off x="1681163" y="2270733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9" name="Oval 19"/>
            <p:cNvSpPr>
              <a:spLocks noChangeArrowheads="1"/>
            </p:cNvSpPr>
            <p:nvPr/>
          </p:nvSpPr>
          <p:spPr bwMode="auto">
            <a:xfrm>
              <a:off x="932656" y="300513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0" name="Oval 20"/>
            <p:cNvSpPr>
              <a:spLocks noChangeArrowheads="1"/>
            </p:cNvSpPr>
            <p:nvPr/>
          </p:nvSpPr>
          <p:spPr bwMode="auto">
            <a:xfrm>
              <a:off x="4172281" y="2584683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1" name="Oval 21"/>
            <p:cNvSpPr>
              <a:spLocks noChangeArrowheads="1"/>
            </p:cNvSpPr>
            <p:nvPr/>
          </p:nvSpPr>
          <p:spPr bwMode="auto">
            <a:xfrm>
              <a:off x="623888" y="4039737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2" name="Oval 22"/>
            <p:cNvSpPr>
              <a:spLocks noChangeArrowheads="1"/>
            </p:cNvSpPr>
            <p:nvPr/>
          </p:nvSpPr>
          <p:spPr bwMode="auto">
            <a:xfrm>
              <a:off x="936625" y="5095875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3" name="Text Box 29"/>
            <p:cNvSpPr txBox="1">
              <a:spLocks noChangeArrowheads="1"/>
            </p:cNvSpPr>
            <p:nvPr/>
          </p:nvSpPr>
          <p:spPr bwMode="auto">
            <a:xfrm>
              <a:off x="4843463" y="4022725"/>
              <a:ext cx="31115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hangingPunct="0"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altLang="ru-RU" sz="1800" b="1"/>
                <a:t>0</a:t>
              </a:r>
            </a:p>
          </p:txBody>
        </p:sp>
        <p:sp>
          <p:nvSpPr>
            <p:cNvPr id="14" name="Oval 33"/>
            <p:cNvSpPr>
              <a:spLocks noChangeArrowheads="1"/>
            </p:cNvSpPr>
            <p:nvPr/>
          </p:nvSpPr>
          <p:spPr bwMode="auto">
            <a:xfrm>
              <a:off x="2702256" y="6059488"/>
              <a:ext cx="87313" cy="1031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5" name="Oval 34"/>
            <p:cNvSpPr>
              <a:spLocks noChangeArrowheads="1"/>
            </p:cNvSpPr>
            <p:nvPr/>
          </p:nvSpPr>
          <p:spPr bwMode="auto">
            <a:xfrm>
              <a:off x="4483100" y="30194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6" name="Oval 35"/>
            <p:cNvSpPr>
              <a:spLocks noChangeArrowheads="1"/>
            </p:cNvSpPr>
            <p:nvPr/>
          </p:nvSpPr>
          <p:spPr bwMode="auto">
            <a:xfrm>
              <a:off x="3759200" y="2295525"/>
              <a:ext cx="82550" cy="889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7" name="Oval 36"/>
            <p:cNvSpPr>
              <a:spLocks noChangeArrowheads="1"/>
            </p:cNvSpPr>
            <p:nvPr/>
          </p:nvSpPr>
          <p:spPr bwMode="auto">
            <a:xfrm>
              <a:off x="1681163" y="5799139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8" name="Oval 37"/>
            <p:cNvSpPr>
              <a:spLocks noChangeArrowheads="1"/>
            </p:cNvSpPr>
            <p:nvPr/>
          </p:nvSpPr>
          <p:spPr bwMode="auto">
            <a:xfrm>
              <a:off x="3754437" y="5785644"/>
              <a:ext cx="87313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2702256" y="1989946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0" name="Oval 20"/>
            <p:cNvSpPr>
              <a:spLocks noChangeArrowheads="1"/>
            </p:cNvSpPr>
            <p:nvPr/>
          </p:nvSpPr>
          <p:spPr bwMode="auto">
            <a:xfrm>
              <a:off x="1210006" y="2608725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763223" y="401763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4191260" y="5459081"/>
              <a:ext cx="87312" cy="1031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  <p:sp>
          <p:nvSpPr>
            <p:cNvPr id="23" name="Oval 36"/>
            <p:cNvSpPr>
              <a:spLocks noChangeArrowheads="1"/>
            </p:cNvSpPr>
            <p:nvPr/>
          </p:nvSpPr>
          <p:spPr bwMode="auto">
            <a:xfrm>
              <a:off x="1238581" y="5471782"/>
              <a:ext cx="73025" cy="984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 altLang="ru-RU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1662547" y="2937166"/>
            <a:ext cx="31879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72" y="729327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1,57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33592" y="2940657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3,14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08333" y="4749392"/>
            <a:ext cx="7093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4,71</a:t>
            </a:r>
            <a:endParaRPr lang="ru-RU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745210" y="2705538"/>
                <a:ext cx="17075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𝑐𝑡𝑔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5&lt;0</m:t>
                      </m:r>
                    </m:oMath>
                  </m:oMathPara>
                </a14:m>
                <a:endParaRPr lang="ru-RU" sz="32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10" y="2705538"/>
                <a:ext cx="1707583" cy="492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760117" y="3292825"/>
                <a:ext cx="33262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 smtClean="0"/>
                  <a:t>x-1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ru-RU" sz="2800" i="1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17" y="3292825"/>
                <a:ext cx="3326220" cy="523220"/>
              </a:xfrm>
              <a:prstGeom prst="rect">
                <a:avLst/>
              </a:prstGeom>
              <a:blipFill>
                <a:blip r:embed="rId5"/>
                <a:stretch>
                  <a:fillRect l="-3853" t="-11628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815715" y="3883317"/>
                <a:ext cx="33262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i="1" dirty="0" smtClean="0"/>
                  <a:t>x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i="1" dirty="0" smtClean="0"/>
                  <a:t>1</a:t>
                </a:r>
                <a:endParaRPr lang="ru-RU" sz="2800" i="1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715" y="3883317"/>
                <a:ext cx="3326220" cy="523220"/>
              </a:xfrm>
              <a:prstGeom prst="rect">
                <a:avLst/>
              </a:prstGeom>
              <a:blipFill>
                <a:blip r:embed="rId6"/>
                <a:stretch>
                  <a:fillRect l="-3853" t="-11628" b="-313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t="40513"/>
          <a:stretch/>
        </p:blipFill>
        <p:spPr>
          <a:xfrm>
            <a:off x="45980" y="1276442"/>
            <a:ext cx="7947841" cy="55245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08483" y="5991425"/>
            <a:ext cx="709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&gt;0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43446" y="5967122"/>
            <a:ext cx="709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&lt;</a:t>
            </a:r>
            <a:r>
              <a:rPr lang="en-US" sz="2400" b="1" dirty="0" smtClean="0">
                <a:solidFill>
                  <a:srgbClr val="FF0000"/>
                </a:solidFill>
              </a:rPr>
              <a:t>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78409" y="5948072"/>
            <a:ext cx="709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&lt;0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828778" y="5967122"/>
            <a:ext cx="70934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&gt;0</a:t>
            </a:r>
            <a:endParaRPr lang="ru-RU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5218780" y="6069240"/>
                <a:ext cx="17706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ru-RU" sz="2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+2&gt;0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780" y="6069240"/>
                <a:ext cx="1770613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7670049" y="5877192"/>
                <a:ext cx="295354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𝝐</m:t>
                      </m:r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(−∞;+∞)</m:t>
                      </m:r>
                    </m:oMath>
                  </m:oMathPara>
                </a14:m>
                <a:endParaRPr lang="ru-RU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0049" y="5877192"/>
                <a:ext cx="295354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86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  <p:bldP spid="34" grpId="0" animBg="1"/>
      <p:bldP spid="35" grpId="0" animBg="1"/>
      <p:bldP spid="36" grpId="0" animBg="1"/>
      <p:bldP spid="37" grpId="0" animBg="1"/>
      <p:bldP spid="38" grpId="0"/>
      <p:bldP spid="39" grpId="0"/>
    </p:bld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82</TotalTime>
  <Words>67</Words>
  <Application>Microsoft Office PowerPoint</Application>
  <PresentationFormat>Широкоэкранный</PresentationFormat>
  <Paragraphs>45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Cambria Math</vt:lpstr>
      <vt:lpstr>Century Gothic</vt:lpstr>
      <vt:lpstr>Symbol</vt:lpstr>
      <vt:lpstr>Times New Roman</vt:lpstr>
      <vt:lpstr>Wingdings 3</vt:lpstr>
      <vt:lpstr>Сектор</vt:lpstr>
      <vt:lpstr>Синус и косинус.  Тангенс и котангенс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Синус и косинус.  Тангенс и котангенс</dc:title>
  <dc:creator>Татьяна Дегтева</dc:creator>
  <cp:lastModifiedBy>Татьяна Дегтева</cp:lastModifiedBy>
  <cp:revision>9</cp:revision>
  <dcterms:created xsi:type="dcterms:W3CDTF">2021-11-14T06:46:26Z</dcterms:created>
  <dcterms:modified xsi:type="dcterms:W3CDTF">2021-11-14T08:09:18Z</dcterms:modified>
</cp:coreProperties>
</file>