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56" r:id="rId3"/>
    <p:sldId id="279" r:id="rId4"/>
    <p:sldId id="257" r:id="rId5"/>
    <p:sldId id="259" r:id="rId6"/>
    <p:sldId id="260" r:id="rId7"/>
    <p:sldId id="273" r:id="rId8"/>
    <p:sldId id="274" r:id="rId9"/>
    <p:sldId id="275" r:id="rId10"/>
    <p:sldId id="276" r:id="rId11"/>
    <p:sldId id="277" r:id="rId12"/>
    <p:sldId id="278" r:id="rId13"/>
    <p:sldId id="262" r:id="rId14"/>
    <p:sldId id="263" r:id="rId15"/>
    <p:sldId id="281" r:id="rId16"/>
    <p:sldId id="282" r:id="rId17"/>
    <p:sldId id="283" r:id="rId18"/>
    <p:sldId id="28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2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13" Type="http://schemas.openxmlformats.org/officeDocument/2006/relationships/image" Target="../media/image47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12" Type="http://schemas.openxmlformats.org/officeDocument/2006/relationships/image" Target="../media/image46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11" Type="http://schemas.openxmlformats.org/officeDocument/2006/relationships/image" Target="../media/image45.wmf"/><Relationship Id="rId5" Type="http://schemas.openxmlformats.org/officeDocument/2006/relationships/image" Target="../media/image39.wmf"/><Relationship Id="rId15" Type="http://schemas.openxmlformats.org/officeDocument/2006/relationships/image" Target="../media/image49.wmf"/><Relationship Id="rId10" Type="http://schemas.openxmlformats.org/officeDocument/2006/relationships/image" Target="../media/image44.wmf"/><Relationship Id="rId4" Type="http://schemas.openxmlformats.org/officeDocument/2006/relationships/image" Target="../media/image38.wmf"/><Relationship Id="rId9" Type="http://schemas.openxmlformats.org/officeDocument/2006/relationships/image" Target="../media/image43.wmf"/><Relationship Id="rId14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4AA88-9794-4EA3-A2BE-5AC122DA3CAC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F5294-C037-40F1-B45C-F6E1D2C03D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8F754-BA3E-4745-A7C0-1D1CD735C174}" type="slidenum">
              <a:rPr lang="ru-RU"/>
              <a:pPr/>
              <a:t>7</a:t>
            </a:fld>
            <a:endParaRPr lang="ru-RU"/>
          </a:p>
        </p:txBody>
      </p:sp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\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84ABC-9D48-4302-8962-827CDD0BAA84}" type="slidenum">
              <a:rPr lang="ru-RU"/>
              <a:pPr/>
              <a:t>8</a:t>
            </a:fld>
            <a:endParaRPr lang="ru-RU"/>
          </a:p>
        </p:txBody>
      </p:sp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\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B1C6E5-7A8B-47F2-A881-F74B4C85795D}" type="slidenum">
              <a:rPr lang="ru-RU"/>
              <a:pPr/>
              <a:t>9</a:t>
            </a:fld>
            <a:endParaRPr lang="ru-RU"/>
          </a:p>
        </p:txBody>
      </p:sp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\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8974E9-D836-4F7C-85E2-5E96A16E71E4}" type="slidenum">
              <a:rPr lang="ru-RU"/>
              <a:pPr/>
              <a:t>10</a:t>
            </a:fld>
            <a:endParaRPr lang="ru-RU"/>
          </a:p>
        </p:txBody>
      </p:sp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\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E366F9-6E4A-452A-826D-CF21EFC3B33C}" type="slidenum">
              <a:rPr lang="ru-RU"/>
              <a:pPr/>
              <a:t>12</a:t>
            </a:fld>
            <a:endParaRPr lang="ru-RU"/>
          </a:p>
        </p:txBody>
      </p:sp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\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B8A982-4C9C-4B7A-A1EE-561CEE8012BC}" type="slidenum">
              <a:rPr lang="ru-RU"/>
              <a:pPr/>
              <a:t>15</a:t>
            </a:fld>
            <a:endParaRPr lang="ru-RU"/>
          </a:p>
        </p:txBody>
      </p:sp>
      <p:sp>
        <p:nvSpPr>
          <p:cNvPr id="93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\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B0C533-6EAB-448F-8096-08EDEAC616BE}" type="slidenum">
              <a:rPr lang="ru-RU"/>
              <a:pPr/>
              <a:t>16</a:t>
            </a:fld>
            <a:endParaRPr lang="ru-RU"/>
          </a:p>
        </p:txBody>
      </p:sp>
      <p:sp>
        <p:nvSpPr>
          <p:cNvPr id="93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\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C5A5-BF1D-4DBE-AEAD-EE04724AA536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22A8C-DEA0-4601-A3C6-B5BDA5C774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1.wmf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34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oleObject" Target="../embeddings/oleObject38.bin"/><Relationship Id="rId18" Type="http://schemas.openxmlformats.org/officeDocument/2006/relationships/image" Target="../media/image42.wmf"/><Relationship Id="rId26" Type="http://schemas.openxmlformats.org/officeDocument/2006/relationships/image" Target="../media/image46.wmf"/><Relationship Id="rId3" Type="http://schemas.openxmlformats.org/officeDocument/2006/relationships/oleObject" Target="../embeddings/oleObject33.bin"/><Relationship Id="rId21" Type="http://schemas.openxmlformats.org/officeDocument/2006/relationships/oleObject" Target="../embeddings/oleObject42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40.bin"/><Relationship Id="rId25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1.wmf"/><Relationship Id="rId20" Type="http://schemas.openxmlformats.org/officeDocument/2006/relationships/image" Target="../media/image43.wmf"/><Relationship Id="rId29" Type="http://schemas.openxmlformats.org/officeDocument/2006/relationships/oleObject" Target="../embeddings/oleObject46.bin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37.bin"/><Relationship Id="rId24" Type="http://schemas.openxmlformats.org/officeDocument/2006/relationships/image" Target="../media/image45.wmf"/><Relationship Id="rId32" Type="http://schemas.openxmlformats.org/officeDocument/2006/relationships/image" Target="../media/image49.wmf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23" Type="http://schemas.openxmlformats.org/officeDocument/2006/relationships/oleObject" Target="../embeddings/oleObject43.bin"/><Relationship Id="rId28" Type="http://schemas.openxmlformats.org/officeDocument/2006/relationships/image" Target="../media/image47.wmf"/><Relationship Id="rId10" Type="http://schemas.openxmlformats.org/officeDocument/2006/relationships/image" Target="../media/image38.wmf"/><Relationship Id="rId19" Type="http://schemas.openxmlformats.org/officeDocument/2006/relationships/oleObject" Target="../embeddings/oleObject41.bin"/><Relationship Id="rId31" Type="http://schemas.openxmlformats.org/officeDocument/2006/relationships/oleObject" Target="../embeddings/oleObject47.bin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40.wmf"/><Relationship Id="rId22" Type="http://schemas.openxmlformats.org/officeDocument/2006/relationships/image" Target="../media/image44.wmf"/><Relationship Id="rId27" Type="http://schemas.openxmlformats.org/officeDocument/2006/relationships/oleObject" Target="../embeddings/oleObject45.bin"/><Relationship Id="rId30" Type="http://schemas.openxmlformats.org/officeDocument/2006/relationships/image" Target="../media/image4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1"/>
          <p:cNvSpPr>
            <a:spLocks noChangeArrowheads="1" noChangeShapeType="1" noTextEdit="1"/>
          </p:cNvSpPr>
          <p:nvPr/>
        </p:nvSpPr>
        <p:spPr bwMode="auto">
          <a:xfrm>
            <a:off x="1115616" y="764704"/>
            <a:ext cx="7772400" cy="335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6600" kern="10" dirty="0" smtClean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50000">
                      <a:srgbClr val="B400B4"/>
                    </a:gs>
                    <a:gs pos="100000">
                      <a:srgbClr val="FF66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Синус и косинус. </a:t>
            </a:r>
            <a:endParaRPr lang="ru-RU" sz="6600" kern="10" dirty="0">
              <a:ln w="254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66FF"/>
                  </a:gs>
                  <a:gs pos="50000">
                    <a:srgbClr val="B400B4"/>
                  </a:gs>
                  <a:gs pos="100000">
                    <a:srgbClr val="FF66FF"/>
                  </a:gs>
                </a:gsLst>
                <a:lin ang="189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6600" kern="10" dirty="0" smtClean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50000">
                      <a:srgbClr val="B400B4"/>
                    </a:gs>
                    <a:gs pos="100000">
                      <a:srgbClr val="FF66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Тангенс и котангенс.</a:t>
            </a:r>
            <a:endParaRPr lang="ru-RU" sz="6600" kern="10" dirty="0">
              <a:ln w="2540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66FF"/>
                  </a:gs>
                  <a:gs pos="50000">
                    <a:srgbClr val="B400B4"/>
                  </a:gs>
                  <a:gs pos="100000">
                    <a:srgbClr val="FF66FF"/>
                  </a:gs>
                </a:gsLst>
                <a:lin ang="189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04800" y="228600"/>
            <a:ext cx="8569325" cy="6383338"/>
          </a:xfrm>
          <a:prstGeom prst="rect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Тригонометрия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– математическая дисциплина, изучающая зависимость между сторонами и углами треугольника.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Тригонометрические вычисления применяются практически во всех областях геометрии, физики и инженерного дела, при измерении расстояний до недалёких звёзд в астрономии, между ориентирами в географии, при контроле системы навигации, в теории музыки, акустике, оптике,  электронике, теории вероятностей, статистике, биологии, медицине (включая ультразвуковое исследование (УЗИ) и компьютерную томографию), фармацевтике, химии,  сейсмологии, метеорологии, океанологии, картографии, архитектуре, экономике, электронной технике, машиностроении, компьютерной графике.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4063" y="2667000"/>
            <a:ext cx="2763837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143000"/>
            <a:ext cx="2901950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42975" y="195263"/>
            <a:ext cx="79581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Эти ученые внесли свой вклад в развитие тригонометрии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200" y="1893888"/>
            <a:ext cx="1711325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Архимед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321300"/>
            <a:ext cx="12509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Фалес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719138"/>
            <a:ext cx="2895600" cy="324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553200" y="4191000"/>
            <a:ext cx="224631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Жозеф Луи </a:t>
            </a:r>
          </a:p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Лагранж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764704"/>
            <a:ext cx="8267007" cy="64940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Понятие 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синуса 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встречается  уже  в  </a:t>
            </a:r>
            <a:r>
              <a:rPr lang="en-US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III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в. до н. э.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 имел  название  </a:t>
            </a:r>
            <a:r>
              <a:rPr lang="ru-RU" sz="32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джива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(тетива 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лука) ,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 </a:t>
            </a:r>
            <a:r>
              <a:rPr lang="en-US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IX 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в. заменено  на  арабское  слово  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джайб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(выпуклость) ,  </a:t>
            </a:r>
            <a:endParaRPr lang="ru-RU" sz="3200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 </a:t>
            </a:r>
            <a:r>
              <a:rPr lang="en-US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XII 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в. заменено  на латинское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синус (изгиб, кривизна) .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Косинус 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– это дополнительный синус.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Тангенс </a:t>
            </a: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переводится  с  латинского  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как  «касающийся» 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Котангенс </a:t>
            </a: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переводится  с  латинского 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как  </a:t>
            </a:r>
            <a:r>
              <a:rPr lang="ru-RU" sz="32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«тангенс дополнения»</a:t>
            </a:r>
            <a:endParaRPr lang="ru-RU" sz="32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endParaRPr lang="ru-RU" sz="3200" b="1" dirty="0" smtClean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endParaRPr lang="ru-RU" sz="32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>
            <a:off x="827584" y="260648"/>
            <a:ext cx="3960440" cy="4725144"/>
            <a:chOff x="827584" y="260648"/>
            <a:chExt cx="3960440" cy="4725144"/>
          </a:xfrm>
        </p:grpSpPr>
        <p:sp>
          <p:nvSpPr>
            <p:cNvPr id="6" name="Oval 104"/>
            <p:cNvSpPr>
              <a:spLocks noChangeArrowheads="1"/>
            </p:cNvSpPr>
            <p:nvPr/>
          </p:nvSpPr>
          <p:spPr bwMode="auto">
            <a:xfrm>
              <a:off x="986554" y="1242737"/>
              <a:ext cx="3338377" cy="3279806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" name="Freeform 94"/>
            <p:cNvSpPr>
              <a:spLocks/>
            </p:cNvSpPr>
            <p:nvPr/>
          </p:nvSpPr>
          <p:spPr bwMode="auto">
            <a:xfrm>
              <a:off x="2638210" y="1780106"/>
              <a:ext cx="1234358" cy="1111799"/>
            </a:xfrm>
            <a:custGeom>
              <a:avLst/>
              <a:gdLst/>
              <a:ahLst/>
              <a:cxnLst>
                <a:cxn ang="0">
                  <a:pos x="0" y="960"/>
                </a:cxn>
                <a:cxn ang="0">
                  <a:pos x="1056" y="960"/>
                </a:cxn>
                <a:cxn ang="0">
                  <a:pos x="1056" y="0"/>
                </a:cxn>
                <a:cxn ang="0">
                  <a:pos x="0" y="960"/>
                </a:cxn>
              </a:cxnLst>
              <a:rect l="0" t="0" r="r" b="b"/>
              <a:pathLst>
                <a:path w="1056" h="960">
                  <a:moveTo>
                    <a:pt x="0" y="960"/>
                  </a:moveTo>
                  <a:lnTo>
                    <a:pt x="1056" y="960"/>
                  </a:lnTo>
                  <a:lnTo>
                    <a:pt x="1056" y="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rgbClr val="33CCFF">
                <a:alpha val="64999"/>
              </a:srgbClr>
            </a:solidFill>
            <a:ln w="9525" cap="flat" cmpd="sng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Text Box 21"/>
            <p:cNvSpPr txBox="1">
              <a:spLocks noChangeArrowheads="1"/>
            </p:cNvSpPr>
            <p:nvPr/>
          </p:nvSpPr>
          <p:spPr bwMode="auto">
            <a:xfrm>
              <a:off x="2254811" y="2811995"/>
              <a:ext cx="353008" cy="42271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i="1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O</a:t>
              </a:r>
              <a:endParaRPr lang="ru-RU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0" name="Text Box 64"/>
            <p:cNvSpPr txBox="1">
              <a:spLocks noChangeArrowheads="1"/>
            </p:cNvSpPr>
            <p:nvPr/>
          </p:nvSpPr>
          <p:spPr bwMode="auto">
            <a:xfrm>
              <a:off x="3195774" y="2736716"/>
              <a:ext cx="284043" cy="42271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x</a:t>
              </a:r>
              <a:endParaRPr lang="ru-RU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graphicFrame>
          <p:nvGraphicFramePr>
            <p:cNvPr id="11" name="Object 65"/>
            <p:cNvGraphicFramePr>
              <a:graphicFrameLocks noChangeAspect="1"/>
            </p:cNvGraphicFramePr>
            <p:nvPr/>
          </p:nvGraphicFramePr>
          <p:xfrm>
            <a:off x="2755100" y="2616271"/>
            <a:ext cx="361190" cy="3451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Формула" r:id="rId3" imgW="152280" imgH="139680" progId="Equation.3">
                    <p:embed/>
                  </p:oleObj>
                </mc:Choice>
                <mc:Fallback>
                  <p:oleObj name="Формула" r:id="rId3" imgW="152280" imgH="1396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5100" y="2616271"/>
                          <a:ext cx="361190" cy="3451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 Box 80"/>
            <p:cNvSpPr txBox="1">
              <a:spLocks noChangeArrowheads="1"/>
            </p:cNvSpPr>
            <p:nvPr/>
          </p:nvSpPr>
          <p:spPr bwMode="auto">
            <a:xfrm>
              <a:off x="3846852" y="2059214"/>
              <a:ext cx="267678" cy="423873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y</a:t>
              </a:r>
              <a:endParaRPr lang="ru-RU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13" name="Group 95"/>
            <p:cNvGrpSpPr>
              <a:grpSpLocks/>
            </p:cNvGrpSpPr>
            <p:nvPr/>
          </p:nvGrpSpPr>
          <p:grpSpPr bwMode="auto">
            <a:xfrm>
              <a:off x="3689050" y="1769683"/>
              <a:ext cx="351839" cy="1465026"/>
              <a:chOff x="2771" y="2055"/>
              <a:chExt cx="301" cy="1265"/>
            </a:xfrm>
          </p:grpSpPr>
          <p:sp>
            <p:nvSpPr>
              <p:cNvPr id="14" name="Freeform 79"/>
              <p:cNvSpPr>
                <a:spLocks/>
              </p:cNvSpPr>
              <p:nvPr/>
            </p:nvSpPr>
            <p:spPr bwMode="auto">
              <a:xfrm>
                <a:off x="2926" y="2055"/>
                <a:ext cx="11" cy="9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712"/>
                  </a:cxn>
                </a:cxnLst>
                <a:rect l="0" t="0" r="r" b="b"/>
                <a:pathLst>
                  <a:path w="8" h="712">
                    <a:moveTo>
                      <a:pt x="0" y="0"/>
                    </a:moveTo>
                    <a:lnTo>
                      <a:pt x="8" y="712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Text Box 81"/>
              <p:cNvSpPr txBox="1">
                <a:spLocks noChangeArrowheads="1"/>
              </p:cNvSpPr>
              <p:nvPr/>
            </p:nvSpPr>
            <p:spPr bwMode="auto">
              <a:xfrm>
                <a:off x="2771" y="2955"/>
                <a:ext cx="301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D</a:t>
                </a:r>
                <a:endParaRPr lang="ru-RU" sz="320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grpSp>
          <p:nvGrpSpPr>
            <p:cNvPr id="16" name="Group 62"/>
            <p:cNvGrpSpPr>
              <a:grpSpLocks/>
            </p:cNvGrpSpPr>
            <p:nvPr/>
          </p:nvGrpSpPr>
          <p:grpSpPr bwMode="auto">
            <a:xfrm>
              <a:off x="3841011" y="1516054"/>
              <a:ext cx="703466" cy="427013"/>
              <a:chOff x="2112" y="787"/>
              <a:chExt cx="467" cy="272"/>
            </a:xfrm>
          </p:grpSpPr>
          <p:sp>
            <p:nvSpPr>
              <p:cNvPr id="17" name="Text Box 53"/>
              <p:cNvSpPr txBox="1">
                <a:spLocks noChangeArrowheads="1"/>
              </p:cNvSpPr>
              <p:nvPr/>
            </p:nvSpPr>
            <p:spPr bwMode="auto">
              <a:xfrm>
                <a:off x="2121" y="787"/>
                <a:ext cx="458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M</a:t>
                </a:r>
                <a:r>
                  <a:rPr lang="ru-RU" sz="32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(</a:t>
                </a:r>
                <a:r>
                  <a:rPr lang="en-US" sz="3200" i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t</a:t>
                </a:r>
                <a:r>
                  <a:rPr lang="en-US" sz="32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)</a:t>
                </a:r>
                <a:endParaRPr lang="ru-RU" sz="3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18" name="Oval 54"/>
              <p:cNvSpPr>
                <a:spLocks noChangeArrowheads="1"/>
              </p:cNvSpPr>
              <p:nvPr/>
            </p:nvSpPr>
            <p:spPr bwMode="auto">
              <a:xfrm rot="3834243">
                <a:off x="2111" y="913"/>
                <a:ext cx="61" cy="6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4499992" y="2852936"/>
              <a:ext cx="281467" cy="76944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4400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x</a:t>
              </a:r>
              <a:endParaRPr lang="ru-RU" sz="44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827584" y="2881481"/>
              <a:ext cx="3960440" cy="45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17" y="0"/>
                </a:cxn>
              </a:cxnLst>
              <a:rect l="0" t="0" r="r" b="b"/>
              <a:pathLst>
                <a:path w="3717" h="1">
                  <a:moveTo>
                    <a:pt x="0" y="0"/>
                  </a:moveTo>
                  <a:lnTo>
                    <a:pt x="3717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2638210" y="781804"/>
              <a:ext cx="12858" cy="4203988"/>
            </a:xfrm>
            <a:custGeom>
              <a:avLst/>
              <a:gdLst/>
              <a:ahLst/>
              <a:cxnLst>
                <a:cxn ang="0">
                  <a:pos x="11" y="3630"/>
                </a:cxn>
                <a:cxn ang="0">
                  <a:pos x="0" y="0"/>
                </a:cxn>
              </a:cxnLst>
              <a:rect l="0" t="0" r="r" b="b"/>
              <a:pathLst>
                <a:path w="11" h="3630">
                  <a:moveTo>
                    <a:pt x="11" y="3630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2670939" y="260648"/>
              <a:ext cx="317941" cy="555899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i="1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y</a:t>
              </a:r>
              <a:endParaRPr lang="ru-RU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860032" y="548680"/>
            <a:ext cx="43924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Определение 1.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Если точка М числовой окружности соответствует числу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то абсциссу точки М называют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косинусом числа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обозначают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cos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ординату точки М называют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синусом числа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обозначают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sin 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0" y="3645024"/>
            <a:ext cx="35283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Если </a:t>
            </a:r>
            <a:r>
              <a:rPr lang="en-US" sz="2800" b="1" i="1" dirty="0" smtClean="0"/>
              <a:t>M(t)=M(</a:t>
            </a:r>
            <a:r>
              <a:rPr lang="en-US" sz="2800" b="1" i="1" dirty="0" err="1" smtClean="0"/>
              <a:t>x,y</a:t>
            </a:r>
            <a:r>
              <a:rPr lang="en-US" sz="2800" b="1" i="1" dirty="0" smtClean="0"/>
              <a:t>)</a:t>
            </a:r>
            <a:r>
              <a:rPr lang="ru-RU" sz="2800" b="1" i="1" dirty="0" smtClean="0"/>
              <a:t>, то</a:t>
            </a:r>
            <a:endParaRPr lang="en-US" sz="2800" b="1" i="1" dirty="0" smtClean="0"/>
          </a:p>
          <a:p>
            <a:r>
              <a:rPr lang="en-US" sz="2800" b="1" i="1" dirty="0" smtClean="0"/>
              <a:t>x = </a:t>
            </a:r>
            <a:r>
              <a:rPr lang="en-US" sz="2800" b="1" i="1" dirty="0" err="1" smtClean="0"/>
              <a:t>cos</a:t>
            </a:r>
            <a:r>
              <a:rPr lang="en-US" sz="2800" b="1" i="1" dirty="0" smtClean="0"/>
              <a:t> t,</a:t>
            </a:r>
          </a:p>
          <a:p>
            <a:r>
              <a:rPr lang="en-US" sz="2800" b="1" i="1" dirty="0" smtClean="0"/>
              <a:t>y = sin t</a:t>
            </a:r>
            <a:endParaRPr lang="ru-RU" sz="2800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3419872" y="4653136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 rot="3834243">
            <a:off x="4301954" y="2805859"/>
            <a:ext cx="1317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3707904" y="4365104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1403648" y="5013176"/>
            <a:ext cx="3384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/>
              <a:t>-1 ≤ sin t ≤ 1</a:t>
            </a:r>
            <a:endParaRPr lang="ru-RU" sz="3600" b="1" i="1" dirty="0" smtClean="0"/>
          </a:p>
          <a:p>
            <a:r>
              <a:rPr lang="en-US" sz="3600" b="1" i="1" dirty="0" smtClean="0"/>
              <a:t>-1 ≤ </a:t>
            </a:r>
            <a:r>
              <a:rPr lang="en-US" sz="3600" b="1" i="1" dirty="0" err="1" smtClean="0"/>
              <a:t>cos</a:t>
            </a:r>
            <a:r>
              <a:rPr lang="en-US" sz="3600" b="1" i="1" dirty="0" smtClean="0"/>
              <a:t> t ≤ 1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15616" y="980728"/>
            <a:ext cx="74888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Отношение синусам числа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 косинусу того же числа называют тангенсом числа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обозначают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tg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Отношение косинуса числа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 синусу того же числа называют котангенсом числа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обозначают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ctg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187624" y="4005064"/>
          <a:ext cx="1820863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Формула" r:id="rId3" imgW="698400" imgH="393480" progId="Equation.3">
                  <p:embed/>
                </p:oleObj>
              </mc:Choice>
              <mc:Fallback>
                <p:oleObj name="Формула" r:id="rId3" imgW="6984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4005064"/>
                        <a:ext cx="1820863" cy="1023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4139952" y="4005064"/>
          <a:ext cx="1852612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Формула" r:id="rId5" imgW="723600" imgH="393480" progId="Equation.3">
                  <p:embed/>
                </p:oleObj>
              </mc:Choice>
              <mc:Fallback>
                <p:oleObj name="Формула" r:id="rId5" imgW="7236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4005064"/>
                        <a:ext cx="1852612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16491" name="Freeform 11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6492" name="Freeform 12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6493" name="Freeform 13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6494" name="Freeform 14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6495" name="Freeform 15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6496" name="Freeform 16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6497" name="Freeform 17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6498" name="Freeform 18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16538" name="Oval 58"/>
          <p:cNvSpPr>
            <a:spLocks noChangeArrowheads="1"/>
          </p:cNvSpPr>
          <p:nvPr/>
        </p:nvSpPr>
        <p:spPr bwMode="auto">
          <a:xfrm>
            <a:off x="685800" y="1447800"/>
            <a:ext cx="4533900" cy="449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6539" name="Text Box 59"/>
          <p:cNvSpPr txBox="1">
            <a:spLocks noChangeArrowheads="1"/>
          </p:cNvSpPr>
          <p:nvPr/>
        </p:nvSpPr>
        <p:spPr bwMode="auto">
          <a:xfrm>
            <a:off x="6070600" y="3530600"/>
            <a:ext cx="465138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6540" name="Freeform 60"/>
          <p:cNvSpPr>
            <a:spLocks/>
          </p:cNvSpPr>
          <p:nvPr/>
        </p:nvSpPr>
        <p:spPr bwMode="auto">
          <a:xfrm>
            <a:off x="469900" y="3694113"/>
            <a:ext cx="590073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17" y="0"/>
              </a:cxn>
            </a:cxnLst>
            <a:rect l="0" t="0" r="r" b="b"/>
            <a:pathLst>
              <a:path w="3717" h="1">
                <a:moveTo>
                  <a:pt x="0" y="0"/>
                </a:moveTo>
                <a:lnTo>
                  <a:pt x="3717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16541" name="Freeform 61"/>
          <p:cNvSpPr>
            <a:spLocks/>
          </p:cNvSpPr>
          <p:nvPr/>
        </p:nvSpPr>
        <p:spPr bwMode="auto">
          <a:xfrm>
            <a:off x="2928938" y="815975"/>
            <a:ext cx="17462" cy="5762625"/>
          </a:xfrm>
          <a:custGeom>
            <a:avLst/>
            <a:gdLst/>
            <a:ahLst/>
            <a:cxnLst>
              <a:cxn ang="0">
                <a:pos x="11" y="3630"/>
              </a:cxn>
              <a:cxn ang="0">
                <a:pos x="0" y="0"/>
              </a:cxn>
            </a:cxnLst>
            <a:rect l="0" t="0" r="r" b="b"/>
            <a:pathLst>
              <a:path w="11" h="3630">
                <a:moveTo>
                  <a:pt x="11" y="3630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16542" name="Text Box 62"/>
          <p:cNvSpPr txBox="1">
            <a:spLocks noChangeArrowheads="1"/>
          </p:cNvSpPr>
          <p:nvPr/>
        </p:nvSpPr>
        <p:spPr bwMode="auto">
          <a:xfrm>
            <a:off x="2565400" y="4064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6543" name="Text Box 63"/>
          <p:cNvSpPr txBox="1">
            <a:spLocks noChangeArrowheads="1"/>
          </p:cNvSpPr>
          <p:nvPr/>
        </p:nvSpPr>
        <p:spPr bwMode="auto">
          <a:xfrm>
            <a:off x="2408238" y="3598863"/>
            <a:ext cx="479425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32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6544" name="Freeform 64"/>
          <p:cNvSpPr>
            <a:spLocks/>
          </p:cNvSpPr>
          <p:nvPr/>
        </p:nvSpPr>
        <p:spPr bwMode="auto">
          <a:xfrm>
            <a:off x="1651000" y="4978400"/>
            <a:ext cx="3206750" cy="12700"/>
          </a:xfrm>
          <a:custGeom>
            <a:avLst/>
            <a:gdLst/>
            <a:ahLst/>
            <a:cxnLst>
              <a:cxn ang="0">
                <a:pos x="1566" y="6"/>
              </a:cxn>
              <a:cxn ang="0">
                <a:pos x="0" y="0"/>
              </a:cxn>
            </a:cxnLst>
            <a:rect l="0" t="0" r="r" b="b"/>
            <a:pathLst>
              <a:path w="1566" h="6">
                <a:moveTo>
                  <a:pt x="1566" y="6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16545" name="Oval 65"/>
          <p:cNvSpPr>
            <a:spLocks noChangeArrowheads="1"/>
          </p:cNvSpPr>
          <p:nvPr/>
        </p:nvSpPr>
        <p:spPr bwMode="auto">
          <a:xfrm rot="3834243">
            <a:off x="2886076" y="3644900"/>
            <a:ext cx="1317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609600" y="3606800"/>
            <a:ext cx="4668838" cy="157163"/>
            <a:chOff x="208" y="2448"/>
            <a:chExt cx="2941" cy="99"/>
          </a:xfrm>
        </p:grpSpPr>
        <p:grpSp>
          <p:nvGrpSpPr>
            <p:cNvPr id="4" name="Group 67"/>
            <p:cNvGrpSpPr>
              <a:grpSpLocks/>
            </p:cNvGrpSpPr>
            <p:nvPr/>
          </p:nvGrpSpPr>
          <p:grpSpPr bwMode="auto">
            <a:xfrm>
              <a:off x="1680" y="2448"/>
              <a:ext cx="1469" cy="83"/>
              <a:chOff x="1680" y="2448"/>
              <a:chExt cx="1469" cy="83"/>
            </a:xfrm>
          </p:grpSpPr>
          <p:sp>
            <p:nvSpPr>
              <p:cNvPr id="916548" name="Freeform 68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6549" name="Oval 69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70"/>
            <p:cNvGrpSpPr>
              <a:grpSpLocks/>
            </p:cNvGrpSpPr>
            <p:nvPr/>
          </p:nvGrpSpPr>
          <p:grpSpPr bwMode="auto">
            <a:xfrm flipH="1" flipV="1">
              <a:off x="208" y="2464"/>
              <a:ext cx="1469" cy="83"/>
              <a:chOff x="1680" y="2448"/>
              <a:chExt cx="1469" cy="83"/>
            </a:xfrm>
          </p:grpSpPr>
          <p:sp>
            <p:nvSpPr>
              <p:cNvPr id="916551" name="Freeform 71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noFill/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6552" name="Oval 72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" name="Group 104"/>
          <p:cNvGrpSpPr>
            <a:grpSpLocks/>
          </p:cNvGrpSpPr>
          <p:nvPr/>
        </p:nvGrpSpPr>
        <p:grpSpPr bwMode="auto">
          <a:xfrm>
            <a:off x="381000" y="168275"/>
            <a:ext cx="8491538" cy="1417640"/>
            <a:chOff x="144" y="154"/>
            <a:chExt cx="5349" cy="893"/>
          </a:xfrm>
        </p:grpSpPr>
        <p:sp>
          <p:nvSpPr>
            <p:cNvPr id="916585" name="Rectangle 105"/>
            <p:cNvSpPr>
              <a:spLocks noChangeArrowheads="1"/>
            </p:cNvSpPr>
            <p:nvPr/>
          </p:nvSpPr>
          <p:spPr bwMode="auto">
            <a:xfrm>
              <a:off x="144" y="154"/>
              <a:ext cx="5280" cy="33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</a:t>
              </a:r>
              <a:r>
                <a:rPr lang="ru-RU" sz="28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Если </a:t>
              </a: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ru-RU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принадлежит 1 четверти окружности, то                     </a:t>
              </a:r>
              <a:endPara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916587" name="Object 107"/>
            <p:cNvGraphicFramePr>
              <a:graphicFrameLocks noChangeAspect="1"/>
            </p:cNvGraphicFramePr>
            <p:nvPr/>
          </p:nvGraphicFramePr>
          <p:xfrm>
            <a:off x="3646" y="756"/>
            <a:ext cx="80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5" name="Формула" r:id="rId4" imgW="520560" imgH="177480" progId="Equation.3">
                    <p:embed/>
                  </p:oleObj>
                </mc:Choice>
                <mc:Fallback>
                  <p:oleObj name="Формула" r:id="rId4" imgW="520560" imgH="1774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6" y="756"/>
                          <a:ext cx="809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6588" name="Object 108"/>
            <p:cNvGraphicFramePr>
              <a:graphicFrameLocks noChangeAspect="1"/>
            </p:cNvGraphicFramePr>
            <p:nvPr/>
          </p:nvGraphicFramePr>
          <p:xfrm>
            <a:off x="4644" y="756"/>
            <a:ext cx="84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" name="Формула" r:id="rId6" imgW="545760" imgH="177480" progId="Equation.3">
                    <p:embed/>
                  </p:oleObj>
                </mc:Choice>
                <mc:Fallback>
                  <p:oleObj name="Формула" r:id="rId6" imgW="545760" imgH="1774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4" y="756"/>
                          <a:ext cx="849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16589" name="Oval 109"/>
          <p:cNvSpPr>
            <a:spLocks noChangeArrowheads="1"/>
          </p:cNvSpPr>
          <p:nvPr/>
        </p:nvSpPr>
        <p:spPr bwMode="auto">
          <a:xfrm>
            <a:off x="3251200" y="1930400"/>
            <a:ext cx="1066800" cy="1423988"/>
          </a:xfrm>
          <a:prstGeom prst="ellipse">
            <a:avLst/>
          </a:prstGeom>
          <a:solidFill>
            <a:srgbClr val="FF66FF">
              <a:alpha val="42000"/>
            </a:srgbClr>
          </a:solidFill>
          <a:ln w="38100" cmpd="dbl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6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</a:t>
            </a:r>
            <a:endParaRPr lang="ru-RU" sz="600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6590" name="Freeform 110"/>
          <p:cNvSpPr>
            <a:spLocks/>
          </p:cNvSpPr>
          <p:nvPr/>
        </p:nvSpPr>
        <p:spPr bwMode="auto">
          <a:xfrm>
            <a:off x="4775200" y="2362200"/>
            <a:ext cx="17463" cy="1333500"/>
          </a:xfrm>
          <a:custGeom>
            <a:avLst/>
            <a:gdLst/>
            <a:ahLst/>
            <a:cxnLst>
              <a:cxn ang="0">
                <a:pos x="11" y="0"/>
              </a:cxn>
              <a:cxn ang="0">
                <a:pos x="0" y="840"/>
              </a:cxn>
            </a:cxnLst>
            <a:rect l="0" t="0" r="r" b="b"/>
            <a:pathLst>
              <a:path w="11" h="840">
                <a:moveTo>
                  <a:pt x="11" y="0"/>
                </a:moveTo>
                <a:lnTo>
                  <a:pt x="0" y="840"/>
                </a:lnTo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16591" name="Freeform 111"/>
          <p:cNvSpPr>
            <a:spLocks/>
          </p:cNvSpPr>
          <p:nvPr/>
        </p:nvSpPr>
        <p:spPr bwMode="auto">
          <a:xfrm>
            <a:off x="2933700" y="2349500"/>
            <a:ext cx="1833563" cy="12700"/>
          </a:xfrm>
          <a:custGeom>
            <a:avLst/>
            <a:gdLst/>
            <a:ahLst/>
            <a:cxnLst>
              <a:cxn ang="0">
                <a:pos x="1155" y="8"/>
              </a:cxn>
              <a:cxn ang="0">
                <a:pos x="0" y="0"/>
              </a:cxn>
            </a:cxnLst>
            <a:rect l="0" t="0" r="r" b="b"/>
            <a:pathLst>
              <a:path w="1155" h="8">
                <a:moveTo>
                  <a:pt x="1155" y="8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916593" name="Object 113"/>
          <p:cNvGraphicFramePr>
            <a:graphicFrameLocks noChangeAspect="1"/>
          </p:cNvGraphicFramePr>
          <p:nvPr/>
        </p:nvGraphicFramePr>
        <p:xfrm>
          <a:off x="6300192" y="1700808"/>
          <a:ext cx="257175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Формула" r:id="rId8" imgW="1041120" imgH="203040" progId="Equation.3">
                  <p:embed/>
                </p:oleObj>
              </mc:Choice>
              <mc:Fallback>
                <p:oleObj name="Формула" r:id="rId8" imgW="10411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1700808"/>
                        <a:ext cx="2571750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1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1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1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589" grpId="0" animBg="1"/>
      <p:bldP spid="916590" grpId="0" animBg="1"/>
      <p:bldP spid="91659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18531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8532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8533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8534" name="Freeform 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8535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8536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8537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8538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18539" name="Oval 11"/>
          <p:cNvSpPr>
            <a:spLocks noChangeArrowheads="1"/>
          </p:cNvSpPr>
          <p:nvPr/>
        </p:nvSpPr>
        <p:spPr bwMode="auto">
          <a:xfrm>
            <a:off x="685800" y="1447800"/>
            <a:ext cx="4533900" cy="449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8540" name="Text Box 12"/>
          <p:cNvSpPr txBox="1">
            <a:spLocks noChangeArrowheads="1"/>
          </p:cNvSpPr>
          <p:nvPr/>
        </p:nvSpPr>
        <p:spPr bwMode="auto">
          <a:xfrm>
            <a:off x="6070600" y="3530600"/>
            <a:ext cx="465138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8541" name="Freeform 13"/>
          <p:cNvSpPr>
            <a:spLocks/>
          </p:cNvSpPr>
          <p:nvPr/>
        </p:nvSpPr>
        <p:spPr bwMode="auto">
          <a:xfrm>
            <a:off x="469900" y="3694113"/>
            <a:ext cx="590073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17" y="0"/>
              </a:cxn>
            </a:cxnLst>
            <a:rect l="0" t="0" r="r" b="b"/>
            <a:pathLst>
              <a:path w="3717" h="1">
                <a:moveTo>
                  <a:pt x="0" y="0"/>
                </a:moveTo>
                <a:lnTo>
                  <a:pt x="3717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18542" name="Freeform 14"/>
          <p:cNvSpPr>
            <a:spLocks/>
          </p:cNvSpPr>
          <p:nvPr/>
        </p:nvSpPr>
        <p:spPr bwMode="auto">
          <a:xfrm>
            <a:off x="2928938" y="815975"/>
            <a:ext cx="17462" cy="5762625"/>
          </a:xfrm>
          <a:custGeom>
            <a:avLst/>
            <a:gdLst/>
            <a:ahLst/>
            <a:cxnLst>
              <a:cxn ang="0">
                <a:pos x="11" y="3630"/>
              </a:cxn>
              <a:cxn ang="0">
                <a:pos x="0" y="0"/>
              </a:cxn>
            </a:cxnLst>
            <a:rect l="0" t="0" r="r" b="b"/>
            <a:pathLst>
              <a:path w="11" h="3630">
                <a:moveTo>
                  <a:pt x="11" y="3630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18543" name="Text Box 15"/>
          <p:cNvSpPr txBox="1">
            <a:spLocks noChangeArrowheads="1"/>
          </p:cNvSpPr>
          <p:nvPr/>
        </p:nvSpPr>
        <p:spPr bwMode="auto">
          <a:xfrm>
            <a:off x="2565400" y="4064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8544" name="Text Box 16"/>
          <p:cNvSpPr txBox="1">
            <a:spLocks noChangeArrowheads="1"/>
          </p:cNvSpPr>
          <p:nvPr/>
        </p:nvSpPr>
        <p:spPr bwMode="auto">
          <a:xfrm>
            <a:off x="2408238" y="3598863"/>
            <a:ext cx="479425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32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8545" name="Freeform 17"/>
          <p:cNvSpPr>
            <a:spLocks/>
          </p:cNvSpPr>
          <p:nvPr/>
        </p:nvSpPr>
        <p:spPr bwMode="auto">
          <a:xfrm>
            <a:off x="1651000" y="4978400"/>
            <a:ext cx="3206750" cy="12700"/>
          </a:xfrm>
          <a:custGeom>
            <a:avLst/>
            <a:gdLst/>
            <a:ahLst/>
            <a:cxnLst>
              <a:cxn ang="0">
                <a:pos x="1566" y="6"/>
              </a:cxn>
              <a:cxn ang="0">
                <a:pos x="0" y="0"/>
              </a:cxn>
            </a:cxnLst>
            <a:rect l="0" t="0" r="r" b="b"/>
            <a:pathLst>
              <a:path w="1566" h="6">
                <a:moveTo>
                  <a:pt x="1566" y="6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18546" name="Oval 18"/>
          <p:cNvSpPr>
            <a:spLocks noChangeArrowheads="1"/>
          </p:cNvSpPr>
          <p:nvPr/>
        </p:nvSpPr>
        <p:spPr bwMode="auto">
          <a:xfrm rot="3834243">
            <a:off x="2886076" y="3644900"/>
            <a:ext cx="1317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09600" y="3606800"/>
            <a:ext cx="4668838" cy="157163"/>
            <a:chOff x="208" y="2448"/>
            <a:chExt cx="2941" cy="99"/>
          </a:xfrm>
        </p:grpSpPr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1680" y="2448"/>
              <a:ext cx="1469" cy="83"/>
              <a:chOff x="1680" y="2448"/>
              <a:chExt cx="1469" cy="83"/>
            </a:xfrm>
          </p:grpSpPr>
          <p:sp>
            <p:nvSpPr>
              <p:cNvPr id="918549" name="Freeform 21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8550" name="Oval 22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 flipH="1" flipV="1">
              <a:off x="208" y="2464"/>
              <a:ext cx="1469" cy="83"/>
              <a:chOff x="1680" y="2448"/>
              <a:chExt cx="1469" cy="83"/>
            </a:xfrm>
          </p:grpSpPr>
          <p:sp>
            <p:nvSpPr>
              <p:cNvPr id="918552" name="Freeform 24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noFill/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8553" name="Oval 25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23528" y="260648"/>
            <a:ext cx="8382000" cy="966789"/>
            <a:chOff x="144" y="-174"/>
            <a:chExt cx="5280" cy="609"/>
          </a:xfrm>
        </p:grpSpPr>
        <p:sp>
          <p:nvSpPr>
            <p:cNvPr id="918555" name="Rectangle 27"/>
            <p:cNvSpPr>
              <a:spLocks noChangeArrowheads="1"/>
            </p:cNvSpPr>
            <p:nvPr/>
          </p:nvSpPr>
          <p:spPr bwMode="auto">
            <a:xfrm>
              <a:off x="144" y="-174"/>
              <a:ext cx="5280" cy="33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Если </a:t>
              </a: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ru-RU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принадлежит 1 четверти окружности, то</a:t>
              </a:r>
              <a:endPara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918557" name="Object 29"/>
            <p:cNvGraphicFramePr>
              <a:graphicFrameLocks noChangeAspect="1"/>
            </p:cNvGraphicFramePr>
            <p:nvPr/>
          </p:nvGraphicFramePr>
          <p:xfrm>
            <a:off x="2967" y="144"/>
            <a:ext cx="80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Формула" r:id="rId4" imgW="520560" imgH="177480" progId="Equation.3">
                    <p:embed/>
                  </p:oleObj>
                </mc:Choice>
                <mc:Fallback>
                  <p:oleObj name="Формула" r:id="rId4" imgW="520560" imgH="1774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7" y="144"/>
                          <a:ext cx="809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8558" name="Object 30"/>
            <p:cNvGraphicFramePr>
              <a:graphicFrameLocks noChangeAspect="1"/>
            </p:cNvGraphicFramePr>
            <p:nvPr/>
          </p:nvGraphicFramePr>
          <p:xfrm>
            <a:off x="3963" y="144"/>
            <a:ext cx="1033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0" name="Формула" r:id="rId6" imgW="545760" imgH="177480" progId="Equation.3">
                    <p:embed/>
                  </p:oleObj>
                </mc:Choice>
                <mc:Fallback>
                  <p:oleObj name="Формула" r:id="rId6" imgW="545760" imgH="1774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3" y="144"/>
                          <a:ext cx="1033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18559" name="Oval 31"/>
          <p:cNvSpPr>
            <a:spLocks noChangeArrowheads="1"/>
          </p:cNvSpPr>
          <p:nvPr/>
        </p:nvSpPr>
        <p:spPr bwMode="auto">
          <a:xfrm>
            <a:off x="1371600" y="1905000"/>
            <a:ext cx="1066800" cy="1423988"/>
          </a:xfrm>
          <a:prstGeom prst="ellipse">
            <a:avLst/>
          </a:prstGeom>
          <a:solidFill>
            <a:srgbClr val="FF66FF">
              <a:alpha val="42000"/>
            </a:srgbClr>
          </a:solidFill>
          <a:ln w="38100" cmpd="dbl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6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II</a:t>
            </a:r>
            <a:endParaRPr lang="ru-RU" sz="600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18560" name="Freeform 32"/>
          <p:cNvSpPr>
            <a:spLocks/>
          </p:cNvSpPr>
          <p:nvPr/>
        </p:nvSpPr>
        <p:spPr bwMode="auto">
          <a:xfrm>
            <a:off x="1320800" y="2133600"/>
            <a:ext cx="4763" cy="1549400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0" y="976"/>
              </a:cxn>
            </a:cxnLst>
            <a:rect l="0" t="0" r="r" b="b"/>
            <a:pathLst>
              <a:path w="3" h="976">
                <a:moveTo>
                  <a:pt x="3" y="0"/>
                </a:moveTo>
                <a:lnTo>
                  <a:pt x="0" y="976"/>
                </a:lnTo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18561" name="Freeform 33"/>
          <p:cNvSpPr>
            <a:spLocks/>
          </p:cNvSpPr>
          <p:nvPr/>
        </p:nvSpPr>
        <p:spPr bwMode="auto">
          <a:xfrm>
            <a:off x="1347788" y="2108200"/>
            <a:ext cx="1560512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83" y="0"/>
              </a:cxn>
            </a:cxnLst>
            <a:rect l="0" t="0" r="r" b="b"/>
            <a:pathLst>
              <a:path w="983" h="1">
                <a:moveTo>
                  <a:pt x="0" y="0"/>
                </a:moveTo>
                <a:lnTo>
                  <a:pt x="983" y="0"/>
                </a:lnTo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918562" name="Object 34"/>
          <p:cNvGraphicFramePr>
            <a:graphicFrameLocks noChangeAspect="1"/>
          </p:cNvGraphicFramePr>
          <p:nvPr/>
        </p:nvGraphicFramePr>
        <p:xfrm>
          <a:off x="5220072" y="1340768"/>
          <a:ext cx="2570162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Формула" r:id="rId8" imgW="1041120" imgH="203040" progId="Equation.3">
                  <p:embed/>
                </p:oleObj>
              </mc:Choice>
              <mc:Fallback>
                <p:oleObj name="Формула" r:id="rId8" imgW="10411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1340768"/>
                        <a:ext cx="2570162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8100000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18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18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1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18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8559" grpId="0" animBg="1"/>
      <p:bldP spid="918560" grpId="0" animBg="1"/>
      <p:bldP spid="9185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20579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0580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0581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0582" name="Freeform 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0583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0584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0585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0586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0587" name="Oval 11"/>
          <p:cNvSpPr>
            <a:spLocks noChangeArrowheads="1"/>
          </p:cNvSpPr>
          <p:nvPr/>
        </p:nvSpPr>
        <p:spPr bwMode="auto">
          <a:xfrm>
            <a:off x="685800" y="1447800"/>
            <a:ext cx="4533900" cy="449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20588" name="Text Box 12"/>
          <p:cNvSpPr txBox="1">
            <a:spLocks noChangeArrowheads="1"/>
          </p:cNvSpPr>
          <p:nvPr/>
        </p:nvSpPr>
        <p:spPr bwMode="auto">
          <a:xfrm>
            <a:off x="6070600" y="3530600"/>
            <a:ext cx="465138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0589" name="Freeform 13"/>
          <p:cNvSpPr>
            <a:spLocks/>
          </p:cNvSpPr>
          <p:nvPr/>
        </p:nvSpPr>
        <p:spPr bwMode="auto">
          <a:xfrm>
            <a:off x="469900" y="3694113"/>
            <a:ext cx="590073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17" y="0"/>
              </a:cxn>
            </a:cxnLst>
            <a:rect l="0" t="0" r="r" b="b"/>
            <a:pathLst>
              <a:path w="3717" h="1">
                <a:moveTo>
                  <a:pt x="0" y="0"/>
                </a:moveTo>
                <a:lnTo>
                  <a:pt x="3717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0590" name="Freeform 14"/>
          <p:cNvSpPr>
            <a:spLocks/>
          </p:cNvSpPr>
          <p:nvPr/>
        </p:nvSpPr>
        <p:spPr bwMode="auto">
          <a:xfrm>
            <a:off x="2928938" y="815975"/>
            <a:ext cx="17462" cy="5762625"/>
          </a:xfrm>
          <a:custGeom>
            <a:avLst/>
            <a:gdLst/>
            <a:ahLst/>
            <a:cxnLst>
              <a:cxn ang="0">
                <a:pos x="11" y="3630"/>
              </a:cxn>
              <a:cxn ang="0">
                <a:pos x="0" y="0"/>
              </a:cxn>
            </a:cxnLst>
            <a:rect l="0" t="0" r="r" b="b"/>
            <a:pathLst>
              <a:path w="11" h="3630">
                <a:moveTo>
                  <a:pt x="11" y="3630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0591" name="Text Box 15"/>
          <p:cNvSpPr txBox="1">
            <a:spLocks noChangeArrowheads="1"/>
          </p:cNvSpPr>
          <p:nvPr/>
        </p:nvSpPr>
        <p:spPr bwMode="auto">
          <a:xfrm>
            <a:off x="2565400" y="4064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0592" name="Text Box 16"/>
          <p:cNvSpPr txBox="1">
            <a:spLocks noChangeArrowheads="1"/>
          </p:cNvSpPr>
          <p:nvPr/>
        </p:nvSpPr>
        <p:spPr bwMode="auto">
          <a:xfrm>
            <a:off x="2408238" y="3598863"/>
            <a:ext cx="479425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32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0593" name="Freeform 17"/>
          <p:cNvSpPr>
            <a:spLocks/>
          </p:cNvSpPr>
          <p:nvPr/>
        </p:nvSpPr>
        <p:spPr bwMode="auto">
          <a:xfrm>
            <a:off x="1651000" y="4978400"/>
            <a:ext cx="3206750" cy="12700"/>
          </a:xfrm>
          <a:custGeom>
            <a:avLst/>
            <a:gdLst/>
            <a:ahLst/>
            <a:cxnLst>
              <a:cxn ang="0">
                <a:pos x="1566" y="6"/>
              </a:cxn>
              <a:cxn ang="0">
                <a:pos x="0" y="0"/>
              </a:cxn>
            </a:cxnLst>
            <a:rect l="0" t="0" r="r" b="b"/>
            <a:pathLst>
              <a:path w="1566" h="6">
                <a:moveTo>
                  <a:pt x="1566" y="6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0594" name="Oval 18"/>
          <p:cNvSpPr>
            <a:spLocks noChangeArrowheads="1"/>
          </p:cNvSpPr>
          <p:nvPr/>
        </p:nvSpPr>
        <p:spPr bwMode="auto">
          <a:xfrm rot="3834243">
            <a:off x="2886076" y="3644900"/>
            <a:ext cx="1317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09600" y="3606800"/>
            <a:ext cx="4668838" cy="157163"/>
            <a:chOff x="208" y="2448"/>
            <a:chExt cx="2941" cy="99"/>
          </a:xfrm>
        </p:grpSpPr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1680" y="2448"/>
              <a:ext cx="1469" cy="83"/>
              <a:chOff x="1680" y="2448"/>
              <a:chExt cx="1469" cy="83"/>
            </a:xfrm>
          </p:grpSpPr>
          <p:sp>
            <p:nvSpPr>
              <p:cNvPr id="920597" name="Freeform 21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0598" name="Oval 22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 flipH="1" flipV="1">
              <a:off x="208" y="2464"/>
              <a:ext cx="1469" cy="83"/>
              <a:chOff x="1680" y="2448"/>
              <a:chExt cx="1469" cy="83"/>
            </a:xfrm>
          </p:grpSpPr>
          <p:sp>
            <p:nvSpPr>
              <p:cNvPr id="920600" name="Freeform 24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noFill/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0601" name="Oval 25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920607" name="Oval 31"/>
          <p:cNvSpPr>
            <a:spLocks noChangeArrowheads="1"/>
          </p:cNvSpPr>
          <p:nvPr/>
        </p:nvSpPr>
        <p:spPr bwMode="auto">
          <a:xfrm>
            <a:off x="1219200" y="3886200"/>
            <a:ext cx="1676400" cy="1423988"/>
          </a:xfrm>
          <a:prstGeom prst="ellipse">
            <a:avLst/>
          </a:prstGeom>
          <a:solidFill>
            <a:srgbClr val="FF66FF">
              <a:alpha val="42000"/>
            </a:srgbClr>
          </a:solidFill>
          <a:ln w="38100" cmpd="dbl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6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III</a:t>
            </a:r>
            <a:endParaRPr lang="ru-RU" sz="600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0608" name="Freeform 32"/>
          <p:cNvSpPr>
            <a:spLocks/>
          </p:cNvSpPr>
          <p:nvPr/>
        </p:nvSpPr>
        <p:spPr bwMode="auto">
          <a:xfrm flipH="1" flipV="1">
            <a:off x="1346200" y="3708400"/>
            <a:ext cx="4763" cy="1549400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0" y="976"/>
              </a:cxn>
            </a:cxnLst>
            <a:rect l="0" t="0" r="r" b="b"/>
            <a:pathLst>
              <a:path w="3" h="976">
                <a:moveTo>
                  <a:pt x="3" y="0"/>
                </a:moveTo>
                <a:lnTo>
                  <a:pt x="0" y="976"/>
                </a:lnTo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20609" name="Freeform 33"/>
          <p:cNvSpPr>
            <a:spLocks/>
          </p:cNvSpPr>
          <p:nvPr/>
        </p:nvSpPr>
        <p:spPr bwMode="auto">
          <a:xfrm>
            <a:off x="1384300" y="5321300"/>
            <a:ext cx="1560513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83" y="0"/>
              </a:cxn>
            </a:cxnLst>
            <a:rect l="0" t="0" r="r" b="b"/>
            <a:pathLst>
              <a:path w="983" h="1">
                <a:moveTo>
                  <a:pt x="0" y="0"/>
                </a:moveTo>
                <a:lnTo>
                  <a:pt x="983" y="0"/>
                </a:lnTo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920610" name="Object 34"/>
          <p:cNvGraphicFramePr>
            <a:graphicFrameLocks noChangeAspect="1"/>
          </p:cNvGraphicFramePr>
          <p:nvPr/>
        </p:nvGraphicFramePr>
        <p:xfrm>
          <a:off x="5872163" y="1143000"/>
          <a:ext cx="2570162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Формула" r:id="rId4" imgW="1041120" imgH="203040" progId="Equation.3">
                  <p:embed/>
                </p:oleObj>
              </mc:Choice>
              <mc:Fallback>
                <p:oleObj name="Формула" r:id="rId4" imgW="10411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2163" y="1143000"/>
                        <a:ext cx="2570162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381000" y="168275"/>
            <a:ext cx="8382000" cy="985838"/>
            <a:chOff x="240" y="106"/>
            <a:chExt cx="5280" cy="621"/>
          </a:xfrm>
        </p:grpSpPr>
        <p:sp>
          <p:nvSpPr>
            <p:cNvPr id="920603" name="Rectangle 27"/>
            <p:cNvSpPr>
              <a:spLocks noChangeArrowheads="1"/>
            </p:cNvSpPr>
            <p:nvPr/>
          </p:nvSpPr>
          <p:spPr bwMode="auto">
            <a:xfrm>
              <a:off x="240" y="106"/>
              <a:ext cx="5280" cy="60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Если </a:t>
              </a: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ru-RU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принадлежит 1 четверти окружности, то и</a:t>
              </a:r>
              <a:endPara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28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                                                                         </a:t>
              </a:r>
            </a:p>
          </p:txBody>
        </p:sp>
        <p:graphicFrame>
          <p:nvGraphicFramePr>
            <p:cNvPr id="920605" name="Object 29"/>
            <p:cNvGraphicFramePr>
              <a:graphicFrameLocks noChangeAspect="1"/>
            </p:cNvGraphicFramePr>
            <p:nvPr/>
          </p:nvGraphicFramePr>
          <p:xfrm>
            <a:off x="3606" y="436"/>
            <a:ext cx="810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3" name="Формула" r:id="rId6" imgW="520560" imgH="177480" progId="Equation.3">
                    <p:embed/>
                  </p:oleObj>
                </mc:Choice>
                <mc:Fallback>
                  <p:oleObj name="Формула" r:id="rId6" imgW="520560" imgH="177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6" y="436"/>
                          <a:ext cx="810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0606" name="Object 30"/>
            <p:cNvGraphicFramePr>
              <a:graphicFrameLocks noChangeAspect="1"/>
            </p:cNvGraphicFramePr>
            <p:nvPr/>
          </p:nvGraphicFramePr>
          <p:xfrm>
            <a:off x="4558" y="436"/>
            <a:ext cx="84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4" name="Формула" r:id="rId8" imgW="545760" imgH="177480" progId="Equation.3">
                    <p:embed/>
                  </p:oleObj>
                </mc:Choice>
                <mc:Fallback>
                  <p:oleObj name="Формула" r:id="rId8" imgW="545760" imgH="1774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8" y="436"/>
                          <a:ext cx="849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3500000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0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0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0607" grpId="0" animBg="1"/>
      <p:bldP spid="920608" grpId="0" animBg="1"/>
      <p:bldP spid="92060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22627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628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629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630" name="Freeform 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631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632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633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2634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2635" name="Oval 11"/>
          <p:cNvSpPr>
            <a:spLocks noChangeArrowheads="1"/>
          </p:cNvSpPr>
          <p:nvPr/>
        </p:nvSpPr>
        <p:spPr bwMode="auto">
          <a:xfrm>
            <a:off x="685800" y="1447800"/>
            <a:ext cx="4533900" cy="449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22636" name="Text Box 12"/>
          <p:cNvSpPr txBox="1">
            <a:spLocks noChangeArrowheads="1"/>
          </p:cNvSpPr>
          <p:nvPr/>
        </p:nvSpPr>
        <p:spPr bwMode="auto">
          <a:xfrm>
            <a:off x="6070600" y="3530600"/>
            <a:ext cx="465138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2637" name="Freeform 13"/>
          <p:cNvSpPr>
            <a:spLocks/>
          </p:cNvSpPr>
          <p:nvPr/>
        </p:nvSpPr>
        <p:spPr bwMode="auto">
          <a:xfrm>
            <a:off x="469900" y="3694113"/>
            <a:ext cx="590073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17" y="0"/>
              </a:cxn>
            </a:cxnLst>
            <a:rect l="0" t="0" r="r" b="b"/>
            <a:pathLst>
              <a:path w="3717" h="1">
                <a:moveTo>
                  <a:pt x="0" y="0"/>
                </a:moveTo>
                <a:lnTo>
                  <a:pt x="3717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638" name="Freeform 14"/>
          <p:cNvSpPr>
            <a:spLocks/>
          </p:cNvSpPr>
          <p:nvPr/>
        </p:nvSpPr>
        <p:spPr bwMode="auto">
          <a:xfrm>
            <a:off x="2928938" y="815975"/>
            <a:ext cx="17462" cy="5762625"/>
          </a:xfrm>
          <a:custGeom>
            <a:avLst/>
            <a:gdLst/>
            <a:ahLst/>
            <a:cxnLst>
              <a:cxn ang="0">
                <a:pos x="11" y="3630"/>
              </a:cxn>
              <a:cxn ang="0">
                <a:pos x="0" y="0"/>
              </a:cxn>
            </a:cxnLst>
            <a:rect l="0" t="0" r="r" b="b"/>
            <a:pathLst>
              <a:path w="11" h="3630">
                <a:moveTo>
                  <a:pt x="11" y="3630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639" name="Text Box 15"/>
          <p:cNvSpPr txBox="1">
            <a:spLocks noChangeArrowheads="1"/>
          </p:cNvSpPr>
          <p:nvPr/>
        </p:nvSpPr>
        <p:spPr bwMode="auto">
          <a:xfrm>
            <a:off x="2565400" y="4064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2640" name="Text Box 16"/>
          <p:cNvSpPr txBox="1">
            <a:spLocks noChangeArrowheads="1"/>
          </p:cNvSpPr>
          <p:nvPr/>
        </p:nvSpPr>
        <p:spPr bwMode="auto">
          <a:xfrm>
            <a:off x="2408238" y="3598863"/>
            <a:ext cx="479425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32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2641" name="Freeform 17"/>
          <p:cNvSpPr>
            <a:spLocks/>
          </p:cNvSpPr>
          <p:nvPr/>
        </p:nvSpPr>
        <p:spPr bwMode="auto">
          <a:xfrm>
            <a:off x="1651000" y="4978400"/>
            <a:ext cx="3206750" cy="12700"/>
          </a:xfrm>
          <a:custGeom>
            <a:avLst/>
            <a:gdLst/>
            <a:ahLst/>
            <a:cxnLst>
              <a:cxn ang="0">
                <a:pos x="1566" y="6"/>
              </a:cxn>
              <a:cxn ang="0">
                <a:pos x="0" y="0"/>
              </a:cxn>
            </a:cxnLst>
            <a:rect l="0" t="0" r="r" b="b"/>
            <a:pathLst>
              <a:path w="1566" h="6">
                <a:moveTo>
                  <a:pt x="1566" y="6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642" name="Oval 18"/>
          <p:cNvSpPr>
            <a:spLocks noChangeArrowheads="1"/>
          </p:cNvSpPr>
          <p:nvPr/>
        </p:nvSpPr>
        <p:spPr bwMode="auto">
          <a:xfrm rot="3834243">
            <a:off x="2886076" y="3644900"/>
            <a:ext cx="1317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09600" y="3606800"/>
            <a:ext cx="4668838" cy="157163"/>
            <a:chOff x="208" y="2448"/>
            <a:chExt cx="2941" cy="99"/>
          </a:xfrm>
        </p:grpSpPr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1680" y="2448"/>
              <a:ext cx="1469" cy="83"/>
              <a:chOff x="1680" y="2448"/>
              <a:chExt cx="1469" cy="83"/>
            </a:xfrm>
          </p:grpSpPr>
          <p:sp>
            <p:nvSpPr>
              <p:cNvPr id="922645" name="Freeform 21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646" name="Oval 22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 flipH="1" flipV="1">
              <a:off x="208" y="2464"/>
              <a:ext cx="1469" cy="83"/>
              <a:chOff x="1680" y="2448"/>
              <a:chExt cx="1469" cy="83"/>
            </a:xfrm>
          </p:grpSpPr>
          <p:sp>
            <p:nvSpPr>
              <p:cNvPr id="922648" name="Freeform 24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noFill/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649" name="Oval 25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922650" name="Oval 26"/>
          <p:cNvSpPr>
            <a:spLocks noChangeArrowheads="1"/>
          </p:cNvSpPr>
          <p:nvPr/>
        </p:nvSpPr>
        <p:spPr bwMode="auto">
          <a:xfrm>
            <a:off x="3124200" y="3962400"/>
            <a:ext cx="1676400" cy="1423988"/>
          </a:xfrm>
          <a:prstGeom prst="ellipse">
            <a:avLst/>
          </a:prstGeom>
          <a:solidFill>
            <a:srgbClr val="FF66FF">
              <a:alpha val="42000"/>
            </a:srgbClr>
          </a:solidFill>
          <a:ln w="38100" cmpd="dbl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6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IV</a:t>
            </a:r>
            <a:endParaRPr lang="ru-RU" sz="600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2651" name="Freeform 27"/>
          <p:cNvSpPr>
            <a:spLocks/>
          </p:cNvSpPr>
          <p:nvPr/>
        </p:nvSpPr>
        <p:spPr bwMode="auto">
          <a:xfrm>
            <a:off x="4813300" y="3657600"/>
            <a:ext cx="19050" cy="1308100"/>
          </a:xfrm>
          <a:custGeom>
            <a:avLst/>
            <a:gdLst/>
            <a:ahLst/>
            <a:cxnLst>
              <a:cxn ang="0">
                <a:pos x="0" y="824"/>
              </a:cxn>
              <a:cxn ang="0">
                <a:pos x="12" y="0"/>
              </a:cxn>
            </a:cxnLst>
            <a:rect l="0" t="0" r="r" b="b"/>
            <a:pathLst>
              <a:path w="12" h="824">
                <a:moveTo>
                  <a:pt x="0" y="824"/>
                </a:moveTo>
                <a:lnTo>
                  <a:pt x="12" y="0"/>
                </a:lnTo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22652" name="Freeform 28"/>
          <p:cNvSpPr>
            <a:spLocks/>
          </p:cNvSpPr>
          <p:nvPr/>
        </p:nvSpPr>
        <p:spPr bwMode="auto">
          <a:xfrm>
            <a:off x="2959100" y="4994275"/>
            <a:ext cx="1828800" cy="9525"/>
          </a:xfrm>
          <a:custGeom>
            <a:avLst/>
            <a:gdLst/>
            <a:ahLst/>
            <a:cxnLst>
              <a:cxn ang="0">
                <a:pos x="1152" y="0"/>
              </a:cxn>
              <a:cxn ang="0">
                <a:pos x="0" y="6"/>
              </a:cxn>
            </a:cxnLst>
            <a:rect l="0" t="0" r="r" b="b"/>
            <a:pathLst>
              <a:path w="1152" h="6">
                <a:moveTo>
                  <a:pt x="1152" y="0"/>
                </a:moveTo>
                <a:lnTo>
                  <a:pt x="0" y="6"/>
                </a:lnTo>
              </a:path>
            </a:pathLst>
          </a:custGeom>
          <a:noFill/>
          <a:ln w="19050" cap="flat" cmpd="sng">
            <a:solidFill>
              <a:srgbClr val="0033CC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922653" name="Object 29"/>
          <p:cNvGraphicFramePr>
            <a:graphicFrameLocks noChangeAspect="1"/>
          </p:cNvGraphicFramePr>
          <p:nvPr/>
        </p:nvGraphicFramePr>
        <p:xfrm>
          <a:off x="5872163" y="1143000"/>
          <a:ext cx="2570162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Формула" r:id="rId4" imgW="1041120" imgH="203040" progId="Equation.3">
                  <p:embed/>
                </p:oleObj>
              </mc:Choice>
              <mc:Fallback>
                <p:oleObj name="Формула" r:id="rId4" imgW="10411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2163" y="1143000"/>
                        <a:ext cx="2570162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381000" y="168275"/>
            <a:ext cx="8382000" cy="954088"/>
            <a:chOff x="240" y="106"/>
            <a:chExt cx="5280" cy="601"/>
          </a:xfrm>
        </p:grpSpPr>
        <p:sp>
          <p:nvSpPr>
            <p:cNvPr id="922655" name="Rectangle 31"/>
            <p:cNvSpPr>
              <a:spLocks noChangeArrowheads="1"/>
            </p:cNvSpPr>
            <p:nvPr/>
          </p:nvSpPr>
          <p:spPr bwMode="auto">
            <a:xfrm>
              <a:off x="240" y="106"/>
              <a:ext cx="5280" cy="60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Если </a:t>
              </a: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ru-RU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принадлежит 1 четверти окружности, то</a:t>
              </a:r>
              <a:endParaRPr lang="ru-R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28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                                                                         </a:t>
              </a:r>
            </a:p>
          </p:txBody>
        </p:sp>
        <p:graphicFrame>
          <p:nvGraphicFramePr>
            <p:cNvPr id="922656" name="Object 32"/>
            <p:cNvGraphicFramePr>
              <a:graphicFrameLocks noChangeAspect="1"/>
            </p:cNvGraphicFramePr>
            <p:nvPr/>
          </p:nvGraphicFramePr>
          <p:xfrm>
            <a:off x="3606" y="391"/>
            <a:ext cx="80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7" name="Формула" r:id="rId6" imgW="520560" imgH="177480" progId="Equation.3">
                    <p:embed/>
                  </p:oleObj>
                </mc:Choice>
                <mc:Fallback>
                  <p:oleObj name="Формула" r:id="rId6" imgW="520560" imgH="177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6" y="391"/>
                          <a:ext cx="809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657" name="Object 33"/>
            <p:cNvGraphicFramePr>
              <a:graphicFrameLocks noChangeAspect="1"/>
            </p:cNvGraphicFramePr>
            <p:nvPr/>
          </p:nvGraphicFramePr>
          <p:xfrm>
            <a:off x="4558" y="391"/>
            <a:ext cx="84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8" name="Формула" r:id="rId8" imgW="545760" imgH="177480" progId="Equation.3">
                    <p:embed/>
                  </p:oleObj>
                </mc:Choice>
                <mc:Fallback>
                  <p:oleObj name="Формула" r:id="rId8" imgW="545760" imgH="1774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58" y="391"/>
                          <a:ext cx="849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9500000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2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2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2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50" grpId="0" animBg="1"/>
      <p:bldP spid="922651" grpId="0" animBg="1"/>
      <p:bldP spid="9226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34935" name="Freeform 2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4936" name="Freeform 2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4937" name="Freeform 2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4938" name="Freeform 2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4939" name="Freeform 2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4940" name="Freeform 2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4941" name="Freeform 2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4942" name="Freeform 3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1187624" y="177800"/>
            <a:ext cx="6336704" cy="6629400"/>
            <a:chOff x="528" y="112"/>
            <a:chExt cx="3572" cy="4176"/>
          </a:xfrm>
        </p:grpSpPr>
        <p:sp>
          <p:nvSpPr>
            <p:cNvPr id="934917" name="Text Box 5"/>
            <p:cNvSpPr txBox="1">
              <a:spLocks noChangeArrowheads="1"/>
            </p:cNvSpPr>
            <p:nvPr/>
          </p:nvSpPr>
          <p:spPr bwMode="auto">
            <a:xfrm>
              <a:off x="528" y="112"/>
              <a:ext cx="3572" cy="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ru-RU" sz="2000" dirty="0">
                  <a:effectLst/>
                </a:rPr>
                <a:t>ЗНАКИ тригонометрических функций</a:t>
              </a:r>
            </a:p>
            <a:p>
              <a:endParaRPr lang="ru-RU" sz="2000" dirty="0">
                <a:effectLst/>
              </a:endParaRPr>
            </a:p>
            <a:p>
              <a:r>
                <a:rPr lang="en-US" sz="2000" dirty="0" smtClean="0">
                  <a:effectLst/>
                </a:rPr>
                <a:t>sin t</a:t>
              </a:r>
              <a:r>
                <a:rPr lang="ru-RU" sz="2000" dirty="0" smtClean="0">
                  <a:effectLst/>
                </a:rPr>
                <a:t>                           </a:t>
              </a:r>
              <a:r>
                <a:rPr lang="en-US" sz="2000" dirty="0" smtClean="0">
                  <a:effectLst/>
                </a:rPr>
                <a:t>                  </a:t>
              </a:r>
              <a:r>
                <a:rPr lang="ru-RU" sz="2000" dirty="0" smtClean="0">
                  <a:effectLst/>
                </a:rPr>
                <a:t> </a:t>
              </a:r>
              <a:r>
                <a:rPr lang="en-US" sz="2000" dirty="0" err="1">
                  <a:effectLst/>
                </a:rPr>
                <a:t>cos</a:t>
              </a: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dirty="0" smtClean="0">
                  <a:effectLst/>
                </a:rPr>
                <a:t>t</a:t>
              </a:r>
              <a:r>
                <a:rPr lang="ru-RU" sz="2000" dirty="0" smtClean="0">
                  <a:effectLst/>
                </a:rPr>
                <a:t>                    </a:t>
              </a:r>
              <a:endParaRPr lang="ru-RU" sz="2000" dirty="0">
                <a:effectLst/>
              </a:endParaRPr>
            </a:p>
            <a:p>
              <a:endParaRPr lang="ru-RU" sz="2000" dirty="0">
                <a:effectLst/>
              </a:endParaRPr>
            </a:p>
            <a:p>
              <a:endParaRPr lang="ru-RU" sz="2000" dirty="0">
                <a:effectLst/>
              </a:endParaRPr>
            </a:p>
            <a:p>
              <a:endParaRPr lang="ru-RU" sz="2000" dirty="0">
                <a:effectLst/>
              </a:endParaRPr>
            </a:p>
            <a:p>
              <a:endParaRPr lang="ru-RU" sz="2000" dirty="0">
                <a:effectLst/>
              </a:endParaRPr>
            </a:p>
            <a:p>
              <a:endParaRPr lang="ru-RU" sz="2000" dirty="0">
                <a:effectLst/>
              </a:endParaRPr>
            </a:p>
            <a:p>
              <a:endParaRPr lang="ru-RU" sz="2000" dirty="0">
                <a:effectLst/>
              </a:endParaRPr>
            </a:p>
            <a:p>
              <a:endParaRPr lang="ru-RU" sz="2000" dirty="0">
                <a:effectLst/>
              </a:endParaRPr>
            </a:p>
            <a:p>
              <a:endParaRPr lang="ru-RU" sz="2000" dirty="0">
                <a:effectLst/>
              </a:endParaRPr>
            </a:p>
            <a:p>
              <a:r>
                <a:rPr lang="en-US" sz="2000" dirty="0" err="1">
                  <a:effectLst/>
                </a:rPr>
                <a:t>tg</a:t>
              </a: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dirty="0" smtClean="0">
                  <a:effectLst/>
                </a:rPr>
                <a:t>t</a:t>
              </a:r>
              <a:r>
                <a:rPr lang="ru-RU" sz="2000" dirty="0" smtClean="0">
                  <a:effectLst/>
                </a:rPr>
                <a:t>                               </a:t>
              </a:r>
              <a:r>
                <a:rPr lang="en-US" sz="2000" dirty="0" smtClean="0">
                  <a:effectLst/>
                </a:rPr>
                <a:t>                    </a:t>
              </a:r>
              <a:r>
                <a:rPr lang="en-US" sz="2000" dirty="0" err="1">
                  <a:effectLst/>
                </a:rPr>
                <a:t>ctg</a:t>
              </a: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dirty="0" smtClean="0">
                  <a:effectLst/>
                </a:rPr>
                <a:t>t</a:t>
              </a:r>
              <a:r>
                <a:rPr lang="ru-RU" sz="2000" dirty="0" smtClean="0">
                  <a:effectLst/>
                </a:rPr>
                <a:t>          </a:t>
              </a:r>
              <a:endParaRPr lang="ru-RU" sz="2000" dirty="0">
                <a:effectLst/>
              </a:endParaRPr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640" y="477"/>
              <a:ext cx="1546" cy="1692"/>
              <a:chOff x="3135" y="10260"/>
              <a:chExt cx="2205" cy="2430"/>
            </a:xfrm>
          </p:grpSpPr>
          <p:sp>
            <p:nvSpPr>
              <p:cNvPr id="934919" name="Oval 7"/>
              <p:cNvSpPr>
                <a:spLocks noChangeArrowheads="1"/>
              </p:cNvSpPr>
              <p:nvPr/>
            </p:nvSpPr>
            <p:spPr bwMode="auto">
              <a:xfrm>
                <a:off x="3495" y="10695"/>
                <a:ext cx="1500" cy="150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920" name="AutoShape 8"/>
              <p:cNvSpPr>
                <a:spLocks noChangeShapeType="1"/>
              </p:cNvSpPr>
              <p:nvPr/>
            </p:nvSpPr>
            <p:spPr bwMode="auto">
              <a:xfrm>
                <a:off x="3135" y="11445"/>
                <a:ext cx="2205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921" name="AutoShape 9"/>
              <p:cNvSpPr>
                <a:spLocks noChangeShapeType="1"/>
              </p:cNvSpPr>
              <p:nvPr/>
            </p:nvSpPr>
            <p:spPr bwMode="auto">
              <a:xfrm flipH="1" flipV="1">
                <a:off x="4215" y="10260"/>
                <a:ext cx="30" cy="243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2459" y="415"/>
              <a:ext cx="1546" cy="1692"/>
              <a:chOff x="3135" y="10260"/>
              <a:chExt cx="2205" cy="2430"/>
            </a:xfrm>
          </p:grpSpPr>
          <p:sp>
            <p:nvSpPr>
              <p:cNvPr id="934923" name="Oval 11"/>
              <p:cNvSpPr>
                <a:spLocks noChangeArrowheads="1"/>
              </p:cNvSpPr>
              <p:nvPr/>
            </p:nvSpPr>
            <p:spPr bwMode="auto">
              <a:xfrm>
                <a:off x="3495" y="10695"/>
                <a:ext cx="1500" cy="150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924" name="AutoShape 12"/>
              <p:cNvSpPr>
                <a:spLocks noChangeShapeType="1"/>
              </p:cNvSpPr>
              <p:nvPr/>
            </p:nvSpPr>
            <p:spPr bwMode="auto">
              <a:xfrm>
                <a:off x="3135" y="11445"/>
                <a:ext cx="2205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925" name="AutoShape 13"/>
              <p:cNvSpPr>
                <a:spLocks noChangeShapeType="1"/>
              </p:cNvSpPr>
              <p:nvPr/>
            </p:nvSpPr>
            <p:spPr bwMode="auto">
              <a:xfrm flipH="1" flipV="1">
                <a:off x="4215" y="10260"/>
                <a:ext cx="30" cy="243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640" y="2451"/>
              <a:ext cx="1546" cy="1691"/>
              <a:chOff x="3135" y="10260"/>
              <a:chExt cx="2205" cy="2430"/>
            </a:xfrm>
          </p:grpSpPr>
          <p:sp>
            <p:nvSpPr>
              <p:cNvPr id="934927" name="Oval 15"/>
              <p:cNvSpPr>
                <a:spLocks noChangeArrowheads="1"/>
              </p:cNvSpPr>
              <p:nvPr/>
            </p:nvSpPr>
            <p:spPr bwMode="auto">
              <a:xfrm>
                <a:off x="3495" y="10695"/>
                <a:ext cx="1500" cy="150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928" name="AutoShape 16"/>
              <p:cNvSpPr>
                <a:spLocks noChangeShapeType="1"/>
              </p:cNvSpPr>
              <p:nvPr/>
            </p:nvSpPr>
            <p:spPr bwMode="auto">
              <a:xfrm>
                <a:off x="3135" y="11445"/>
                <a:ext cx="2205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929" name="AutoShape 17"/>
              <p:cNvSpPr>
                <a:spLocks noChangeShapeType="1"/>
              </p:cNvSpPr>
              <p:nvPr/>
            </p:nvSpPr>
            <p:spPr bwMode="auto">
              <a:xfrm flipH="1" flipV="1">
                <a:off x="4215" y="10260"/>
                <a:ext cx="30" cy="243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2459" y="2388"/>
              <a:ext cx="1546" cy="1691"/>
              <a:chOff x="3135" y="10260"/>
              <a:chExt cx="2205" cy="2430"/>
            </a:xfrm>
          </p:grpSpPr>
          <p:sp>
            <p:nvSpPr>
              <p:cNvPr id="934931" name="Oval 19"/>
              <p:cNvSpPr>
                <a:spLocks noChangeArrowheads="1"/>
              </p:cNvSpPr>
              <p:nvPr/>
            </p:nvSpPr>
            <p:spPr bwMode="auto">
              <a:xfrm>
                <a:off x="3495" y="10695"/>
                <a:ext cx="1500" cy="150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932" name="AutoShape 20"/>
              <p:cNvSpPr>
                <a:spLocks noChangeShapeType="1"/>
              </p:cNvSpPr>
              <p:nvPr/>
            </p:nvSpPr>
            <p:spPr bwMode="auto">
              <a:xfrm>
                <a:off x="3135" y="11445"/>
                <a:ext cx="2205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4933" name="AutoShape 21"/>
              <p:cNvSpPr>
                <a:spLocks noChangeShapeType="1"/>
              </p:cNvSpPr>
              <p:nvPr/>
            </p:nvSpPr>
            <p:spPr bwMode="auto">
              <a:xfrm flipH="1" flipV="1">
                <a:off x="4215" y="10260"/>
                <a:ext cx="30" cy="243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34943" name="Text Box 31"/>
            <p:cNvSpPr txBox="1">
              <a:spLocks noChangeArrowheads="1"/>
            </p:cNvSpPr>
            <p:nvPr/>
          </p:nvSpPr>
          <p:spPr bwMode="auto">
            <a:xfrm>
              <a:off x="2880" y="864"/>
              <a:ext cx="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934944" name="Text Box 32"/>
            <p:cNvSpPr txBox="1">
              <a:spLocks noChangeArrowheads="1"/>
            </p:cNvSpPr>
            <p:nvPr/>
          </p:nvSpPr>
          <p:spPr bwMode="auto">
            <a:xfrm>
              <a:off x="3312" y="1296"/>
              <a:ext cx="247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</a:t>
              </a:r>
            </a:p>
          </p:txBody>
        </p:sp>
        <p:sp>
          <p:nvSpPr>
            <p:cNvPr id="934945" name="Text Box 33"/>
            <p:cNvSpPr txBox="1">
              <a:spLocks noChangeArrowheads="1"/>
            </p:cNvSpPr>
            <p:nvPr/>
          </p:nvSpPr>
          <p:spPr bwMode="auto">
            <a:xfrm>
              <a:off x="3312" y="864"/>
              <a:ext cx="247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</a:t>
              </a:r>
            </a:p>
          </p:txBody>
        </p:sp>
        <p:sp>
          <p:nvSpPr>
            <p:cNvPr id="934946" name="Text Box 34"/>
            <p:cNvSpPr txBox="1">
              <a:spLocks noChangeArrowheads="1"/>
            </p:cNvSpPr>
            <p:nvPr/>
          </p:nvSpPr>
          <p:spPr bwMode="auto">
            <a:xfrm>
              <a:off x="3312" y="2832"/>
              <a:ext cx="247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</a:t>
              </a:r>
            </a:p>
          </p:txBody>
        </p:sp>
        <p:sp>
          <p:nvSpPr>
            <p:cNvPr id="934947" name="Text Box 35"/>
            <p:cNvSpPr txBox="1">
              <a:spLocks noChangeArrowheads="1"/>
            </p:cNvSpPr>
            <p:nvPr/>
          </p:nvSpPr>
          <p:spPr bwMode="auto">
            <a:xfrm>
              <a:off x="2928" y="3264"/>
              <a:ext cx="247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</a:t>
              </a:r>
            </a:p>
          </p:txBody>
        </p:sp>
        <p:sp>
          <p:nvSpPr>
            <p:cNvPr id="934948" name="Text Box 36"/>
            <p:cNvSpPr txBox="1">
              <a:spLocks noChangeArrowheads="1"/>
            </p:cNvSpPr>
            <p:nvPr/>
          </p:nvSpPr>
          <p:spPr bwMode="auto">
            <a:xfrm>
              <a:off x="1488" y="2880"/>
              <a:ext cx="247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</a:t>
              </a:r>
            </a:p>
          </p:txBody>
        </p:sp>
        <p:sp>
          <p:nvSpPr>
            <p:cNvPr id="934949" name="Text Box 37"/>
            <p:cNvSpPr txBox="1">
              <a:spLocks noChangeArrowheads="1"/>
            </p:cNvSpPr>
            <p:nvPr/>
          </p:nvSpPr>
          <p:spPr bwMode="auto">
            <a:xfrm>
              <a:off x="1056" y="3360"/>
              <a:ext cx="247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</a:t>
              </a:r>
            </a:p>
          </p:txBody>
        </p:sp>
        <p:sp>
          <p:nvSpPr>
            <p:cNvPr id="934950" name="Text Box 38"/>
            <p:cNvSpPr txBox="1">
              <a:spLocks noChangeArrowheads="1"/>
            </p:cNvSpPr>
            <p:nvPr/>
          </p:nvSpPr>
          <p:spPr bwMode="auto">
            <a:xfrm>
              <a:off x="1488" y="920"/>
              <a:ext cx="247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</a:t>
              </a:r>
            </a:p>
          </p:txBody>
        </p:sp>
        <p:sp>
          <p:nvSpPr>
            <p:cNvPr id="934951" name="Text Box 39"/>
            <p:cNvSpPr txBox="1">
              <a:spLocks noChangeArrowheads="1"/>
            </p:cNvSpPr>
            <p:nvPr/>
          </p:nvSpPr>
          <p:spPr bwMode="auto">
            <a:xfrm>
              <a:off x="1048" y="929"/>
              <a:ext cx="247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+</a:t>
              </a:r>
            </a:p>
          </p:txBody>
        </p:sp>
        <p:sp>
          <p:nvSpPr>
            <p:cNvPr id="934952" name="Text Box 40"/>
            <p:cNvSpPr txBox="1">
              <a:spLocks noChangeArrowheads="1"/>
            </p:cNvSpPr>
            <p:nvPr/>
          </p:nvSpPr>
          <p:spPr bwMode="auto">
            <a:xfrm>
              <a:off x="2880" y="1296"/>
              <a:ext cx="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934953" name="Text Box 41"/>
            <p:cNvSpPr txBox="1">
              <a:spLocks noChangeArrowheads="1"/>
            </p:cNvSpPr>
            <p:nvPr/>
          </p:nvSpPr>
          <p:spPr bwMode="auto">
            <a:xfrm>
              <a:off x="1488" y="1344"/>
              <a:ext cx="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934954" name="Text Box 42"/>
            <p:cNvSpPr txBox="1">
              <a:spLocks noChangeArrowheads="1"/>
            </p:cNvSpPr>
            <p:nvPr/>
          </p:nvSpPr>
          <p:spPr bwMode="auto">
            <a:xfrm>
              <a:off x="1056" y="1344"/>
              <a:ext cx="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934955" name="Text Box 43"/>
            <p:cNvSpPr txBox="1">
              <a:spLocks noChangeArrowheads="1"/>
            </p:cNvSpPr>
            <p:nvPr/>
          </p:nvSpPr>
          <p:spPr bwMode="auto">
            <a:xfrm>
              <a:off x="1056" y="2880"/>
              <a:ext cx="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934956" name="Text Box 44"/>
            <p:cNvSpPr txBox="1">
              <a:spLocks noChangeArrowheads="1"/>
            </p:cNvSpPr>
            <p:nvPr/>
          </p:nvSpPr>
          <p:spPr bwMode="auto">
            <a:xfrm>
              <a:off x="1488" y="3312"/>
              <a:ext cx="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934957" name="Text Box 45"/>
            <p:cNvSpPr txBox="1">
              <a:spLocks noChangeArrowheads="1"/>
            </p:cNvSpPr>
            <p:nvPr/>
          </p:nvSpPr>
          <p:spPr bwMode="auto">
            <a:xfrm>
              <a:off x="3312" y="3264"/>
              <a:ext cx="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934958" name="Text Box 46"/>
            <p:cNvSpPr txBox="1">
              <a:spLocks noChangeArrowheads="1"/>
            </p:cNvSpPr>
            <p:nvPr/>
          </p:nvSpPr>
          <p:spPr bwMode="auto">
            <a:xfrm>
              <a:off x="2880" y="2832"/>
              <a:ext cx="241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–</a:t>
              </a:r>
              <a:endParaRPr lang="ru-RU" sz="28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Oval 2"/>
          <p:cNvSpPr>
            <a:spLocks noChangeArrowheads="1"/>
          </p:cNvSpPr>
          <p:nvPr/>
        </p:nvSpPr>
        <p:spPr bwMode="auto">
          <a:xfrm>
            <a:off x="406400" y="1498600"/>
            <a:ext cx="4533900" cy="449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09315" name="Text Box 3"/>
          <p:cNvSpPr txBox="1">
            <a:spLocks noChangeArrowheads="1"/>
          </p:cNvSpPr>
          <p:nvPr/>
        </p:nvSpPr>
        <p:spPr bwMode="auto">
          <a:xfrm>
            <a:off x="5773738" y="3048000"/>
            <a:ext cx="465137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09317" name="Freeform 5"/>
          <p:cNvSpPr>
            <a:spLocks/>
          </p:cNvSpPr>
          <p:nvPr/>
        </p:nvSpPr>
        <p:spPr bwMode="auto">
          <a:xfrm>
            <a:off x="2649538" y="2235200"/>
            <a:ext cx="1676400" cy="1524000"/>
          </a:xfrm>
          <a:custGeom>
            <a:avLst/>
            <a:gdLst/>
            <a:ahLst/>
            <a:cxnLst>
              <a:cxn ang="0">
                <a:pos x="0" y="960"/>
              </a:cxn>
              <a:cxn ang="0">
                <a:pos x="1056" y="960"/>
              </a:cxn>
              <a:cxn ang="0">
                <a:pos x="1056" y="0"/>
              </a:cxn>
              <a:cxn ang="0">
                <a:pos x="0" y="960"/>
              </a:cxn>
            </a:cxnLst>
            <a:rect l="0" t="0" r="r" b="b"/>
            <a:pathLst>
              <a:path w="1056" h="960">
                <a:moveTo>
                  <a:pt x="0" y="960"/>
                </a:moveTo>
                <a:lnTo>
                  <a:pt x="1056" y="960"/>
                </a:lnTo>
                <a:lnTo>
                  <a:pt x="1056" y="0"/>
                </a:lnTo>
                <a:lnTo>
                  <a:pt x="0" y="960"/>
                </a:lnTo>
                <a:close/>
              </a:path>
            </a:pathLst>
          </a:custGeom>
          <a:solidFill>
            <a:srgbClr val="33CCFF">
              <a:alpha val="64999"/>
            </a:srgbClr>
          </a:solidFill>
          <a:ln w="9525" cap="flat" cmpd="sng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09319" name="Freeform 7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20" name="Freeform 8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21" name="Freeform 9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22" name="Freeform 10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23" name="Freeform 11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24" name="Freeform 12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25" name="Freeform 13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26" name="Freeform 14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09327" name="Rectangle 15"/>
          <p:cNvSpPr>
            <a:spLocks noChangeArrowheads="1"/>
          </p:cNvSpPr>
          <p:nvPr/>
        </p:nvSpPr>
        <p:spPr bwMode="auto">
          <a:xfrm>
            <a:off x="1346200" y="-15875"/>
            <a:ext cx="6553200" cy="70167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Единичная окружность  </a:t>
            </a:r>
            <a:r>
              <a:rPr lang="en-US" sz="40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 = </a:t>
            </a:r>
            <a:r>
              <a:rPr lang="en-US" sz="4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</a:t>
            </a:r>
            <a:endParaRPr lang="ru-RU" sz="40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09328" name="Freeform 16"/>
          <p:cNvSpPr>
            <a:spLocks/>
          </p:cNvSpPr>
          <p:nvPr/>
        </p:nvSpPr>
        <p:spPr bwMode="auto">
          <a:xfrm>
            <a:off x="190500" y="3744913"/>
            <a:ext cx="590073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17" y="0"/>
              </a:cxn>
            </a:cxnLst>
            <a:rect l="0" t="0" r="r" b="b"/>
            <a:pathLst>
              <a:path w="3717" h="1">
                <a:moveTo>
                  <a:pt x="0" y="0"/>
                </a:moveTo>
                <a:lnTo>
                  <a:pt x="3717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09329" name="Freeform 17"/>
          <p:cNvSpPr>
            <a:spLocks/>
          </p:cNvSpPr>
          <p:nvPr/>
        </p:nvSpPr>
        <p:spPr bwMode="auto">
          <a:xfrm>
            <a:off x="2649538" y="866775"/>
            <a:ext cx="17462" cy="5762625"/>
          </a:xfrm>
          <a:custGeom>
            <a:avLst/>
            <a:gdLst/>
            <a:ahLst/>
            <a:cxnLst>
              <a:cxn ang="0">
                <a:pos x="11" y="3630"/>
              </a:cxn>
              <a:cxn ang="0">
                <a:pos x="0" y="0"/>
              </a:cxn>
            </a:cxnLst>
            <a:rect l="0" t="0" r="r" b="b"/>
            <a:pathLst>
              <a:path w="11" h="3630">
                <a:moveTo>
                  <a:pt x="11" y="3630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09330" name="Text Box 18"/>
          <p:cNvSpPr txBox="1">
            <a:spLocks noChangeArrowheads="1"/>
          </p:cNvSpPr>
          <p:nvPr/>
        </p:nvSpPr>
        <p:spPr bwMode="auto">
          <a:xfrm>
            <a:off x="2743200" y="6858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09331" name="Text Box 19"/>
          <p:cNvSpPr txBox="1">
            <a:spLocks noChangeArrowheads="1"/>
          </p:cNvSpPr>
          <p:nvPr/>
        </p:nvSpPr>
        <p:spPr bwMode="auto">
          <a:xfrm>
            <a:off x="2128838" y="3649663"/>
            <a:ext cx="479425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32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909332" name="Rectangle 20"/>
          <p:cNvGraphicFramePr>
            <a:graphicFrameLocks/>
          </p:cNvGraphicFramePr>
          <p:nvPr/>
        </p:nvGraphicFramePr>
        <p:xfrm>
          <a:off x="1890713" y="1730375"/>
          <a:ext cx="7862887" cy="550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Формула" r:id="rId4" imgW="0" imgH="0" progId="Equation.3">
                  <p:embed/>
                </p:oleObj>
              </mc:Choice>
              <mc:Fallback>
                <p:oleObj name="Формула" r:id="rId4" imgW="0" imgH="0" progId="Equation.3">
                  <p:embed/>
                  <p:pic>
                    <p:nvPicPr>
                      <p:cNvPr id="0" name="Rectangle 2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3" y="1730375"/>
                        <a:ext cx="7862887" cy="550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9333" name="Rectangle 21"/>
          <p:cNvGraphicFramePr>
            <a:graphicFrameLocks/>
          </p:cNvGraphicFramePr>
          <p:nvPr/>
        </p:nvGraphicFramePr>
        <p:xfrm>
          <a:off x="1890713" y="1828800"/>
          <a:ext cx="7862887" cy="550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Формула" r:id="rId5" imgW="0" imgH="0" progId="Equation.3">
                  <p:embed/>
                </p:oleObj>
              </mc:Choice>
              <mc:Fallback>
                <p:oleObj name="Формула" r:id="rId5" imgW="0" imgH="0" progId="Equation.3">
                  <p:embed/>
                  <p:pic>
                    <p:nvPicPr>
                      <p:cNvPr id="0" name="Rectangle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0713" y="1828800"/>
                        <a:ext cx="7862887" cy="550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-533400" y="3721100"/>
            <a:ext cx="6388100" cy="23813"/>
            <a:chOff x="-240" y="1646"/>
            <a:chExt cx="3120" cy="11"/>
          </a:xfrm>
        </p:grpSpPr>
        <p:sp>
          <p:nvSpPr>
            <p:cNvPr id="909335" name="Freeform 23"/>
            <p:cNvSpPr>
              <a:spLocks/>
            </p:cNvSpPr>
            <p:nvPr/>
          </p:nvSpPr>
          <p:spPr bwMode="auto">
            <a:xfrm>
              <a:off x="1312" y="1656"/>
              <a:ext cx="156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68" y="0"/>
                </a:cxn>
              </a:cxnLst>
              <a:rect l="0" t="0" r="r" b="b"/>
              <a:pathLst>
                <a:path w="1568" h="1">
                  <a:moveTo>
                    <a:pt x="0" y="0"/>
                  </a:moveTo>
                  <a:lnTo>
                    <a:pt x="156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36" name="Freeform 24"/>
            <p:cNvSpPr>
              <a:spLocks/>
            </p:cNvSpPr>
            <p:nvPr/>
          </p:nvSpPr>
          <p:spPr bwMode="auto">
            <a:xfrm>
              <a:off x="-240" y="1646"/>
              <a:ext cx="1566" cy="6"/>
            </a:xfrm>
            <a:custGeom>
              <a:avLst/>
              <a:gdLst/>
              <a:ahLst/>
              <a:cxnLst>
                <a:cxn ang="0">
                  <a:pos x="1566" y="6"/>
                </a:cxn>
                <a:cxn ang="0">
                  <a:pos x="0" y="0"/>
                </a:cxn>
              </a:cxnLst>
              <a:rect l="0" t="0" r="r" b="b"/>
              <a:pathLst>
                <a:path w="1566" h="6">
                  <a:moveTo>
                    <a:pt x="1566" y="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09337" name="Oval 25"/>
          <p:cNvSpPr>
            <a:spLocks noChangeArrowheads="1"/>
          </p:cNvSpPr>
          <p:nvPr/>
        </p:nvSpPr>
        <p:spPr bwMode="auto">
          <a:xfrm rot="3834243">
            <a:off x="2606676" y="3695700"/>
            <a:ext cx="1317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09338" name="Text Box 26"/>
          <p:cNvSpPr txBox="1">
            <a:spLocks noChangeArrowheads="1"/>
          </p:cNvSpPr>
          <p:nvPr/>
        </p:nvSpPr>
        <p:spPr bwMode="auto">
          <a:xfrm>
            <a:off x="3406775" y="3546475"/>
            <a:ext cx="385763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09340" name="Text Box 28"/>
          <p:cNvSpPr txBox="1">
            <a:spLocks noChangeArrowheads="1"/>
          </p:cNvSpPr>
          <p:nvPr/>
        </p:nvSpPr>
        <p:spPr bwMode="auto">
          <a:xfrm>
            <a:off x="4291013" y="2617788"/>
            <a:ext cx="363537" cy="581025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4076700" y="2220913"/>
            <a:ext cx="477838" cy="2008187"/>
            <a:chOff x="2771" y="2055"/>
            <a:chExt cx="301" cy="1265"/>
          </a:xfrm>
        </p:grpSpPr>
        <p:sp>
          <p:nvSpPr>
            <p:cNvPr id="909342" name="Freeform 30"/>
            <p:cNvSpPr>
              <a:spLocks/>
            </p:cNvSpPr>
            <p:nvPr/>
          </p:nvSpPr>
          <p:spPr bwMode="auto">
            <a:xfrm>
              <a:off x="2926" y="2055"/>
              <a:ext cx="11" cy="9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712"/>
                </a:cxn>
              </a:cxnLst>
              <a:rect l="0" t="0" r="r" b="b"/>
              <a:pathLst>
                <a:path w="8" h="712">
                  <a:moveTo>
                    <a:pt x="0" y="0"/>
                  </a:moveTo>
                  <a:lnTo>
                    <a:pt x="8" y="712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9343" name="Text Box 31"/>
            <p:cNvSpPr txBox="1">
              <a:spLocks noChangeArrowheads="1"/>
            </p:cNvSpPr>
            <p:nvPr/>
          </p:nvSpPr>
          <p:spPr bwMode="auto">
            <a:xfrm>
              <a:off x="2771" y="2955"/>
              <a:ext cx="301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D</a:t>
              </a:r>
              <a:endParaRPr lang="ru-RU" sz="3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4283075" y="1873250"/>
            <a:ext cx="1374775" cy="581025"/>
            <a:chOff x="2112" y="787"/>
            <a:chExt cx="672" cy="270"/>
          </a:xfrm>
        </p:grpSpPr>
        <p:sp>
          <p:nvSpPr>
            <p:cNvPr id="909355" name="Text Box 43"/>
            <p:cNvSpPr txBox="1">
              <a:spLocks noChangeArrowheads="1"/>
            </p:cNvSpPr>
            <p:nvPr/>
          </p:nvSpPr>
          <p:spPr bwMode="auto">
            <a:xfrm>
              <a:off x="2121" y="787"/>
              <a:ext cx="663" cy="27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r>
                <a:rPr lang="ru-RU" sz="320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(</a:t>
              </a:r>
              <a:r>
                <a:rPr lang="en-US" sz="3200" i="1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x;y</a:t>
              </a:r>
              <a:r>
                <a:rPr lang="en-US" sz="3200"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)</a:t>
              </a:r>
              <a:endParaRPr lang="ru-RU" sz="3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909356" name="Oval 44"/>
            <p:cNvSpPr>
              <a:spLocks noChangeArrowheads="1"/>
            </p:cNvSpPr>
            <p:nvPr/>
          </p:nvSpPr>
          <p:spPr bwMode="auto">
            <a:xfrm rot="3834243">
              <a:off x="2111" y="913"/>
              <a:ext cx="61" cy="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09357" name="Text Box 45"/>
          <p:cNvSpPr txBox="1">
            <a:spLocks noChangeArrowheads="1"/>
          </p:cNvSpPr>
          <p:nvPr/>
        </p:nvSpPr>
        <p:spPr bwMode="auto">
          <a:xfrm>
            <a:off x="6477000" y="1066800"/>
            <a:ext cx="1908175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r>
              <a:rPr lang="ru-RU" sz="3200" i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r>
              <a:rPr lang="ru-RU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+ </a:t>
            </a: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r>
              <a:rPr lang="en-US" sz="3200" i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r>
              <a:rPr lang="en-US" sz="3200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= 1</a:t>
            </a:r>
            <a:endParaRPr lang="ru-RU" sz="3200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aphicFrame>
        <p:nvGraphicFramePr>
          <p:cNvPr id="909359" name="Object 47"/>
          <p:cNvGraphicFramePr>
            <a:graphicFrameLocks noChangeAspect="1"/>
          </p:cNvGraphicFramePr>
          <p:nvPr/>
        </p:nvGraphicFramePr>
        <p:xfrm>
          <a:off x="6696075" y="1905000"/>
          <a:ext cx="139065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Формула" r:id="rId6" imgW="533160" imgH="203040" progId="Equation.3">
                  <p:embed/>
                </p:oleObj>
              </mc:Choice>
              <mc:Fallback>
                <p:oleObj name="Формула" r:id="rId6" imgW="53316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6075" y="1905000"/>
                        <a:ext cx="1390650" cy="52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9360" name="Object 48"/>
          <p:cNvGraphicFramePr>
            <a:graphicFrameLocks noChangeAspect="1"/>
          </p:cNvGraphicFramePr>
          <p:nvPr/>
        </p:nvGraphicFramePr>
        <p:xfrm>
          <a:off x="6694488" y="2574925"/>
          <a:ext cx="13970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Формула" r:id="rId8" imgW="545760" imgH="152280" progId="Equation.3">
                  <p:embed/>
                </p:oleObj>
              </mc:Choice>
              <mc:Fallback>
                <p:oleObj name="Формула" r:id="rId8" imgW="545760" imgH="1522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4488" y="2574925"/>
                        <a:ext cx="1397000" cy="39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9361" name="Object 49"/>
          <p:cNvGraphicFramePr>
            <a:graphicFrameLocks noChangeAspect="1"/>
          </p:cNvGraphicFramePr>
          <p:nvPr/>
        </p:nvGraphicFramePr>
        <p:xfrm>
          <a:off x="5522913" y="5181600"/>
          <a:ext cx="269716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Формула" r:id="rId10" imgW="1054080" imgH="228600" progId="Equation.3">
                  <p:embed/>
                </p:oleObj>
              </mc:Choice>
              <mc:Fallback>
                <p:oleObj name="Формула" r:id="rId10" imgW="105408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2913" y="5181600"/>
                        <a:ext cx="2697162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9362" name="Rectangle 50"/>
          <p:cNvSpPr>
            <a:spLocks noChangeArrowheads="1"/>
          </p:cNvSpPr>
          <p:nvPr/>
        </p:nvSpPr>
        <p:spPr bwMode="auto">
          <a:xfrm>
            <a:off x="1752600" y="60198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Основное тригонометрическое  тождество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9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09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0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09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0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9357" grpId="0"/>
      <p:bldP spid="9093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2656"/>
            <a:ext cx="8014345" cy="275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356992"/>
            <a:ext cx="7919417" cy="292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59124" y="2349718"/>
            <a:ext cx="12961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Sin t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9124" y="1689766"/>
            <a:ext cx="12961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Cos  t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9124" y="5528801"/>
            <a:ext cx="12961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Sin t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9124" y="4815207"/>
            <a:ext cx="12961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Cos  t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t="13158"/>
          <a:stretch>
            <a:fillRect/>
          </a:stretch>
        </p:blipFill>
        <p:spPr bwMode="auto">
          <a:xfrm>
            <a:off x="799900" y="2060848"/>
            <a:ext cx="8200084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475656" y="332656"/>
          <a:ext cx="1820863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Формула" r:id="rId4" imgW="698400" imgH="393480" progId="Equation.3">
                  <p:embed/>
                </p:oleObj>
              </mc:Choice>
              <mc:Fallback>
                <p:oleObj name="Формула" r:id="rId4" imgW="6984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332656"/>
                        <a:ext cx="1820863" cy="1023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4428406" y="332656"/>
          <a:ext cx="185261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Формула" r:id="rId6" imgW="723600" imgH="393480" progId="Equation.3">
                  <p:embed/>
                </p:oleObj>
              </mc:Choice>
              <mc:Fallback>
                <p:oleObj name="Формула" r:id="rId6" imgW="7236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8406" y="332656"/>
                        <a:ext cx="1852613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35939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5940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5941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5942" name="Freeform 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5943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5944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5945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5946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35947" name="Oval 11"/>
          <p:cNvSpPr>
            <a:spLocks noChangeArrowheads="1"/>
          </p:cNvSpPr>
          <p:nvPr/>
        </p:nvSpPr>
        <p:spPr bwMode="auto">
          <a:xfrm>
            <a:off x="685800" y="1447800"/>
            <a:ext cx="4533900" cy="449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35948" name="Text Box 12"/>
          <p:cNvSpPr txBox="1">
            <a:spLocks noChangeArrowheads="1"/>
          </p:cNvSpPr>
          <p:nvPr/>
        </p:nvSpPr>
        <p:spPr bwMode="auto">
          <a:xfrm>
            <a:off x="6070600" y="3530600"/>
            <a:ext cx="465138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35949" name="Freeform 13"/>
          <p:cNvSpPr>
            <a:spLocks/>
          </p:cNvSpPr>
          <p:nvPr/>
        </p:nvSpPr>
        <p:spPr bwMode="auto">
          <a:xfrm>
            <a:off x="469900" y="3694113"/>
            <a:ext cx="590073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17" y="0"/>
              </a:cxn>
            </a:cxnLst>
            <a:rect l="0" t="0" r="r" b="b"/>
            <a:pathLst>
              <a:path w="3717" h="1">
                <a:moveTo>
                  <a:pt x="0" y="0"/>
                </a:moveTo>
                <a:lnTo>
                  <a:pt x="3717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35950" name="Freeform 14"/>
          <p:cNvSpPr>
            <a:spLocks/>
          </p:cNvSpPr>
          <p:nvPr/>
        </p:nvSpPr>
        <p:spPr bwMode="auto">
          <a:xfrm>
            <a:off x="2928938" y="815975"/>
            <a:ext cx="17462" cy="5762625"/>
          </a:xfrm>
          <a:custGeom>
            <a:avLst/>
            <a:gdLst/>
            <a:ahLst/>
            <a:cxnLst>
              <a:cxn ang="0">
                <a:pos x="11" y="3630"/>
              </a:cxn>
              <a:cxn ang="0">
                <a:pos x="0" y="0"/>
              </a:cxn>
            </a:cxnLst>
            <a:rect l="0" t="0" r="r" b="b"/>
            <a:pathLst>
              <a:path w="11" h="3630">
                <a:moveTo>
                  <a:pt x="11" y="3630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35951" name="Text Box 15"/>
          <p:cNvSpPr txBox="1">
            <a:spLocks noChangeArrowheads="1"/>
          </p:cNvSpPr>
          <p:nvPr/>
        </p:nvSpPr>
        <p:spPr bwMode="auto">
          <a:xfrm>
            <a:off x="2565400" y="4064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35952" name="Text Box 16"/>
          <p:cNvSpPr txBox="1">
            <a:spLocks noChangeArrowheads="1"/>
          </p:cNvSpPr>
          <p:nvPr/>
        </p:nvSpPr>
        <p:spPr bwMode="auto">
          <a:xfrm>
            <a:off x="2408238" y="3598863"/>
            <a:ext cx="479425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32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35953" name="Freeform 17"/>
          <p:cNvSpPr>
            <a:spLocks/>
          </p:cNvSpPr>
          <p:nvPr/>
        </p:nvSpPr>
        <p:spPr bwMode="auto">
          <a:xfrm>
            <a:off x="1651000" y="4978400"/>
            <a:ext cx="3206750" cy="12700"/>
          </a:xfrm>
          <a:custGeom>
            <a:avLst/>
            <a:gdLst/>
            <a:ahLst/>
            <a:cxnLst>
              <a:cxn ang="0">
                <a:pos x="1566" y="6"/>
              </a:cxn>
              <a:cxn ang="0">
                <a:pos x="0" y="0"/>
              </a:cxn>
            </a:cxnLst>
            <a:rect l="0" t="0" r="r" b="b"/>
            <a:pathLst>
              <a:path w="1566" h="6">
                <a:moveTo>
                  <a:pt x="1566" y="6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09600" y="3606800"/>
            <a:ext cx="4668838" cy="157163"/>
            <a:chOff x="208" y="2448"/>
            <a:chExt cx="2941" cy="99"/>
          </a:xfrm>
        </p:grpSpPr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1680" y="2448"/>
              <a:ext cx="1469" cy="83"/>
              <a:chOff x="1680" y="2448"/>
              <a:chExt cx="1469" cy="83"/>
            </a:xfrm>
          </p:grpSpPr>
          <p:sp>
            <p:nvSpPr>
              <p:cNvPr id="935957" name="Freeform 21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5958" name="Oval 22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 flipH="1" flipV="1">
              <a:off x="208" y="2464"/>
              <a:ext cx="1469" cy="83"/>
              <a:chOff x="1680" y="2448"/>
              <a:chExt cx="1469" cy="83"/>
            </a:xfrm>
          </p:grpSpPr>
          <p:sp>
            <p:nvSpPr>
              <p:cNvPr id="935960" name="Freeform 24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noFill/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5961" name="Oval 25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609600" y="3606800"/>
            <a:ext cx="4668838" cy="157163"/>
            <a:chOff x="208" y="2448"/>
            <a:chExt cx="2941" cy="99"/>
          </a:xfrm>
        </p:grpSpPr>
        <p:grpSp>
          <p:nvGrpSpPr>
            <p:cNvPr id="7" name="Group 37"/>
            <p:cNvGrpSpPr>
              <a:grpSpLocks/>
            </p:cNvGrpSpPr>
            <p:nvPr/>
          </p:nvGrpSpPr>
          <p:grpSpPr bwMode="auto">
            <a:xfrm>
              <a:off x="1680" y="2448"/>
              <a:ext cx="1469" cy="83"/>
              <a:chOff x="1680" y="2448"/>
              <a:chExt cx="1469" cy="83"/>
            </a:xfrm>
          </p:grpSpPr>
          <p:sp>
            <p:nvSpPr>
              <p:cNvPr id="935974" name="Freeform 38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solidFill>
                <a:srgbClr val="007CD0"/>
              </a:solidFill>
              <a:ln w="28575" cap="flat" cmpd="sng">
                <a:solidFill>
                  <a:srgbClr val="007CD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5975" name="Oval 39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solidFill>
                <a:srgbClr val="007CD0"/>
              </a:solidFill>
              <a:ln w="9525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8" name="Group 40"/>
            <p:cNvGrpSpPr>
              <a:grpSpLocks/>
            </p:cNvGrpSpPr>
            <p:nvPr/>
          </p:nvGrpSpPr>
          <p:grpSpPr bwMode="auto">
            <a:xfrm flipH="1" flipV="1">
              <a:off x="208" y="2464"/>
              <a:ext cx="1469" cy="83"/>
              <a:chOff x="1680" y="2448"/>
              <a:chExt cx="1469" cy="83"/>
            </a:xfrm>
          </p:grpSpPr>
          <p:sp>
            <p:nvSpPr>
              <p:cNvPr id="935977" name="Freeform 41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solidFill>
                <a:srgbClr val="007CD0"/>
              </a:solidFill>
              <a:ln w="28575" cap="flat" cmpd="sng">
                <a:noFill/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5978" name="Oval 42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aphicFrame>
        <p:nvGraphicFramePr>
          <p:cNvPr id="935979" name="Object 43"/>
          <p:cNvGraphicFramePr>
            <a:graphicFrameLocks noChangeAspect="1"/>
          </p:cNvGraphicFramePr>
          <p:nvPr/>
        </p:nvGraphicFramePr>
        <p:xfrm>
          <a:off x="2058988" y="2286000"/>
          <a:ext cx="7207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Формула" r:id="rId4" imgW="291960" imgH="177480" progId="Equation.3">
                  <p:embed/>
                </p:oleObj>
              </mc:Choice>
              <mc:Fallback>
                <p:oleObj name="Формула" r:id="rId4" imgW="29196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988" y="2286000"/>
                        <a:ext cx="720725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5991" name="Object 55"/>
          <p:cNvGraphicFramePr>
            <a:graphicFrameLocks noChangeAspect="1"/>
          </p:cNvGraphicFramePr>
          <p:nvPr/>
        </p:nvGraphicFramePr>
        <p:xfrm>
          <a:off x="1662113" y="4572000"/>
          <a:ext cx="1160462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Формула" r:id="rId6" imgW="469800" imgH="203040" progId="Equation.3">
                  <p:embed/>
                </p:oleObj>
              </mc:Choice>
              <mc:Fallback>
                <p:oleObj name="Формула" r:id="rId6" imgW="46980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2113" y="4572000"/>
                        <a:ext cx="1160462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58"/>
          <p:cNvGrpSpPr>
            <a:grpSpLocks/>
          </p:cNvGrpSpPr>
          <p:nvPr/>
        </p:nvGrpSpPr>
        <p:grpSpPr bwMode="auto">
          <a:xfrm>
            <a:off x="2921000" y="2552700"/>
            <a:ext cx="25400" cy="2311400"/>
            <a:chOff x="1840" y="1608"/>
            <a:chExt cx="16" cy="1456"/>
          </a:xfrm>
        </p:grpSpPr>
        <p:sp>
          <p:nvSpPr>
            <p:cNvPr id="935992" name="Freeform 56"/>
            <p:cNvSpPr>
              <a:spLocks/>
            </p:cNvSpPr>
            <p:nvPr/>
          </p:nvSpPr>
          <p:spPr bwMode="auto">
            <a:xfrm>
              <a:off x="1840" y="1608"/>
              <a:ext cx="8" cy="7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712"/>
                </a:cxn>
              </a:cxnLst>
              <a:rect l="0" t="0" r="r" b="b"/>
              <a:pathLst>
                <a:path w="8" h="712">
                  <a:moveTo>
                    <a:pt x="0" y="0"/>
                  </a:moveTo>
                  <a:lnTo>
                    <a:pt x="8" y="712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935993" name="Freeform 57"/>
            <p:cNvSpPr>
              <a:spLocks/>
            </p:cNvSpPr>
            <p:nvPr/>
          </p:nvSpPr>
          <p:spPr bwMode="auto">
            <a:xfrm>
              <a:off x="1848" y="2352"/>
              <a:ext cx="8" cy="7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712"/>
                </a:cxn>
              </a:cxnLst>
              <a:rect l="0" t="0" r="r" b="b"/>
              <a:pathLst>
                <a:path w="8" h="712">
                  <a:moveTo>
                    <a:pt x="0" y="0"/>
                  </a:moveTo>
                  <a:lnTo>
                    <a:pt x="8" y="712"/>
                  </a:lnTo>
                </a:path>
              </a:pathLst>
            </a:custGeom>
            <a:noFill/>
            <a:ln w="57150" cap="flat" cmpd="sng">
              <a:solidFill>
                <a:srgbClr val="007CD0"/>
              </a:solidFill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sp>
        <p:nvSpPr>
          <p:cNvPr id="935971" name="Freeform 35"/>
          <p:cNvSpPr>
            <a:spLocks/>
          </p:cNvSpPr>
          <p:nvPr/>
        </p:nvSpPr>
        <p:spPr bwMode="auto">
          <a:xfrm>
            <a:off x="2921000" y="4826000"/>
            <a:ext cx="2019300" cy="1588"/>
          </a:xfrm>
          <a:custGeom>
            <a:avLst/>
            <a:gdLst/>
            <a:ahLst/>
            <a:cxnLst>
              <a:cxn ang="0">
                <a:pos x="1272" y="0"/>
              </a:cxn>
              <a:cxn ang="0">
                <a:pos x="0" y="0"/>
              </a:cxn>
            </a:cxnLst>
            <a:rect l="0" t="0" r="r" b="b"/>
            <a:pathLst>
              <a:path w="1272" h="1">
                <a:moveTo>
                  <a:pt x="1272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35964" name="Freeform 28"/>
          <p:cNvSpPr>
            <a:spLocks/>
          </p:cNvSpPr>
          <p:nvPr/>
        </p:nvSpPr>
        <p:spPr bwMode="auto">
          <a:xfrm>
            <a:off x="2895600" y="2565400"/>
            <a:ext cx="2019300" cy="1588"/>
          </a:xfrm>
          <a:custGeom>
            <a:avLst/>
            <a:gdLst/>
            <a:ahLst/>
            <a:cxnLst>
              <a:cxn ang="0">
                <a:pos x="1272" y="0"/>
              </a:cxn>
              <a:cxn ang="0">
                <a:pos x="0" y="0"/>
              </a:cxn>
            </a:cxnLst>
            <a:rect l="0" t="0" r="r" b="b"/>
            <a:pathLst>
              <a:path w="1272" h="1">
                <a:moveTo>
                  <a:pt x="1272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35954" name="Oval 18"/>
          <p:cNvSpPr>
            <a:spLocks noChangeArrowheads="1"/>
          </p:cNvSpPr>
          <p:nvPr/>
        </p:nvSpPr>
        <p:spPr bwMode="auto">
          <a:xfrm rot="3834243">
            <a:off x="2873376" y="3644900"/>
            <a:ext cx="1317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" name="Group 62"/>
          <p:cNvGrpSpPr>
            <a:grpSpLocks/>
          </p:cNvGrpSpPr>
          <p:nvPr/>
        </p:nvGrpSpPr>
        <p:grpSpPr bwMode="auto">
          <a:xfrm>
            <a:off x="5853112" y="914400"/>
            <a:ext cx="2870200" cy="527050"/>
            <a:chOff x="2775" y="288"/>
            <a:chExt cx="1808" cy="332"/>
          </a:xfrm>
        </p:grpSpPr>
        <p:graphicFrame>
          <p:nvGraphicFramePr>
            <p:cNvPr id="935995" name="Object 59"/>
            <p:cNvGraphicFramePr>
              <a:graphicFrameLocks noChangeAspect="1"/>
            </p:cNvGraphicFramePr>
            <p:nvPr/>
          </p:nvGraphicFramePr>
          <p:xfrm>
            <a:off x="4129" y="312"/>
            <a:ext cx="454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81" name="Формула" r:id="rId8" imgW="291960" imgH="177480" progId="Equation.3">
                    <p:embed/>
                  </p:oleObj>
                </mc:Choice>
                <mc:Fallback>
                  <p:oleObj name="Формула" r:id="rId8" imgW="291960" imgH="17748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9" y="312"/>
                          <a:ext cx="454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5996" name="Object 60"/>
            <p:cNvGraphicFramePr>
              <a:graphicFrameLocks noChangeAspect="1"/>
            </p:cNvGraphicFramePr>
            <p:nvPr/>
          </p:nvGraphicFramePr>
          <p:xfrm>
            <a:off x="2775" y="288"/>
            <a:ext cx="731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82" name="Формула" r:id="rId10" imgW="469800" imgH="203040" progId="Equation.3">
                    <p:embed/>
                  </p:oleObj>
                </mc:Choice>
                <mc:Fallback>
                  <p:oleObj name="Формула" r:id="rId10" imgW="469800" imgH="20304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5" y="288"/>
                          <a:ext cx="731" cy="3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35997" name="Object 61"/>
          <p:cNvGraphicFramePr>
            <a:graphicFrameLocks noChangeAspect="1"/>
          </p:cNvGraphicFramePr>
          <p:nvPr/>
        </p:nvGraphicFramePr>
        <p:xfrm>
          <a:off x="7010400" y="990600"/>
          <a:ext cx="914400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Формула" r:id="rId12" imgW="241200" imgH="152280" progId="Equation.3">
                  <p:embed/>
                </p:oleObj>
              </mc:Choice>
              <mc:Fallback>
                <p:oleObj name="Формула" r:id="rId12" imgW="241200" imgH="1522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990600"/>
                        <a:ext cx="914400" cy="608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6005" name="Rectangle 69"/>
          <p:cNvSpPr>
            <a:spLocks noChangeArrowheads="1"/>
          </p:cNvSpPr>
          <p:nvPr/>
        </p:nvSpPr>
        <p:spPr bwMode="auto">
          <a:xfrm>
            <a:off x="5638800" y="838200"/>
            <a:ext cx="3276600" cy="68580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4932040" y="22768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r>
              <a:rPr lang="ru-RU" baseline="-25000" dirty="0" smtClean="0"/>
              <a:t>1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5076056" y="465313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r>
              <a:rPr lang="ru-RU" baseline="-25000" dirty="0"/>
              <a:t>2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5292080" y="3212976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3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3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35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35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59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60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5971" grpId="0" animBg="1"/>
      <p:bldP spid="935964" grpId="0" animBg="1"/>
      <p:bldP spid="93600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37987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7988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7989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7990" name="Freeform 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7991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7992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7993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7994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37995" name="Oval 11"/>
          <p:cNvSpPr>
            <a:spLocks noChangeArrowheads="1"/>
          </p:cNvSpPr>
          <p:nvPr/>
        </p:nvSpPr>
        <p:spPr bwMode="auto">
          <a:xfrm>
            <a:off x="685800" y="1447800"/>
            <a:ext cx="4533900" cy="449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37996" name="Text Box 12"/>
          <p:cNvSpPr txBox="1">
            <a:spLocks noChangeArrowheads="1"/>
          </p:cNvSpPr>
          <p:nvPr/>
        </p:nvSpPr>
        <p:spPr bwMode="auto">
          <a:xfrm>
            <a:off x="6248400" y="3200400"/>
            <a:ext cx="465138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x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37997" name="Freeform 13"/>
          <p:cNvSpPr>
            <a:spLocks/>
          </p:cNvSpPr>
          <p:nvPr/>
        </p:nvSpPr>
        <p:spPr bwMode="auto">
          <a:xfrm>
            <a:off x="469900" y="3694113"/>
            <a:ext cx="590073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717" y="0"/>
              </a:cxn>
            </a:cxnLst>
            <a:rect l="0" t="0" r="r" b="b"/>
            <a:pathLst>
              <a:path w="3717" h="1">
                <a:moveTo>
                  <a:pt x="0" y="0"/>
                </a:moveTo>
                <a:lnTo>
                  <a:pt x="3717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37998" name="Freeform 14"/>
          <p:cNvSpPr>
            <a:spLocks/>
          </p:cNvSpPr>
          <p:nvPr/>
        </p:nvSpPr>
        <p:spPr bwMode="auto">
          <a:xfrm>
            <a:off x="2928938" y="815975"/>
            <a:ext cx="17462" cy="5762625"/>
          </a:xfrm>
          <a:custGeom>
            <a:avLst/>
            <a:gdLst/>
            <a:ahLst/>
            <a:cxnLst>
              <a:cxn ang="0">
                <a:pos x="11" y="3630"/>
              </a:cxn>
              <a:cxn ang="0">
                <a:pos x="0" y="0"/>
              </a:cxn>
            </a:cxnLst>
            <a:rect l="0" t="0" r="r" b="b"/>
            <a:pathLst>
              <a:path w="11" h="3630">
                <a:moveTo>
                  <a:pt x="11" y="3630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37999" name="Text Box 15"/>
          <p:cNvSpPr txBox="1">
            <a:spLocks noChangeArrowheads="1"/>
          </p:cNvSpPr>
          <p:nvPr/>
        </p:nvSpPr>
        <p:spPr bwMode="auto">
          <a:xfrm>
            <a:off x="2565400" y="4064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y</a:t>
            </a:r>
            <a:endParaRPr lang="ru-RU" sz="44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38000" name="Text Box 16"/>
          <p:cNvSpPr txBox="1">
            <a:spLocks noChangeArrowheads="1"/>
          </p:cNvSpPr>
          <p:nvPr/>
        </p:nvSpPr>
        <p:spPr bwMode="auto">
          <a:xfrm>
            <a:off x="2408238" y="3598863"/>
            <a:ext cx="479425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ru-RU" sz="3200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38001" name="Freeform 17"/>
          <p:cNvSpPr>
            <a:spLocks/>
          </p:cNvSpPr>
          <p:nvPr/>
        </p:nvSpPr>
        <p:spPr bwMode="auto">
          <a:xfrm>
            <a:off x="1651000" y="4978400"/>
            <a:ext cx="3206750" cy="12700"/>
          </a:xfrm>
          <a:custGeom>
            <a:avLst/>
            <a:gdLst/>
            <a:ahLst/>
            <a:cxnLst>
              <a:cxn ang="0">
                <a:pos x="1566" y="6"/>
              </a:cxn>
              <a:cxn ang="0">
                <a:pos x="0" y="0"/>
              </a:cxn>
            </a:cxnLst>
            <a:rect l="0" t="0" r="r" b="b"/>
            <a:pathLst>
              <a:path w="1566" h="6">
                <a:moveTo>
                  <a:pt x="1566" y="6"/>
                </a:moveTo>
                <a:lnTo>
                  <a:pt x="0" y="0"/>
                </a:lnTo>
              </a:path>
            </a:pathLst>
          </a:custGeom>
          <a:noFill/>
          <a:ln w="28575" cap="flat" cmpd="sng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609600" y="3606800"/>
            <a:ext cx="4668838" cy="157163"/>
            <a:chOff x="208" y="2448"/>
            <a:chExt cx="2941" cy="99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1680" y="2448"/>
              <a:ext cx="1469" cy="83"/>
              <a:chOff x="1680" y="2448"/>
              <a:chExt cx="1469" cy="83"/>
            </a:xfrm>
          </p:grpSpPr>
          <p:sp>
            <p:nvSpPr>
              <p:cNvPr id="938004" name="Freeform 20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8005" name="Oval 21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22"/>
            <p:cNvGrpSpPr>
              <a:grpSpLocks/>
            </p:cNvGrpSpPr>
            <p:nvPr/>
          </p:nvGrpSpPr>
          <p:grpSpPr bwMode="auto">
            <a:xfrm flipH="1" flipV="1">
              <a:off x="208" y="2464"/>
              <a:ext cx="1469" cy="83"/>
              <a:chOff x="1680" y="2448"/>
              <a:chExt cx="1469" cy="83"/>
            </a:xfrm>
          </p:grpSpPr>
          <p:sp>
            <p:nvSpPr>
              <p:cNvPr id="938007" name="Freeform 23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noFill/>
              <a:ln w="28575" cap="flat" cmpd="sng">
                <a:noFill/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8008" name="Oval 24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609600" y="3606800"/>
            <a:ext cx="4668838" cy="157163"/>
            <a:chOff x="208" y="2448"/>
            <a:chExt cx="2941" cy="99"/>
          </a:xfrm>
        </p:grpSpPr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1680" y="2448"/>
              <a:ext cx="1469" cy="83"/>
              <a:chOff x="1680" y="2448"/>
              <a:chExt cx="1469" cy="83"/>
            </a:xfrm>
          </p:grpSpPr>
          <p:sp>
            <p:nvSpPr>
              <p:cNvPr id="938011" name="Freeform 27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solidFill>
                <a:srgbClr val="007CD0"/>
              </a:solidFill>
              <a:ln w="28575" cap="flat" cmpd="sng">
                <a:solidFill>
                  <a:srgbClr val="007CD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8012" name="Oval 28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solidFill>
                <a:srgbClr val="007CD0"/>
              </a:solidFill>
              <a:ln w="9525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8" name="Group 29"/>
            <p:cNvGrpSpPr>
              <a:grpSpLocks/>
            </p:cNvGrpSpPr>
            <p:nvPr/>
          </p:nvGrpSpPr>
          <p:grpSpPr bwMode="auto">
            <a:xfrm flipH="1" flipV="1">
              <a:off x="208" y="2464"/>
              <a:ext cx="1469" cy="83"/>
              <a:chOff x="1680" y="2448"/>
              <a:chExt cx="1469" cy="83"/>
            </a:xfrm>
          </p:grpSpPr>
          <p:sp>
            <p:nvSpPr>
              <p:cNvPr id="938014" name="Freeform 30"/>
              <p:cNvSpPr>
                <a:spLocks/>
              </p:cNvSpPr>
              <p:nvPr/>
            </p:nvSpPr>
            <p:spPr bwMode="auto">
              <a:xfrm>
                <a:off x="1680" y="2488"/>
                <a:ext cx="1440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8">
                    <a:moveTo>
                      <a:pt x="0" y="8"/>
                    </a:moveTo>
                    <a:lnTo>
                      <a:pt x="1440" y="0"/>
                    </a:lnTo>
                  </a:path>
                </a:pathLst>
              </a:custGeom>
              <a:solidFill>
                <a:srgbClr val="007CD0"/>
              </a:solidFill>
              <a:ln w="28575" cap="flat" cmpd="sng">
                <a:noFill/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8015" name="Oval 31"/>
              <p:cNvSpPr>
                <a:spLocks noChangeArrowheads="1"/>
              </p:cNvSpPr>
              <p:nvPr/>
            </p:nvSpPr>
            <p:spPr bwMode="auto">
              <a:xfrm rot="3834243">
                <a:off x="3069" y="2451"/>
                <a:ext cx="83" cy="77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938019" name="Freeform 35"/>
          <p:cNvSpPr>
            <a:spLocks/>
          </p:cNvSpPr>
          <p:nvPr/>
        </p:nvSpPr>
        <p:spPr bwMode="auto">
          <a:xfrm>
            <a:off x="2971800" y="3683000"/>
            <a:ext cx="1993900" cy="12700"/>
          </a:xfrm>
          <a:custGeom>
            <a:avLst/>
            <a:gdLst/>
            <a:ahLst/>
            <a:cxnLst>
              <a:cxn ang="0">
                <a:pos x="1256" y="0"/>
              </a:cxn>
              <a:cxn ang="0">
                <a:pos x="0" y="8"/>
              </a:cxn>
            </a:cxnLst>
            <a:rect l="0" t="0" r="r" b="b"/>
            <a:pathLst>
              <a:path w="1256" h="8">
                <a:moveTo>
                  <a:pt x="1256" y="0"/>
                </a:moveTo>
                <a:lnTo>
                  <a:pt x="0" y="8"/>
                </a:ln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38021" name="Freeform 37"/>
          <p:cNvSpPr>
            <a:spLocks/>
          </p:cNvSpPr>
          <p:nvPr/>
        </p:nvSpPr>
        <p:spPr bwMode="auto">
          <a:xfrm>
            <a:off x="4940300" y="3695700"/>
            <a:ext cx="1588" cy="1130300"/>
          </a:xfrm>
          <a:custGeom>
            <a:avLst/>
            <a:gdLst/>
            <a:ahLst/>
            <a:cxnLst>
              <a:cxn ang="0">
                <a:pos x="0" y="712"/>
              </a:cxn>
              <a:cxn ang="0">
                <a:pos x="0" y="0"/>
              </a:cxn>
            </a:cxnLst>
            <a:rect l="0" t="0" r="r" b="b"/>
            <a:pathLst>
              <a:path w="1" h="712">
                <a:moveTo>
                  <a:pt x="0" y="712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38022" name="Freeform 38"/>
          <p:cNvSpPr>
            <a:spLocks/>
          </p:cNvSpPr>
          <p:nvPr/>
        </p:nvSpPr>
        <p:spPr bwMode="auto">
          <a:xfrm>
            <a:off x="4927600" y="2603500"/>
            <a:ext cx="12700" cy="1054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664"/>
              </a:cxn>
            </a:cxnLst>
            <a:rect l="0" t="0" r="r" b="b"/>
            <a:pathLst>
              <a:path w="8" h="664">
                <a:moveTo>
                  <a:pt x="0" y="0"/>
                </a:moveTo>
                <a:lnTo>
                  <a:pt x="8" y="664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 type="stealth" w="lg" len="lg"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38023" name="Oval 39"/>
          <p:cNvSpPr>
            <a:spLocks noChangeArrowheads="1"/>
          </p:cNvSpPr>
          <p:nvPr/>
        </p:nvSpPr>
        <p:spPr bwMode="auto">
          <a:xfrm rot="3834243">
            <a:off x="2873376" y="3644900"/>
            <a:ext cx="131762" cy="1222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2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" name="Group 40"/>
          <p:cNvGrpSpPr>
            <a:grpSpLocks/>
          </p:cNvGrpSpPr>
          <p:nvPr/>
        </p:nvGrpSpPr>
        <p:grpSpPr bwMode="auto">
          <a:xfrm>
            <a:off x="5822951" y="914400"/>
            <a:ext cx="2932113" cy="527050"/>
            <a:chOff x="2756" y="288"/>
            <a:chExt cx="1847" cy="332"/>
          </a:xfrm>
        </p:grpSpPr>
        <p:graphicFrame>
          <p:nvGraphicFramePr>
            <p:cNvPr id="938025" name="Object 41"/>
            <p:cNvGraphicFramePr>
              <a:graphicFrameLocks noChangeAspect="1"/>
            </p:cNvGraphicFramePr>
            <p:nvPr/>
          </p:nvGraphicFramePr>
          <p:xfrm>
            <a:off x="4109" y="333"/>
            <a:ext cx="494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3" name="Формула" r:id="rId4" imgW="317160" imgH="152280" progId="Equation.3">
                    <p:embed/>
                  </p:oleObj>
                </mc:Choice>
                <mc:Fallback>
                  <p:oleObj name="Формула" r:id="rId4" imgW="317160" imgH="15228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09" y="333"/>
                          <a:ext cx="494" cy="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8026" name="Object 42"/>
            <p:cNvGraphicFramePr>
              <a:graphicFrameLocks noChangeAspect="1"/>
            </p:cNvGraphicFramePr>
            <p:nvPr/>
          </p:nvGraphicFramePr>
          <p:xfrm>
            <a:off x="2756" y="288"/>
            <a:ext cx="770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4" name="Формула" r:id="rId6" imgW="495000" imgH="203040" progId="Equation.3">
                    <p:embed/>
                  </p:oleObj>
                </mc:Choice>
                <mc:Fallback>
                  <p:oleObj name="Формула" r:id="rId6" imgW="495000" imgH="20304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6" y="288"/>
                          <a:ext cx="770" cy="3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38027" name="Object 43"/>
          <p:cNvGraphicFramePr>
            <a:graphicFrameLocks noChangeAspect="1"/>
          </p:cNvGraphicFramePr>
          <p:nvPr/>
        </p:nvGraphicFramePr>
        <p:xfrm>
          <a:off x="7153275" y="990600"/>
          <a:ext cx="627063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" name="Формула" r:id="rId8" imgW="164880" imgH="152280" progId="Equation.3">
                  <p:embed/>
                </p:oleObj>
              </mc:Choice>
              <mc:Fallback>
                <p:oleObj name="Формула" r:id="rId8" imgW="164880" imgH="152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275" y="990600"/>
                        <a:ext cx="627063" cy="608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8034" name="Rectangle 50"/>
          <p:cNvSpPr>
            <a:spLocks noChangeArrowheads="1"/>
          </p:cNvSpPr>
          <p:nvPr/>
        </p:nvSpPr>
        <p:spPr bwMode="auto">
          <a:xfrm>
            <a:off x="5638800" y="838200"/>
            <a:ext cx="3276600" cy="68580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" name="Group 56"/>
          <p:cNvGrpSpPr>
            <a:grpSpLocks/>
          </p:cNvGrpSpPr>
          <p:nvPr/>
        </p:nvGrpSpPr>
        <p:grpSpPr bwMode="auto">
          <a:xfrm>
            <a:off x="4572000" y="2803525"/>
            <a:ext cx="1600200" cy="777875"/>
            <a:chOff x="2880" y="1766"/>
            <a:chExt cx="1008" cy="490"/>
          </a:xfrm>
        </p:grpSpPr>
        <p:graphicFrame>
          <p:nvGraphicFramePr>
            <p:cNvPr id="938036" name="Object 52"/>
            <p:cNvGraphicFramePr>
              <a:graphicFrameLocks noChangeAspect="1"/>
            </p:cNvGraphicFramePr>
            <p:nvPr/>
          </p:nvGraphicFramePr>
          <p:xfrm>
            <a:off x="3303" y="1766"/>
            <a:ext cx="494" cy="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6" name="Формула" r:id="rId10" imgW="317160" imgH="152280" progId="Equation.3">
                    <p:embed/>
                  </p:oleObj>
                </mc:Choice>
                <mc:Fallback>
                  <p:oleObj name="Формула" r:id="rId10" imgW="317160" imgH="1522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3" y="1766"/>
                          <a:ext cx="494" cy="2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38038" name="Freeform 54"/>
            <p:cNvSpPr>
              <a:spLocks/>
            </p:cNvSpPr>
            <p:nvPr/>
          </p:nvSpPr>
          <p:spPr bwMode="auto">
            <a:xfrm>
              <a:off x="2880" y="1968"/>
              <a:ext cx="1008" cy="288"/>
            </a:xfrm>
            <a:custGeom>
              <a:avLst/>
              <a:gdLst/>
              <a:ahLst/>
              <a:cxnLst>
                <a:cxn ang="0">
                  <a:pos x="1008" y="0"/>
                </a:cxn>
                <a:cxn ang="0">
                  <a:pos x="0" y="0"/>
                </a:cxn>
                <a:cxn ang="0">
                  <a:pos x="144" y="288"/>
                </a:cxn>
              </a:cxnLst>
              <a:rect l="0" t="0" r="r" b="b"/>
              <a:pathLst>
                <a:path w="1008" h="288">
                  <a:moveTo>
                    <a:pt x="1008" y="0"/>
                  </a:moveTo>
                  <a:lnTo>
                    <a:pt x="0" y="0"/>
                  </a:lnTo>
                  <a:lnTo>
                    <a:pt x="144" y="288"/>
                  </a:lnTo>
                </a:path>
              </a:pathLst>
            </a:custGeom>
            <a:noFill/>
            <a:ln w="9525" cap="flat" cmpd="sng">
              <a:solidFill>
                <a:srgbClr val="660066"/>
              </a:solidFill>
              <a:prstDash val="solid"/>
              <a:round/>
              <a:headEnd/>
              <a:tailEnd type="stealth" w="lg" len="lg"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grpSp>
        <p:nvGrpSpPr>
          <p:cNvPr id="13" name="Group 57"/>
          <p:cNvGrpSpPr>
            <a:grpSpLocks/>
          </p:cNvGrpSpPr>
          <p:nvPr/>
        </p:nvGrpSpPr>
        <p:grpSpPr bwMode="auto">
          <a:xfrm>
            <a:off x="4724400" y="3746500"/>
            <a:ext cx="1741488" cy="666750"/>
            <a:chOff x="2976" y="2360"/>
            <a:chExt cx="1097" cy="420"/>
          </a:xfrm>
        </p:grpSpPr>
        <p:graphicFrame>
          <p:nvGraphicFramePr>
            <p:cNvPr id="938037" name="Object 53"/>
            <p:cNvGraphicFramePr>
              <a:graphicFrameLocks noChangeAspect="1"/>
            </p:cNvGraphicFramePr>
            <p:nvPr/>
          </p:nvGraphicFramePr>
          <p:xfrm>
            <a:off x="3303" y="2448"/>
            <a:ext cx="770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07" name="Формула" r:id="rId12" imgW="495000" imgH="203040" progId="Equation.3">
                    <p:embed/>
                  </p:oleObj>
                </mc:Choice>
                <mc:Fallback>
                  <p:oleObj name="Формула" r:id="rId12" imgW="495000" imgH="2030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3" y="2448"/>
                          <a:ext cx="770" cy="3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38039" name="Freeform 55"/>
            <p:cNvSpPr>
              <a:spLocks/>
            </p:cNvSpPr>
            <p:nvPr/>
          </p:nvSpPr>
          <p:spPr bwMode="auto">
            <a:xfrm>
              <a:off x="2976" y="2360"/>
              <a:ext cx="1008" cy="376"/>
            </a:xfrm>
            <a:custGeom>
              <a:avLst/>
              <a:gdLst/>
              <a:ahLst/>
              <a:cxnLst>
                <a:cxn ang="0">
                  <a:pos x="1008" y="520"/>
                </a:cxn>
                <a:cxn ang="0">
                  <a:pos x="0" y="520"/>
                </a:cxn>
                <a:cxn ang="0">
                  <a:pos x="72" y="0"/>
                </a:cxn>
              </a:cxnLst>
              <a:rect l="0" t="0" r="r" b="b"/>
              <a:pathLst>
                <a:path w="1008" h="520">
                  <a:moveTo>
                    <a:pt x="1008" y="520"/>
                  </a:moveTo>
                  <a:lnTo>
                    <a:pt x="0" y="520"/>
                  </a:lnTo>
                  <a:lnTo>
                    <a:pt x="72" y="0"/>
                  </a:lnTo>
                </a:path>
              </a:pathLst>
            </a:custGeom>
            <a:noFill/>
            <a:ln w="9525" cap="flat" cmpd="sng">
              <a:solidFill>
                <a:srgbClr val="660066"/>
              </a:solidFill>
              <a:prstDash val="solid"/>
              <a:round/>
              <a:headEnd/>
              <a:tailEnd type="stealth" w="lg" len="lg"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932040" y="22768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r>
              <a:rPr lang="ru-RU" baseline="-25000" dirty="0" smtClean="0"/>
              <a:t>1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5076056" y="465313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</a:t>
            </a:r>
            <a:r>
              <a:rPr lang="ru-RU" baseline="-25000" dirty="0"/>
              <a:t>2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38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38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80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8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80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8019" grpId="0" animBg="1"/>
      <p:bldP spid="938021" grpId="0" animBg="1"/>
      <p:bldP spid="938022" grpId="0" animBg="1"/>
      <p:bldP spid="9380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6200" y="76200"/>
            <a:ext cx="9004300" cy="6705600"/>
            <a:chOff x="168" y="176"/>
            <a:chExt cx="5408" cy="3928"/>
          </a:xfrm>
        </p:grpSpPr>
        <p:sp>
          <p:nvSpPr>
            <p:cNvPr id="940039" name="Freeform 7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40040" name="Freeform 8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40041" name="Freeform 9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40042" name="Freeform 10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40043" name="Freeform 11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40044" name="Freeform 12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40045" name="Freeform 13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40046" name="Freeform 14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940058" name="Object 26"/>
          <p:cNvGraphicFramePr>
            <a:graphicFrameLocks noChangeAspect="1"/>
          </p:cNvGraphicFramePr>
          <p:nvPr/>
        </p:nvGraphicFramePr>
        <p:xfrm>
          <a:off x="681038" y="381000"/>
          <a:ext cx="1755775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7" name="Формула" r:id="rId3" imgW="672840" imgH="393480" progId="Equation.3">
                  <p:embed/>
                </p:oleObj>
              </mc:Choice>
              <mc:Fallback>
                <p:oleObj name="Формула" r:id="rId3" imgW="6728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381000"/>
                        <a:ext cx="1755775" cy="1023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0060" name="Object 28"/>
          <p:cNvGraphicFramePr>
            <a:graphicFrameLocks noChangeAspect="1"/>
          </p:cNvGraphicFramePr>
          <p:nvPr/>
        </p:nvGraphicFramePr>
        <p:xfrm>
          <a:off x="446088" y="1981200"/>
          <a:ext cx="139065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8" name="Формула" r:id="rId5" imgW="533160" imgH="203040" progId="Equation.3">
                  <p:embed/>
                </p:oleObj>
              </mc:Choice>
              <mc:Fallback>
                <p:oleObj name="Формула" r:id="rId5" imgW="5331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8" y="1981200"/>
                        <a:ext cx="1390650" cy="52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0062" name="Object 30"/>
          <p:cNvGraphicFramePr>
            <a:graphicFrameLocks noChangeAspect="1"/>
          </p:cNvGraphicFramePr>
          <p:nvPr/>
        </p:nvGraphicFramePr>
        <p:xfrm>
          <a:off x="3798888" y="1752600"/>
          <a:ext cx="139065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9" name="Формула" r:id="rId7" imgW="533160" imgH="431640" progId="Equation.3">
                  <p:embed/>
                </p:oleObj>
              </mc:Choice>
              <mc:Fallback>
                <p:oleObj name="Формула" r:id="rId7" imgW="53316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8888" y="1752600"/>
                        <a:ext cx="1390650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0065" name="Object 33"/>
          <p:cNvGraphicFramePr>
            <a:graphicFrameLocks noChangeAspect="1"/>
          </p:cNvGraphicFramePr>
          <p:nvPr/>
        </p:nvGraphicFramePr>
        <p:xfrm>
          <a:off x="5410200" y="1752600"/>
          <a:ext cx="1522413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name="Формула" r:id="rId9" imgW="583920" imgH="431640" progId="Equation.3">
                  <p:embed/>
                </p:oleObj>
              </mc:Choice>
              <mc:Fallback>
                <p:oleObj name="Формула" r:id="rId9" imgW="583920" imgH="431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752600"/>
                        <a:ext cx="1522413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0066" name="Object 34"/>
          <p:cNvGraphicFramePr>
            <a:graphicFrameLocks noChangeAspect="1"/>
          </p:cNvGraphicFramePr>
          <p:nvPr/>
        </p:nvGraphicFramePr>
        <p:xfrm>
          <a:off x="7092950" y="2082800"/>
          <a:ext cx="927100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1" name="Формула" r:id="rId11" imgW="355320" imgH="177480" progId="Equation.3">
                  <p:embed/>
                </p:oleObj>
              </mc:Choice>
              <mc:Fallback>
                <p:oleObj name="Формула" r:id="rId11" imgW="355320" imgH="177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2082800"/>
                        <a:ext cx="927100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0074" name="Object 42"/>
          <p:cNvGraphicFramePr>
            <a:graphicFrameLocks noChangeAspect="1"/>
          </p:cNvGraphicFramePr>
          <p:nvPr/>
        </p:nvGraphicFramePr>
        <p:xfrm>
          <a:off x="2047875" y="1752600"/>
          <a:ext cx="162083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" name="Формула" r:id="rId13" imgW="622080" imgH="419040" progId="Equation.3">
                  <p:embed/>
                </p:oleObj>
              </mc:Choice>
              <mc:Fallback>
                <p:oleObj name="Формула" r:id="rId13" imgW="622080" imgH="419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75" y="1752600"/>
                        <a:ext cx="1620838" cy="1090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457200" y="2514600"/>
            <a:ext cx="7696200" cy="76200"/>
            <a:chOff x="288" y="1584"/>
            <a:chExt cx="4848" cy="48"/>
          </a:xfrm>
        </p:grpSpPr>
        <p:sp>
          <p:nvSpPr>
            <p:cNvPr id="940082" name="Freeform 50"/>
            <p:cNvSpPr>
              <a:spLocks/>
            </p:cNvSpPr>
            <p:nvPr/>
          </p:nvSpPr>
          <p:spPr bwMode="auto">
            <a:xfrm>
              <a:off x="288" y="1584"/>
              <a:ext cx="720" cy="48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288" y="0"/>
                </a:cxn>
                <a:cxn ang="0">
                  <a:pos x="384" y="96"/>
                </a:cxn>
                <a:cxn ang="0">
                  <a:pos x="480" y="0"/>
                </a:cxn>
                <a:cxn ang="0">
                  <a:pos x="576" y="96"/>
                </a:cxn>
                <a:cxn ang="0">
                  <a:pos x="672" y="0"/>
                </a:cxn>
                <a:cxn ang="0">
                  <a:pos x="768" y="96"/>
                </a:cxn>
                <a:cxn ang="0">
                  <a:pos x="864" y="0"/>
                </a:cxn>
                <a:cxn ang="0">
                  <a:pos x="960" y="96"/>
                </a:cxn>
              </a:cxnLst>
              <a:rect l="0" t="0" r="r" b="b"/>
              <a:pathLst>
                <a:path w="960" h="96">
                  <a:moveTo>
                    <a:pt x="0" y="96"/>
                  </a:moveTo>
                  <a:cubicBezTo>
                    <a:pt x="32" y="48"/>
                    <a:pt x="64" y="0"/>
                    <a:pt x="96" y="0"/>
                  </a:cubicBezTo>
                  <a:cubicBezTo>
                    <a:pt x="128" y="0"/>
                    <a:pt x="160" y="96"/>
                    <a:pt x="192" y="96"/>
                  </a:cubicBezTo>
                  <a:cubicBezTo>
                    <a:pt x="224" y="96"/>
                    <a:pt x="256" y="0"/>
                    <a:pt x="288" y="0"/>
                  </a:cubicBezTo>
                  <a:cubicBezTo>
                    <a:pt x="320" y="0"/>
                    <a:pt x="352" y="96"/>
                    <a:pt x="384" y="96"/>
                  </a:cubicBezTo>
                  <a:cubicBezTo>
                    <a:pt x="416" y="96"/>
                    <a:pt x="448" y="0"/>
                    <a:pt x="480" y="0"/>
                  </a:cubicBezTo>
                  <a:cubicBezTo>
                    <a:pt x="512" y="0"/>
                    <a:pt x="544" y="96"/>
                    <a:pt x="576" y="96"/>
                  </a:cubicBezTo>
                  <a:cubicBezTo>
                    <a:pt x="608" y="96"/>
                    <a:pt x="640" y="0"/>
                    <a:pt x="672" y="0"/>
                  </a:cubicBezTo>
                  <a:cubicBezTo>
                    <a:pt x="704" y="0"/>
                    <a:pt x="736" y="96"/>
                    <a:pt x="768" y="96"/>
                  </a:cubicBezTo>
                  <a:cubicBezTo>
                    <a:pt x="800" y="96"/>
                    <a:pt x="832" y="0"/>
                    <a:pt x="864" y="0"/>
                  </a:cubicBezTo>
                  <a:cubicBezTo>
                    <a:pt x="896" y="0"/>
                    <a:pt x="928" y="48"/>
                    <a:pt x="960" y="96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940083" name="Freeform 51"/>
            <p:cNvSpPr>
              <a:spLocks/>
            </p:cNvSpPr>
            <p:nvPr/>
          </p:nvSpPr>
          <p:spPr bwMode="auto">
            <a:xfrm>
              <a:off x="4416" y="1584"/>
              <a:ext cx="720" cy="48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288" y="0"/>
                </a:cxn>
                <a:cxn ang="0">
                  <a:pos x="384" y="96"/>
                </a:cxn>
                <a:cxn ang="0">
                  <a:pos x="480" y="0"/>
                </a:cxn>
                <a:cxn ang="0">
                  <a:pos x="576" y="96"/>
                </a:cxn>
                <a:cxn ang="0">
                  <a:pos x="672" y="0"/>
                </a:cxn>
                <a:cxn ang="0">
                  <a:pos x="768" y="96"/>
                </a:cxn>
                <a:cxn ang="0">
                  <a:pos x="864" y="0"/>
                </a:cxn>
                <a:cxn ang="0">
                  <a:pos x="960" y="96"/>
                </a:cxn>
              </a:cxnLst>
              <a:rect l="0" t="0" r="r" b="b"/>
              <a:pathLst>
                <a:path w="960" h="96">
                  <a:moveTo>
                    <a:pt x="0" y="96"/>
                  </a:moveTo>
                  <a:cubicBezTo>
                    <a:pt x="32" y="48"/>
                    <a:pt x="64" y="0"/>
                    <a:pt x="96" y="0"/>
                  </a:cubicBezTo>
                  <a:cubicBezTo>
                    <a:pt x="128" y="0"/>
                    <a:pt x="160" y="96"/>
                    <a:pt x="192" y="96"/>
                  </a:cubicBezTo>
                  <a:cubicBezTo>
                    <a:pt x="224" y="96"/>
                    <a:pt x="256" y="0"/>
                    <a:pt x="288" y="0"/>
                  </a:cubicBezTo>
                  <a:cubicBezTo>
                    <a:pt x="320" y="0"/>
                    <a:pt x="352" y="96"/>
                    <a:pt x="384" y="96"/>
                  </a:cubicBezTo>
                  <a:cubicBezTo>
                    <a:pt x="416" y="96"/>
                    <a:pt x="448" y="0"/>
                    <a:pt x="480" y="0"/>
                  </a:cubicBezTo>
                  <a:cubicBezTo>
                    <a:pt x="512" y="0"/>
                    <a:pt x="544" y="96"/>
                    <a:pt x="576" y="96"/>
                  </a:cubicBezTo>
                  <a:cubicBezTo>
                    <a:pt x="608" y="96"/>
                    <a:pt x="640" y="0"/>
                    <a:pt x="672" y="0"/>
                  </a:cubicBezTo>
                  <a:cubicBezTo>
                    <a:pt x="704" y="0"/>
                    <a:pt x="736" y="96"/>
                    <a:pt x="768" y="96"/>
                  </a:cubicBezTo>
                  <a:cubicBezTo>
                    <a:pt x="800" y="96"/>
                    <a:pt x="832" y="0"/>
                    <a:pt x="864" y="0"/>
                  </a:cubicBezTo>
                  <a:cubicBezTo>
                    <a:pt x="896" y="0"/>
                    <a:pt x="928" y="48"/>
                    <a:pt x="960" y="96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5429176" y="3356992"/>
            <a:ext cx="2544763" cy="538163"/>
            <a:chOff x="3257" y="1296"/>
            <a:chExt cx="1603" cy="339"/>
          </a:xfrm>
        </p:grpSpPr>
        <p:graphicFrame>
          <p:nvGraphicFramePr>
            <p:cNvPr id="940087" name="Object 55"/>
            <p:cNvGraphicFramePr>
              <a:graphicFrameLocks noChangeAspect="1"/>
            </p:cNvGraphicFramePr>
            <p:nvPr/>
          </p:nvGraphicFramePr>
          <p:xfrm>
            <a:off x="3257" y="1296"/>
            <a:ext cx="876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3" name="Формула" r:id="rId15" imgW="533160" imgH="203040" progId="Equation.3">
                    <p:embed/>
                  </p:oleObj>
                </mc:Choice>
                <mc:Fallback>
                  <p:oleObj name="Формула" r:id="rId15" imgW="533160" imgH="203040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7" y="1296"/>
                          <a:ext cx="876" cy="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0088" name="Object 56"/>
            <p:cNvGraphicFramePr>
              <a:graphicFrameLocks noChangeAspect="1"/>
            </p:cNvGraphicFramePr>
            <p:nvPr/>
          </p:nvGraphicFramePr>
          <p:xfrm>
            <a:off x="4276" y="1344"/>
            <a:ext cx="584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54" name="Формула" r:id="rId17" imgW="355320" imgH="177480" progId="Equation.3">
                    <p:embed/>
                  </p:oleObj>
                </mc:Choice>
                <mc:Fallback>
                  <p:oleObj name="Формула" r:id="rId17" imgW="355320" imgH="177480" progId="Equation.3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76" y="1344"/>
                          <a:ext cx="584" cy="2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72"/>
          <p:cNvGrpSpPr>
            <a:grpSpLocks/>
          </p:cNvGrpSpPr>
          <p:nvPr/>
        </p:nvGrpSpPr>
        <p:grpSpPr bwMode="auto">
          <a:xfrm>
            <a:off x="827584" y="4293096"/>
            <a:ext cx="7348538" cy="538163"/>
            <a:chOff x="576" y="3312"/>
            <a:chExt cx="4629" cy="339"/>
          </a:xfrm>
        </p:grpSpPr>
        <p:grpSp>
          <p:nvGrpSpPr>
            <p:cNvPr id="8" name="Group 62"/>
            <p:cNvGrpSpPr>
              <a:grpSpLocks/>
            </p:cNvGrpSpPr>
            <p:nvPr/>
          </p:nvGrpSpPr>
          <p:grpSpPr bwMode="auto">
            <a:xfrm>
              <a:off x="3497" y="3312"/>
              <a:ext cx="1708" cy="339"/>
              <a:chOff x="3205" y="1296"/>
              <a:chExt cx="1708" cy="339"/>
            </a:xfrm>
          </p:grpSpPr>
          <p:graphicFrame>
            <p:nvGraphicFramePr>
              <p:cNvPr id="940095" name="Object 63"/>
              <p:cNvGraphicFramePr>
                <a:graphicFrameLocks noChangeAspect="1"/>
              </p:cNvGraphicFramePr>
              <p:nvPr/>
            </p:nvGraphicFramePr>
            <p:xfrm>
              <a:off x="3205" y="1296"/>
              <a:ext cx="980" cy="3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55" name="Формула" r:id="rId19" imgW="596880" imgH="203040" progId="Equation.3">
                      <p:embed/>
                    </p:oleObj>
                  </mc:Choice>
                  <mc:Fallback>
                    <p:oleObj name="Формула" r:id="rId19" imgW="596880" imgH="203040" progId="Equation.3">
                      <p:embed/>
                      <p:pic>
                        <p:nvPicPr>
                          <p:cNvPr id="0" name="Picture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05" y="1296"/>
                            <a:ext cx="980" cy="33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40096" name="Object 64"/>
              <p:cNvGraphicFramePr>
                <a:graphicFrameLocks noChangeAspect="1"/>
              </p:cNvGraphicFramePr>
              <p:nvPr/>
            </p:nvGraphicFramePr>
            <p:xfrm>
              <a:off x="4224" y="1344"/>
              <a:ext cx="689" cy="29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56" name="Формула" r:id="rId21" imgW="419040" imgH="177480" progId="Equation.3">
                      <p:embed/>
                    </p:oleObj>
                  </mc:Choice>
                  <mc:Fallback>
                    <p:oleObj name="Формула" r:id="rId21" imgW="419040" imgH="177480" progId="Equation.3">
                      <p:embed/>
                      <p:pic>
                        <p:nvPicPr>
                          <p:cNvPr id="0" name="Picture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24" y="1344"/>
                            <a:ext cx="689" cy="29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940102" name="Text Box 70"/>
            <p:cNvSpPr txBox="1">
              <a:spLocks noChangeArrowheads="1"/>
            </p:cNvSpPr>
            <p:nvPr/>
          </p:nvSpPr>
          <p:spPr bwMode="auto">
            <a:xfrm>
              <a:off x="576" y="3360"/>
              <a:ext cx="2457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Докажи самостоятельно</a:t>
              </a:r>
            </a:p>
          </p:txBody>
        </p:sp>
      </p:grpSp>
      <p:sp>
        <p:nvSpPr>
          <p:cNvPr id="940103" name="Rectangle 71"/>
          <p:cNvSpPr>
            <a:spLocks noChangeArrowheads="1"/>
          </p:cNvSpPr>
          <p:nvPr/>
        </p:nvSpPr>
        <p:spPr bwMode="auto">
          <a:xfrm>
            <a:off x="5148064" y="3284984"/>
            <a:ext cx="3276600" cy="68580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40105" name="Rectangle 73"/>
          <p:cNvSpPr>
            <a:spLocks noChangeArrowheads="1"/>
          </p:cNvSpPr>
          <p:nvPr/>
        </p:nvSpPr>
        <p:spPr bwMode="auto">
          <a:xfrm>
            <a:off x="5220072" y="4149080"/>
            <a:ext cx="3276600" cy="685800"/>
          </a:xfrm>
          <a:prstGeom prst="rect">
            <a:avLst/>
          </a:prstGeom>
          <a:noFill/>
          <a:ln w="38100" cmpd="dbl">
            <a:solidFill>
              <a:srgbClr val="FF0000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6" name="Object 28"/>
          <p:cNvGraphicFramePr>
            <a:graphicFrameLocks noChangeAspect="1"/>
          </p:cNvGraphicFramePr>
          <p:nvPr/>
        </p:nvGraphicFramePr>
        <p:xfrm>
          <a:off x="519113" y="5416550"/>
          <a:ext cx="1554162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7" name="Формула" r:id="rId23" imgW="596880" imgH="203040" progId="Equation.3">
                  <p:embed/>
                </p:oleObj>
              </mc:Choice>
              <mc:Fallback>
                <p:oleObj name="Формула" r:id="rId23" imgW="596880" imgH="203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5416550"/>
                        <a:ext cx="1554162" cy="52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0"/>
          <p:cNvGraphicFramePr>
            <a:graphicFrameLocks noChangeAspect="1"/>
          </p:cNvGraphicFramePr>
          <p:nvPr/>
        </p:nvGraphicFramePr>
        <p:xfrm>
          <a:off x="3838575" y="5187950"/>
          <a:ext cx="1620838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8" name="Формула" r:id="rId25" imgW="622080" imgH="431640" progId="Equation.3">
                  <p:embed/>
                </p:oleObj>
              </mc:Choice>
              <mc:Fallback>
                <p:oleObj name="Формула" r:id="rId25" imgW="622080" imgH="43164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8575" y="5187950"/>
                        <a:ext cx="1620838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3"/>
          <p:cNvGraphicFramePr>
            <a:graphicFrameLocks noChangeAspect="1"/>
          </p:cNvGraphicFramePr>
          <p:nvPr/>
        </p:nvGraphicFramePr>
        <p:xfrm>
          <a:off x="5595938" y="5187950"/>
          <a:ext cx="1455737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9" name="Формула" r:id="rId27" imgW="558720" imgH="431640" progId="Equation.3">
                  <p:embed/>
                </p:oleObj>
              </mc:Choice>
              <mc:Fallback>
                <p:oleObj name="Формула" r:id="rId27" imgW="558720" imgH="431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938" y="5187950"/>
                        <a:ext cx="1455737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4"/>
          <p:cNvGraphicFramePr>
            <a:graphicFrameLocks noChangeAspect="1"/>
          </p:cNvGraphicFramePr>
          <p:nvPr/>
        </p:nvGraphicFramePr>
        <p:xfrm>
          <a:off x="7164388" y="5518150"/>
          <a:ext cx="1092200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0" name="Формула" r:id="rId29" imgW="419040" imgH="177480" progId="Equation.3">
                  <p:embed/>
                </p:oleObj>
              </mc:Choice>
              <mc:Fallback>
                <p:oleObj name="Формула" r:id="rId29" imgW="419040" imgH="1774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5518150"/>
                        <a:ext cx="1092200" cy="461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42"/>
          <p:cNvGraphicFramePr>
            <a:graphicFrameLocks noChangeAspect="1"/>
          </p:cNvGraphicFramePr>
          <p:nvPr/>
        </p:nvGraphicFramePr>
        <p:xfrm>
          <a:off x="2184400" y="5187950"/>
          <a:ext cx="16557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1" name="Формула" r:id="rId31" imgW="634680" imgH="419040" progId="Equation.3">
                  <p:embed/>
                </p:oleObj>
              </mc:Choice>
              <mc:Fallback>
                <p:oleObj name="Формула" r:id="rId31" imgW="634680" imgH="4190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5187950"/>
                        <a:ext cx="1655763" cy="1090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" name="Group 52"/>
          <p:cNvGrpSpPr>
            <a:grpSpLocks/>
          </p:cNvGrpSpPr>
          <p:nvPr/>
        </p:nvGrpSpPr>
        <p:grpSpPr bwMode="auto">
          <a:xfrm>
            <a:off x="611560" y="5949280"/>
            <a:ext cx="7696200" cy="76200"/>
            <a:chOff x="288" y="1584"/>
            <a:chExt cx="4848" cy="48"/>
          </a:xfrm>
        </p:grpSpPr>
        <p:sp>
          <p:nvSpPr>
            <p:cNvPr id="42" name="Freeform 50"/>
            <p:cNvSpPr>
              <a:spLocks/>
            </p:cNvSpPr>
            <p:nvPr/>
          </p:nvSpPr>
          <p:spPr bwMode="auto">
            <a:xfrm>
              <a:off x="288" y="1584"/>
              <a:ext cx="720" cy="48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288" y="0"/>
                </a:cxn>
                <a:cxn ang="0">
                  <a:pos x="384" y="96"/>
                </a:cxn>
                <a:cxn ang="0">
                  <a:pos x="480" y="0"/>
                </a:cxn>
                <a:cxn ang="0">
                  <a:pos x="576" y="96"/>
                </a:cxn>
                <a:cxn ang="0">
                  <a:pos x="672" y="0"/>
                </a:cxn>
                <a:cxn ang="0">
                  <a:pos x="768" y="96"/>
                </a:cxn>
                <a:cxn ang="0">
                  <a:pos x="864" y="0"/>
                </a:cxn>
                <a:cxn ang="0">
                  <a:pos x="960" y="96"/>
                </a:cxn>
              </a:cxnLst>
              <a:rect l="0" t="0" r="r" b="b"/>
              <a:pathLst>
                <a:path w="960" h="96">
                  <a:moveTo>
                    <a:pt x="0" y="96"/>
                  </a:moveTo>
                  <a:cubicBezTo>
                    <a:pt x="32" y="48"/>
                    <a:pt x="64" y="0"/>
                    <a:pt x="96" y="0"/>
                  </a:cubicBezTo>
                  <a:cubicBezTo>
                    <a:pt x="128" y="0"/>
                    <a:pt x="160" y="96"/>
                    <a:pt x="192" y="96"/>
                  </a:cubicBezTo>
                  <a:cubicBezTo>
                    <a:pt x="224" y="96"/>
                    <a:pt x="256" y="0"/>
                    <a:pt x="288" y="0"/>
                  </a:cubicBezTo>
                  <a:cubicBezTo>
                    <a:pt x="320" y="0"/>
                    <a:pt x="352" y="96"/>
                    <a:pt x="384" y="96"/>
                  </a:cubicBezTo>
                  <a:cubicBezTo>
                    <a:pt x="416" y="96"/>
                    <a:pt x="448" y="0"/>
                    <a:pt x="480" y="0"/>
                  </a:cubicBezTo>
                  <a:cubicBezTo>
                    <a:pt x="512" y="0"/>
                    <a:pt x="544" y="96"/>
                    <a:pt x="576" y="96"/>
                  </a:cubicBezTo>
                  <a:cubicBezTo>
                    <a:pt x="608" y="96"/>
                    <a:pt x="640" y="0"/>
                    <a:pt x="672" y="0"/>
                  </a:cubicBezTo>
                  <a:cubicBezTo>
                    <a:pt x="704" y="0"/>
                    <a:pt x="736" y="96"/>
                    <a:pt x="768" y="96"/>
                  </a:cubicBezTo>
                  <a:cubicBezTo>
                    <a:pt x="800" y="96"/>
                    <a:pt x="832" y="0"/>
                    <a:pt x="864" y="0"/>
                  </a:cubicBezTo>
                  <a:cubicBezTo>
                    <a:pt x="896" y="0"/>
                    <a:pt x="928" y="48"/>
                    <a:pt x="960" y="96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43" name="Freeform 51"/>
            <p:cNvSpPr>
              <a:spLocks/>
            </p:cNvSpPr>
            <p:nvPr/>
          </p:nvSpPr>
          <p:spPr bwMode="auto">
            <a:xfrm>
              <a:off x="4416" y="1584"/>
              <a:ext cx="720" cy="48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288" y="0"/>
                </a:cxn>
                <a:cxn ang="0">
                  <a:pos x="384" y="96"/>
                </a:cxn>
                <a:cxn ang="0">
                  <a:pos x="480" y="0"/>
                </a:cxn>
                <a:cxn ang="0">
                  <a:pos x="576" y="96"/>
                </a:cxn>
                <a:cxn ang="0">
                  <a:pos x="672" y="0"/>
                </a:cxn>
                <a:cxn ang="0">
                  <a:pos x="768" y="96"/>
                </a:cxn>
                <a:cxn ang="0">
                  <a:pos x="864" y="0"/>
                </a:cxn>
                <a:cxn ang="0">
                  <a:pos x="960" y="96"/>
                </a:cxn>
              </a:cxnLst>
              <a:rect l="0" t="0" r="r" b="b"/>
              <a:pathLst>
                <a:path w="960" h="96">
                  <a:moveTo>
                    <a:pt x="0" y="96"/>
                  </a:moveTo>
                  <a:cubicBezTo>
                    <a:pt x="32" y="48"/>
                    <a:pt x="64" y="0"/>
                    <a:pt x="96" y="0"/>
                  </a:cubicBezTo>
                  <a:cubicBezTo>
                    <a:pt x="128" y="0"/>
                    <a:pt x="160" y="96"/>
                    <a:pt x="192" y="96"/>
                  </a:cubicBezTo>
                  <a:cubicBezTo>
                    <a:pt x="224" y="96"/>
                    <a:pt x="256" y="0"/>
                    <a:pt x="288" y="0"/>
                  </a:cubicBezTo>
                  <a:cubicBezTo>
                    <a:pt x="320" y="0"/>
                    <a:pt x="352" y="96"/>
                    <a:pt x="384" y="96"/>
                  </a:cubicBezTo>
                  <a:cubicBezTo>
                    <a:pt x="416" y="96"/>
                    <a:pt x="448" y="0"/>
                    <a:pt x="480" y="0"/>
                  </a:cubicBezTo>
                  <a:cubicBezTo>
                    <a:pt x="512" y="0"/>
                    <a:pt x="544" y="96"/>
                    <a:pt x="576" y="96"/>
                  </a:cubicBezTo>
                  <a:cubicBezTo>
                    <a:pt x="608" y="96"/>
                    <a:pt x="640" y="0"/>
                    <a:pt x="672" y="0"/>
                  </a:cubicBezTo>
                  <a:cubicBezTo>
                    <a:pt x="704" y="0"/>
                    <a:pt x="736" y="96"/>
                    <a:pt x="768" y="96"/>
                  </a:cubicBezTo>
                  <a:cubicBezTo>
                    <a:pt x="800" y="96"/>
                    <a:pt x="832" y="0"/>
                    <a:pt x="864" y="0"/>
                  </a:cubicBezTo>
                  <a:cubicBezTo>
                    <a:pt x="896" y="0"/>
                    <a:pt x="928" y="48"/>
                    <a:pt x="960" y="96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0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0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0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0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40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40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0103" grpId="0" animBg="1"/>
      <p:bldP spid="94010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84963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82962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40968"/>
            <a:ext cx="87344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5" cstate="print"/>
          <a:srcRect t="2919" b="6596"/>
          <a:stretch>
            <a:fillRect/>
          </a:stretch>
        </p:blipFill>
        <p:spPr bwMode="auto">
          <a:xfrm>
            <a:off x="323528" y="4725144"/>
            <a:ext cx="8410575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447</Words>
  <Application>Microsoft Office PowerPoint</Application>
  <PresentationFormat>Экран (4:3)</PresentationFormat>
  <Paragraphs>125</Paragraphs>
  <Slides>18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Monotype Corsiva</vt:lpstr>
      <vt:lpstr>Times New Roman</vt:lpstr>
      <vt:lpstr>Wingdings</vt:lpstr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 Дегтева</cp:lastModifiedBy>
  <cp:revision>13</cp:revision>
  <dcterms:created xsi:type="dcterms:W3CDTF">2012-09-30T09:06:37Z</dcterms:created>
  <dcterms:modified xsi:type="dcterms:W3CDTF">2021-11-14T06:59:10Z</dcterms:modified>
</cp:coreProperties>
</file>