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3"/>
  </p:notesMasterIdLst>
  <p:sldIdLst>
    <p:sldId id="256" r:id="rId2"/>
    <p:sldId id="362" r:id="rId3"/>
    <p:sldId id="555" r:id="rId4"/>
    <p:sldId id="540" r:id="rId5"/>
    <p:sldId id="539" r:id="rId6"/>
    <p:sldId id="677" r:id="rId7"/>
    <p:sldId id="678" r:id="rId8"/>
    <p:sldId id="682" r:id="rId9"/>
    <p:sldId id="684" r:id="rId10"/>
    <p:sldId id="683" r:id="rId11"/>
    <p:sldId id="55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4D1A"/>
    <a:srgbClr val="CFECCA"/>
    <a:srgbClr val="FFF9EB"/>
    <a:srgbClr val="E1FFFF"/>
    <a:srgbClr val="FFEDB9"/>
    <a:srgbClr val="BFE6B8"/>
    <a:srgbClr val="006600"/>
    <a:srgbClr val="FF603B"/>
    <a:srgbClr val="FF5229"/>
    <a:srgbClr val="FF8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6" autoAdjust="0"/>
    <p:restoredTop sz="94671" autoAdjust="0"/>
  </p:normalViewPr>
  <p:slideViewPr>
    <p:cSldViewPr>
      <p:cViewPr>
        <p:scale>
          <a:sx n="70" d="100"/>
          <a:sy n="70" d="100"/>
        </p:scale>
        <p:origin x="52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8B569-EB4A-4734-A3DC-2CED7F90C44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7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23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7.png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10" Type="http://schemas.openxmlformats.org/officeDocument/2006/relationships/image" Target="../media/image30.png"/><Relationship Id="rId4" Type="http://schemas.openxmlformats.org/officeDocument/2006/relationships/image" Target="../media/image16.png"/><Relationship Id="rId9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000" y="540000"/>
            <a:ext cx="3333750" cy="42862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792000"/>
          </a:xfrm>
          <a:prstGeom prst="rect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7160445" y="6401076"/>
            <a:ext cx="1983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Знак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Квадратные неравенства</a:t>
            </a:r>
            <a:endParaRPr lang="ru-RU" sz="3600" dirty="0" smtClean="0">
              <a:solidFill>
                <a:schemeClr val="accent5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КВАДРАТИЧНАЯ ФУНКЦИЯ</a:t>
            </a:r>
            <a:endParaRPr lang="ru-RU" sz="1800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1459" y="5112000"/>
            <a:ext cx="878497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Домашнее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задание</a:t>
            </a:r>
          </a:p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   У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п.2.5,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290(г, д, е).</a:t>
            </a:r>
            <a:endParaRPr lang="ru-RU" sz="24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4162312"/>
            <a:chOff x="194038" y="2147263"/>
            <a:chExt cx="4680000" cy="416231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38886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Вы узнаете </a:t>
              </a:r>
              <a:endPara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решать неравенства с опорой на схематический график квадратичной функции;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заменять неравенство равносильным ему с положительным коэффициентом при х</a:t>
              </a:r>
              <a:r>
                <a:rPr lang="ru-RU" sz="2000" baseline="30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;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004046" y="706848"/>
                <a:ext cx="3960441" cy="2554545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ru-RU" sz="2000" dirty="0"/>
                  <a:t>Анализируя положение графика </a:t>
                </a:r>
                <a:r>
                  <a:rPr lang="ru-RU" sz="2000" dirty="0" smtClean="0"/>
                  <a:t>функции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y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= ax</a:t>
                </a:r>
                <a:r>
                  <a:rPr lang="ru-RU" sz="2400" i="1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ru-RU" sz="2400" i="1" dirty="0" err="1">
                    <a:latin typeface="Times New Roman" pitchFamily="18" charset="0"/>
                    <a:cs typeface="Times New Roman" pitchFamily="18" charset="0"/>
                  </a:rPr>
                  <a:t>bx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с </a:t>
                </a:r>
                <a:r>
                  <a:rPr lang="ru-RU" sz="2000" dirty="0" smtClean="0"/>
                  <a:t>относительно оси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х</a:t>
                </a:r>
                <a:r>
                  <a:rPr lang="ru-RU" sz="2000" dirty="0"/>
                  <a:t> мы, по сути, </a:t>
                </a:r>
                <a:r>
                  <a:rPr lang="ru-RU" sz="2000" dirty="0" smtClean="0"/>
                  <a:t>находим </a:t>
                </a:r>
                <a:r>
                  <a:rPr lang="ru-RU" sz="2000" dirty="0"/>
                  <a:t>множества решений неравенств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ax</a:t>
                </a:r>
                <a:r>
                  <a:rPr lang="ru-RU" sz="2400" i="1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ru-RU" sz="2400" i="1" dirty="0" err="1">
                    <a:latin typeface="Times New Roman" pitchFamily="18" charset="0"/>
                    <a:cs typeface="Times New Roman" pitchFamily="18" charset="0"/>
                  </a:rPr>
                  <a:t>bx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с 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&gt; 0</a:t>
                </a:r>
                <a:endParaRPr lang="ru-RU" sz="2400" dirty="0" smtClean="0"/>
              </a:p>
              <a:p>
                <a:r>
                  <a:rPr lang="ru-RU" sz="2000" dirty="0" smtClean="0"/>
                  <a:t>или  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ax</a:t>
                </a:r>
                <a:r>
                  <a:rPr lang="ru-RU" sz="2400" i="1" baseline="30000" dirty="0">
                    <a:latin typeface="Times New Roman" pitchFamily="18" charset="0"/>
                    <a:cs typeface="Times New Roman" pitchFamily="18" charset="0"/>
                  </a:rPr>
                  <a:t>2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</a:t>
                </a:r>
                <a:r>
                  <a:rPr lang="ru-RU" sz="2400" i="1" dirty="0" err="1">
                    <a:latin typeface="Times New Roman" pitchFamily="18" charset="0"/>
                    <a:cs typeface="Times New Roman" pitchFamily="18" charset="0"/>
                  </a:rPr>
                  <a:t>bx</a:t>
                </a:r>
                <a:r>
                  <a:rPr lang="ru-RU" sz="2400" i="1" dirty="0">
                    <a:latin typeface="Times New Roman" pitchFamily="18" charset="0"/>
                    <a:cs typeface="Times New Roman" pitchFamily="18" charset="0"/>
                  </a:rPr>
                  <a:t> + с </a:t>
                </a:r>
                <a:r>
                  <a:rPr lang="en-US" sz="2400" i="1" dirty="0">
                    <a:latin typeface="Times New Roman" pitchFamily="18" charset="0"/>
                    <a:cs typeface="Times New Roman" pitchFamily="18" charset="0"/>
                  </a:rPr>
                  <a:t>&lt;</a:t>
                </a:r>
                <a:r>
                  <a:rPr lang="en-US" sz="2400" i="1" dirty="0" smtClean="0">
                    <a:latin typeface="Times New Roman" pitchFamily="18" charset="0"/>
                    <a:cs typeface="Times New Roman" pitchFamily="18" charset="0"/>
                  </a:rPr>
                  <a:t> 0</a:t>
                </a:r>
                <a:r>
                  <a:rPr lang="ru-RU" sz="2000" dirty="0" smtClean="0"/>
                  <a:t>, </a:t>
                </a:r>
              </a:p>
              <a:p>
                <a:r>
                  <a:rPr lang="ru-RU" sz="2000" dirty="0" smtClean="0"/>
                  <a:t>где </a:t>
                </a:r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а </a:t>
                </a:r>
                <a14:m>
                  <m:oMath xmlns:m="http://schemas.openxmlformats.org/officeDocument/2006/math">
                    <m:r>
                      <a:rPr lang="ru-RU" sz="24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ru-RU" sz="2400" i="1" dirty="0" smtClean="0">
                    <a:latin typeface="Times New Roman" pitchFamily="18" charset="0"/>
                    <a:cs typeface="Times New Roman" pitchFamily="18" charset="0"/>
                  </a:rPr>
                  <a:t> 0</a:t>
                </a:r>
                <a:r>
                  <a:rPr lang="ru-RU" sz="2000" dirty="0" smtClean="0"/>
                  <a:t>.</a:t>
                </a:r>
                <a:endParaRPr lang="ru-RU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6" y="706848"/>
                <a:ext cx="3960441" cy="2554545"/>
              </a:xfrm>
              <a:prstGeom prst="rect">
                <a:avLst/>
              </a:prstGeom>
              <a:blipFill rotWithShape="1">
                <a:blip r:embed="rId2"/>
                <a:stretch>
                  <a:fillRect l="-1690" t="-1190" b="-4286"/>
                </a:stretch>
              </a:blipFill>
              <a:ln w="3175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356992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Математическая разминка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323528" y="2662323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25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983523" y="1266908"/>
            <a:ext cx="4608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Решите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квадратные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уравнения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23528" y="2282483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282483"/>
                <a:ext cx="2376613" cy="369332"/>
              </a:xfrm>
              <a:prstGeom prst="rect">
                <a:avLst/>
              </a:prstGeom>
              <a:blipFill>
                <a:blip r:embed="rId2"/>
                <a:stretch>
                  <a:fillRect l="-2564" r="-2821" b="-655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8"/>
              <p:cNvSpPr txBox="1"/>
              <p:nvPr/>
            </p:nvSpPr>
            <p:spPr>
              <a:xfrm>
                <a:off x="261639" y="3086824"/>
                <a:ext cx="2500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=0,5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5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39" y="3086824"/>
                <a:ext cx="2500389" cy="461665"/>
              </a:xfrm>
              <a:prstGeom prst="rect">
                <a:avLst/>
              </a:prstGeom>
              <a:blipFill>
                <a:blip r:embed="rId3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8"/>
          <p:cNvSpPr txBox="1"/>
          <p:nvPr/>
        </p:nvSpPr>
        <p:spPr>
          <a:xfrm>
            <a:off x="5497985" y="2699487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-79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5497985" y="2319647"/>
                <a:ext cx="25465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+11=0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7985" y="2319647"/>
                <a:ext cx="2546531" cy="369332"/>
              </a:xfrm>
              <a:prstGeom prst="rect">
                <a:avLst/>
              </a:prstGeom>
              <a:blipFill>
                <a:blip r:embed="rId4"/>
                <a:stretch>
                  <a:fillRect l="-2392" t="-1667" r="-2392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8"/>
              <p:cNvSpPr txBox="1"/>
              <p:nvPr/>
            </p:nvSpPr>
            <p:spPr>
              <a:xfrm>
                <a:off x="5436096" y="3123988"/>
                <a:ext cx="2500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решений нет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8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3123988"/>
                <a:ext cx="2500389" cy="461665"/>
              </a:xfrm>
              <a:prstGeom prst="rect">
                <a:avLst/>
              </a:prstGeom>
              <a:blipFill>
                <a:blip r:embed="rId5"/>
                <a:stretch>
                  <a:fillRect l="-1951" b="-184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8"/>
          <p:cNvSpPr txBox="1"/>
          <p:nvPr/>
        </p:nvSpPr>
        <p:spPr>
          <a:xfrm>
            <a:off x="323528" y="4793914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323528" y="4414074"/>
                <a:ext cx="254653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+25=0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4414074"/>
                <a:ext cx="2546531" cy="369332"/>
              </a:xfrm>
              <a:prstGeom prst="rect">
                <a:avLst/>
              </a:prstGeom>
              <a:blipFill>
                <a:blip r:embed="rId6"/>
                <a:stretch>
                  <a:fillRect l="-957" r="-2632" b="-819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8"/>
              <p:cNvSpPr txBox="1"/>
              <p:nvPr/>
            </p:nvSpPr>
            <p:spPr>
              <a:xfrm>
                <a:off x="323528" y="5218415"/>
                <a:ext cx="24385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218415"/>
                <a:ext cx="2438500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8"/>
          <p:cNvSpPr txBox="1"/>
          <p:nvPr/>
        </p:nvSpPr>
        <p:spPr>
          <a:xfrm>
            <a:off x="5786016" y="4669083"/>
            <a:ext cx="159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121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5786017" y="4289243"/>
                <a:ext cx="220669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6017" y="4289243"/>
                <a:ext cx="2206694" cy="369332"/>
              </a:xfrm>
              <a:prstGeom prst="rect">
                <a:avLst/>
              </a:prstGeom>
              <a:blipFill>
                <a:blip r:embed="rId8"/>
                <a:stretch>
                  <a:fillRect l="-3039" t="-1667" r="-3039" b="-833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8"/>
              <p:cNvSpPr txBox="1"/>
              <p:nvPr/>
            </p:nvSpPr>
            <p:spPr>
              <a:xfrm>
                <a:off x="5724128" y="5093584"/>
                <a:ext cx="29141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=1,2;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=−1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4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5093584"/>
                <a:ext cx="2914102" cy="461665"/>
              </a:xfrm>
              <a:prstGeom prst="rect">
                <a:avLst/>
              </a:prstGeom>
              <a:blipFill>
                <a:blip r:embed="rId9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15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5" grpId="0"/>
      <p:bldP spid="26" grpId="0"/>
      <p:bldP spid="28" grpId="0"/>
      <p:bldP spid="29" grpId="0"/>
      <p:bldP spid="31" grpId="0"/>
      <p:bldP spid="32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 fontScale="90000"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r>
              <a:rPr lang="ru-RU" sz="3600" i="1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endParaRPr lang="ru-RU" sz="3600" i="1" baseline="300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853880" cy="667735"/>
            <a:chOff x="251520" y="602414"/>
            <a:chExt cx="4999164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3999" y="648000"/>
              <a:ext cx="1610277" cy="43204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 117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868600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179512" y="1260000"/>
            <a:ext cx="8856984" cy="1258347"/>
            <a:chOff x="755576" y="1268760"/>
            <a:chExt cx="8856984" cy="1258347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755576" y="1268760"/>
              <a:ext cx="8856984" cy="1258347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878329" y="1296000"/>
              <a:ext cx="216024" cy="1231107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755576" y="1656000"/>
              <a:ext cx="3312368" cy="3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94353" y="1296000"/>
              <a:ext cx="16749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Определение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094353" y="1696110"/>
                  <a:ext cx="8518207" cy="8309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2400" b="1" dirty="0"/>
                    <a:t>Неравенство вида </a:t>
                  </a:r>
                  <a:r>
                    <a:rPr lang="ru-RU" sz="2400" i="1" dirty="0" smtClean="0">
                      <a:latin typeface="Times New Roman" pitchFamily="18" charset="0"/>
                      <a:cs typeface="Times New Roman" pitchFamily="18" charset="0"/>
                    </a:rPr>
                    <a:t>ах</a:t>
                  </a:r>
                  <a:r>
                    <a:rPr lang="ru-RU" sz="2400" i="1" baseline="30000" dirty="0" smtClean="0"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ru-RU" sz="2400" i="1" dirty="0" smtClean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ru-RU" sz="2400" i="1" dirty="0">
                      <a:latin typeface="Times New Roman" pitchFamily="18" charset="0"/>
                      <a:cs typeface="Times New Roman" pitchFamily="18" charset="0"/>
                    </a:rPr>
                    <a:t>+ </a:t>
                  </a:r>
                  <a:r>
                    <a:rPr lang="en-US" sz="2400" i="1" dirty="0" smtClean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r>
                    <a:rPr lang="ru-RU" sz="2400" i="1" dirty="0" smtClean="0">
                      <a:latin typeface="Times New Roman" pitchFamily="18" charset="0"/>
                      <a:cs typeface="Times New Roman" pitchFamily="18" charset="0"/>
                    </a:rPr>
                    <a:t>х </a:t>
                  </a:r>
                  <a:r>
                    <a:rPr lang="ru-RU" sz="2400" i="1" dirty="0">
                      <a:latin typeface="Times New Roman" pitchFamily="18" charset="0"/>
                      <a:cs typeface="Times New Roman" pitchFamily="18" charset="0"/>
                    </a:rPr>
                    <a:t>+ с &gt; </a:t>
                  </a:r>
                  <a:r>
                    <a:rPr lang="ru-RU" sz="2400" i="1" dirty="0" smtClean="0">
                      <a:latin typeface="Times New Roman" pitchFamily="18" charset="0"/>
                      <a:cs typeface="Times New Roman" pitchFamily="18" charset="0"/>
                    </a:rPr>
                    <a:t>0 </a:t>
                  </a:r>
                  <a:r>
                    <a:rPr lang="ru-RU" sz="2400" b="1" dirty="0"/>
                    <a:t>или </a:t>
                  </a:r>
                  <a:r>
                    <a:rPr lang="ru-RU" sz="2400" i="1" dirty="0" smtClean="0">
                      <a:latin typeface="Times New Roman" pitchFamily="18" charset="0"/>
                      <a:cs typeface="Times New Roman" pitchFamily="18" charset="0"/>
                    </a:rPr>
                    <a:t>ах</a:t>
                  </a:r>
                  <a:r>
                    <a:rPr lang="ru-RU" sz="2400" i="1" baseline="30000" dirty="0" smtClean="0">
                      <a:latin typeface="Times New Roman" pitchFamily="18" charset="0"/>
                      <a:cs typeface="Times New Roman" pitchFamily="18" charset="0"/>
                    </a:rPr>
                    <a:t>2</a:t>
                  </a:r>
                  <a:r>
                    <a:rPr lang="ru-RU" sz="2400" i="1" dirty="0" smtClean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ru-RU" sz="2400" i="1" dirty="0">
                      <a:latin typeface="Times New Roman" pitchFamily="18" charset="0"/>
                      <a:cs typeface="Times New Roman" pitchFamily="18" charset="0"/>
                    </a:rPr>
                    <a:t>+ </a:t>
                  </a:r>
                  <a:r>
                    <a:rPr lang="en-US" sz="2400" i="1" dirty="0">
                      <a:latin typeface="Times New Roman" pitchFamily="18" charset="0"/>
                      <a:cs typeface="Times New Roman" pitchFamily="18" charset="0"/>
                    </a:rPr>
                    <a:t>b</a:t>
                  </a:r>
                  <a:r>
                    <a:rPr lang="ru-RU" sz="2400" i="1" dirty="0" smtClean="0">
                      <a:latin typeface="Times New Roman" pitchFamily="18" charset="0"/>
                      <a:cs typeface="Times New Roman" pitchFamily="18" charset="0"/>
                    </a:rPr>
                    <a:t>х </a:t>
                  </a:r>
                  <a:r>
                    <a:rPr lang="ru-RU" sz="2400" i="1" dirty="0">
                      <a:latin typeface="Times New Roman" pitchFamily="18" charset="0"/>
                      <a:cs typeface="Times New Roman" pitchFamily="18" charset="0"/>
                    </a:rPr>
                    <a:t>+ с &lt; 0</a:t>
                  </a:r>
                  <a:r>
                    <a:rPr lang="ru-RU" sz="2400" b="1" dirty="0"/>
                    <a:t>, </a:t>
                  </a:r>
                  <a:endParaRPr lang="en-US" sz="2400" b="1" dirty="0" smtClean="0"/>
                </a:p>
                <a:p>
                  <a:r>
                    <a:rPr lang="ru-RU" sz="2400" b="1" dirty="0" smtClean="0"/>
                    <a:t>где</a:t>
                  </a:r>
                  <a:r>
                    <a:rPr lang="en-US" sz="2400" b="1" dirty="0" smtClean="0"/>
                    <a:t> </a:t>
                  </a:r>
                  <a:r>
                    <a:rPr lang="en-US" sz="2400" i="1" dirty="0" smtClean="0">
                      <a:latin typeface="Times New Roman" pitchFamily="18" charset="0"/>
                      <a:cs typeface="Times New Roman" pitchFamily="18" charset="0"/>
                    </a:rPr>
                    <a:t>a </a:t>
                  </a:r>
                  <a14:m>
                    <m:oMath xmlns:m="http://schemas.openxmlformats.org/officeDocument/2006/math">
                      <m:r>
                        <a:rPr lang="en-US" sz="2400" i="1" smtClean="0">
                          <a:latin typeface="Cambria Math"/>
                          <a:ea typeface="Cambria Math"/>
                        </a:rPr>
                        <m:t>≠</m:t>
                      </m:r>
                    </m:oMath>
                  </a14:m>
                  <a:r>
                    <a:rPr lang="en-US" sz="2400" i="1" dirty="0" smtClean="0">
                      <a:latin typeface="Times New Roman" pitchFamily="18" charset="0"/>
                      <a:cs typeface="Times New Roman" pitchFamily="18" charset="0"/>
                    </a:rPr>
                    <a:t> 0</a:t>
                  </a:r>
                  <a:r>
                    <a:rPr lang="ru-RU" sz="2400" b="1" dirty="0" smtClean="0"/>
                    <a:t>, </a:t>
                  </a:r>
                  <a:r>
                    <a:rPr lang="ru-RU" sz="2400" b="1" dirty="0"/>
                    <a:t>называют квадратным неравенством.</a:t>
                  </a:r>
                  <a:endParaRPr lang="ru-RU" sz="2400" b="1" dirty="0">
                    <a:latin typeface="Bookman Old Style" pitchFamily="18" charset="0"/>
                  </a:endParaRPr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4353" y="1696110"/>
                  <a:ext cx="8518207" cy="83099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1074" t="-6618" b="-1617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92000"/>
            <a:ext cx="4752975" cy="381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4932487" y="2592000"/>
            <a:ext cx="421151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каких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точках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рафик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пересекает ось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 каких значениях 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значения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функции равны нулю?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каком промежутке значения функции отрицательны?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каких промежутках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значения функции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положительны?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Назовите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множества решений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неравенств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20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+ х - 6 &lt; 0 и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        х</a:t>
            </a:r>
            <a:r>
              <a:rPr lang="ru-RU" sz="2000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+ х - 6 &gt; 0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33557" r="27600" b="53003"/>
          <a:stretch/>
        </p:blipFill>
        <p:spPr>
          <a:xfrm>
            <a:off x="2019611" y="693287"/>
            <a:ext cx="4320480" cy="1728193"/>
          </a:xfrm>
          <a:prstGeom prst="rect">
            <a:avLst/>
          </a:prstGeom>
        </p:spPr>
      </p:pic>
      <p:sp>
        <p:nvSpPr>
          <p:cNvPr id="19" name="TextBox 8"/>
          <p:cNvSpPr txBox="1"/>
          <p:nvPr/>
        </p:nvSpPr>
        <p:spPr>
          <a:xfrm>
            <a:off x="359358" y="3299317"/>
            <a:ext cx="1476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59358" y="2919477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−21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2919477"/>
                <a:ext cx="2376613" cy="369332"/>
              </a:xfrm>
              <a:prstGeom prst="rect">
                <a:avLst/>
              </a:prstGeom>
              <a:blipFill>
                <a:blip r:embed="rId3"/>
                <a:stretch>
                  <a:fillRect l="-1538" r="-2564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297469" y="3723818"/>
                <a:ext cx="2500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=3;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−7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69" y="3723818"/>
                <a:ext cx="2500389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860032" y="4330616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624228" y="4315119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16016" y="441666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-7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552220" y="444758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851" y="3493575"/>
            <a:ext cx="3384375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3995936" y="4447585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58910" r="13028" b="33750"/>
          <a:stretch/>
        </p:blipFill>
        <p:spPr bwMode="auto">
          <a:xfrm>
            <a:off x="5046670" y="4461235"/>
            <a:ext cx="1577558" cy="87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215642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ru-RU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2156424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324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 animBg="1"/>
      <p:bldP spid="25" grpId="0" animBg="1"/>
      <p:bldP spid="23" grpId="0"/>
      <p:bldP spid="27" grpId="0"/>
      <p:bldP spid="28" grpId="0"/>
      <p:bldP spid="31" grpId="0" animBg="1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3982294" y="2448804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33557" r="27600" b="53003"/>
          <a:stretch/>
        </p:blipFill>
        <p:spPr>
          <a:xfrm>
            <a:off x="2019611" y="693287"/>
            <a:ext cx="4320480" cy="1728193"/>
          </a:xfrm>
          <a:prstGeom prst="rect">
            <a:avLst/>
          </a:prstGeom>
        </p:spPr>
      </p:pic>
      <p:sp>
        <p:nvSpPr>
          <p:cNvPr id="19" name="TextBox 8"/>
          <p:cNvSpPr txBox="1"/>
          <p:nvPr/>
        </p:nvSpPr>
        <p:spPr>
          <a:xfrm>
            <a:off x="359358" y="3299317"/>
            <a:ext cx="1476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59358" y="2919477"/>
                <a:ext cx="23766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−21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2919477"/>
                <a:ext cx="2376613" cy="369332"/>
              </a:xfrm>
              <a:prstGeom prst="rect">
                <a:avLst/>
              </a:prstGeom>
              <a:blipFill>
                <a:blip r:embed="rId3"/>
                <a:stretch>
                  <a:fillRect l="-1538" r="-2564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297469" y="3723818"/>
                <a:ext cx="25003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=7;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ru-RU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3 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69" y="3723818"/>
                <a:ext cx="2500389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860032" y="4330616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624228" y="4315119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16016" y="4416661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-3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552220" y="444758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444" y="3408863"/>
            <a:ext cx="3384375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1" t="60102" r="13027" b="33750"/>
          <a:stretch/>
        </p:blipFill>
        <p:spPr bwMode="auto">
          <a:xfrm>
            <a:off x="3995936" y="4365103"/>
            <a:ext cx="936104" cy="9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256429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&lt;−3;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&gt;7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2564292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66250" r="24021" b="29921"/>
          <a:stretch/>
        </p:blipFill>
        <p:spPr bwMode="auto">
          <a:xfrm>
            <a:off x="6666849" y="4330617"/>
            <a:ext cx="1361535" cy="1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8020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19" grpId="0"/>
      <p:bldP spid="21" grpId="0"/>
      <p:bldP spid="22" grpId="0" animBg="1"/>
      <p:bldP spid="25" grpId="0" animBg="1"/>
      <p:bldP spid="23" grpId="0"/>
      <p:bldP spid="27" grpId="0"/>
      <p:bldP spid="28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3982294" y="2448804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7" t="33557" r="27600" b="53003"/>
          <a:stretch/>
        </p:blipFill>
        <p:spPr>
          <a:xfrm>
            <a:off x="2019611" y="693287"/>
            <a:ext cx="4320480" cy="17281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59358" y="2919477"/>
                <a:ext cx="18406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2919477"/>
                <a:ext cx="1840632" cy="369332"/>
              </a:xfrm>
              <a:prstGeom prst="rect">
                <a:avLst/>
              </a:prstGeom>
              <a:blipFill>
                <a:blip r:embed="rId3"/>
                <a:stretch>
                  <a:fillRect l="-1987" r="-3311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297469" y="3723818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=−10;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=0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69" y="3723818"/>
                <a:ext cx="2798367" cy="461665"/>
              </a:xfrm>
              <a:prstGeom prst="rect">
                <a:avLst/>
              </a:prstGeom>
              <a:blipFill>
                <a:blip r:embed="rId4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860032" y="4330616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624228" y="4315119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16015" y="4416661"/>
            <a:ext cx="48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-10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552220" y="444758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0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851" y="3427428"/>
            <a:ext cx="3384375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1" t="60102" r="13027" b="33750"/>
          <a:stretch/>
        </p:blipFill>
        <p:spPr bwMode="auto">
          <a:xfrm>
            <a:off x="3995936" y="4365103"/>
            <a:ext cx="936104" cy="94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535126" y="5782410"/>
                <a:ext cx="279191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&lt;−10;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26" y="5782410"/>
                <a:ext cx="2791918" cy="4924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7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66250" r="24021" b="29921"/>
          <a:stretch/>
        </p:blipFill>
        <p:spPr bwMode="auto">
          <a:xfrm>
            <a:off x="6666849" y="4330617"/>
            <a:ext cx="1361535" cy="1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359358" y="3354273"/>
                <a:ext cx="19470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+10)=0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3354273"/>
                <a:ext cx="1947008" cy="369332"/>
              </a:xfrm>
              <a:prstGeom prst="rect">
                <a:avLst/>
              </a:prstGeom>
              <a:blipFill>
                <a:blip r:embed="rId9"/>
                <a:stretch>
                  <a:fillRect l="-1881" r="-3448" b="-344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49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22" grpId="0" animBg="1"/>
      <p:bldP spid="25" grpId="0" animBg="1"/>
      <p:bldP spid="23" grpId="0"/>
      <p:bldP spid="27" grpId="0"/>
      <p:bldP spid="28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3982294" y="2448804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59358" y="2919477"/>
                <a:ext cx="149791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2919477"/>
                <a:ext cx="1497910" cy="369332"/>
              </a:xfrm>
              <a:prstGeom prst="rect">
                <a:avLst/>
              </a:prstGeom>
              <a:blipFill>
                <a:blip r:embed="rId2"/>
                <a:stretch>
                  <a:fillRect l="-4472" r="-4065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8"/>
              <p:cNvSpPr txBox="1"/>
              <p:nvPr/>
            </p:nvSpPr>
            <p:spPr>
              <a:xfrm>
                <a:off x="297469" y="3723818"/>
                <a:ext cx="27983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240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=−4;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=4 </m:t>
                      </m:r>
                    </m:oMath>
                  </m:oMathPara>
                </a14:m>
                <a:endPara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1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69" y="3723818"/>
                <a:ext cx="2798367" cy="461665"/>
              </a:xfrm>
              <a:prstGeom prst="rect">
                <a:avLst/>
              </a:prstGeom>
              <a:blipFill>
                <a:blip r:embed="rId3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Овал 21"/>
          <p:cNvSpPr/>
          <p:nvPr/>
        </p:nvSpPr>
        <p:spPr>
          <a:xfrm>
            <a:off x="4860032" y="4330616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6624228" y="4315119"/>
            <a:ext cx="144016" cy="1440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4716015" y="4416661"/>
            <a:ext cx="486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-4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6552220" y="4447585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86875" y="3609816"/>
            <a:ext cx="3384375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www.politerm.com/zuludoc/images/layer_struct_style_filling6.png"/>
          <p:cNvPicPr>
            <a:picLocks noChangeAspect="1" noChangeArrowheads="1"/>
          </p:cNvPicPr>
          <p:nvPr/>
        </p:nvPicPr>
        <p:blipFill rotWithShape="1"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0" t="66250" r="24021" b="29921"/>
          <a:stretch/>
        </p:blipFill>
        <p:spPr bwMode="auto">
          <a:xfrm>
            <a:off x="5046669" y="4330616"/>
            <a:ext cx="1505551" cy="130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359358" y="3354273"/>
                <a:ext cx="25695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(4+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)(4−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3354273"/>
                <a:ext cx="2569550" cy="369332"/>
              </a:xfrm>
              <a:prstGeom prst="rect">
                <a:avLst/>
              </a:prstGeom>
              <a:blipFill>
                <a:blip r:embed="rId7"/>
                <a:stretch>
                  <a:fillRect l="-3800" r="-2375" b="-344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64000"/>
                    </a14:imgEffect>
                    <a14:imgEffect>
                      <a14:brightnessContrast bright="6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800" t="47900" r="27201" b="47661"/>
          <a:stretch/>
        </p:blipFill>
        <p:spPr>
          <a:xfrm>
            <a:off x="1835696" y="626043"/>
            <a:ext cx="3028148" cy="42669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939412" y="5638852"/>
                <a:ext cx="215642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ru-RU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&lt;4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12" y="5638852"/>
                <a:ext cx="2156424" cy="4924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9818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1" grpId="0"/>
      <p:bldP spid="22" grpId="0" animBg="1"/>
      <p:bldP spid="25" grpId="0" animBg="1"/>
      <p:bldP spid="23" grpId="0"/>
      <p:bldP spid="27" grpId="0"/>
      <p:bldP spid="28" grpId="0"/>
      <p:bldP spid="33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3982294" y="2448804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59358" y="2919477"/>
                <a:ext cx="14979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2919477"/>
                <a:ext cx="1497911" cy="369332"/>
              </a:xfrm>
              <a:prstGeom prst="rect">
                <a:avLst/>
              </a:prstGeom>
              <a:blipFill>
                <a:blip r:embed="rId2"/>
                <a:stretch>
                  <a:fillRect l="-2439" r="-4065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260" y="2229417"/>
            <a:ext cx="3384375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359358" y="3354273"/>
                <a:ext cx="18883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решений нет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3354273"/>
                <a:ext cx="1888337" cy="369332"/>
              </a:xfrm>
              <a:prstGeom prst="rect">
                <a:avLst/>
              </a:prstGeom>
              <a:blipFill>
                <a:blip r:embed="rId5"/>
                <a:stretch>
                  <a:fillRect l="-5161" r="-1290" b="-327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939412" y="5638852"/>
                <a:ext cx="2303195" cy="481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(−</m:t>
                    </m:r>
                    <m:r>
                      <m:rPr>
                        <m:nor/>
                      </m:rPr>
                      <a:rPr lang="ru-RU" sz="3200" dirty="0"/>
                      <m:t>∞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;+</m:t>
                    </m:r>
                    <m:r>
                      <m:rPr>
                        <m:nor/>
                      </m:rPr>
                      <a:rPr lang="ru-RU" sz="3200" dirty="0"/>
                      <m:t>∞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12" y="5638852"/>
                <a:ext cx="2303195" cy="4810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3394304" y="826758"/>
                <a:ext cx="149791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+3&gt;0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304" y="826758"/>
                <a:ext cx="1497911" cy="369332"/>
              </a:xfrm>
              <a:prstGeom prst="rect">
                <a:avLst/>
              </a:prstGeom>
              <a:blipFill>
                <a:blip r:embed="rId7"/>
                <a:stretch>
                  <a:fillRect l="-2439" t="-1667" r="-4065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2382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8" grpId="0"/>
      <p:bldP spid="33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/>
          <p:cNvSpPr/>
          <p:nvPr/>
        </p:nvSpPr>
        <p:spPr>
          <a:xfrm>
            <a:off x="3982295" y="4463290"/>
            <a:ext cx="4032448" cy="1953491"/>
          </a:xfrm>
          <a:prstGeom prst="rect">
            <a:avLst/>
          </a:prstGeom>
          <a:solidFill>
            <a:srgbClr val="F24D1A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неравенства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59358" y="2919477"/>
                <a:ext cx="149791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2919477"/>
                <a:ext cx="1497911" cy="369332"/>
              </a:xfrm>
              <a:prstGeom prst="rect">
                <a:avLst/>
              </a:prstGeom>
              <a:blipFill>
                <a:blip r:embed="rId2"/>
                <a:stretch>
                  <a:fillRect l="-2439" r="-4065" b="-4918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Прямая со стрелкой 14"/>
          <p:cNvCxnSpPr/>
          <p:nvPr/>
        </p:nvCxnSpPr>
        <p:spPr>
          <a:xfrm flipV="1">
            <a:off x="3995936" y="4416661"/>
            <a:ext cx="4032448" cy="2045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866365" y="4437112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pic>
        <p:nvPicPr>
          <p:cNvPr id="29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972" y="2260953"/>
            <a:ext cx="3384375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359358" y="3354273"/>
                <a:ext cx="18883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2400" b="0" i="1" smtClean="0">
                          <a:latin typeface="Cambria Math" panose="02040503050406030204" pitchFamily="18" charset="0"/>
                        </a:rPr>
                        <m:t>решений нет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358" y="3354273"/>
                <a:ext cx="1888337" cy="369332"/>
              </a:xfrm>
              <a:prstGeom prst="rect">
                <a:avLst/>
              </a:prstGeom>
              <a:blipFill>
                <a:blip r:embed="rId5"/>
                <a:stretch>
                  <a:fillRect l="-5161" r="-1290" b="-327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6" name="TextBox 35"/>
              <p:cNvSpPr txBox="1"/>
              <p:nvPr/>
            </p:nvSpPr>
            <p:spPr>
              <a:xfrm>
                <a:off x="939412" y="5638852"/>
                <a:ext cx="799899" cy="481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𝜖</m:t>
                    </m:r>
                    <m:r>
                      <a:rPr lang="ru-RU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</m:t>
                    </m:r>
                  </m:oMath>
                </a14:m>
                <a:r>
                  <a:rPr lang="ru-RU" dirty="0" smtClean="0"/>
                  <a:t> </a:t>
                </a:r>
                <a:endParaRPr lang="ru-RU" dirty="0"/>
              </a:p>
            </p:txBody>
          </p:sp>
        </mc:Choice>
        <mc:Fallback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12" y="5638852"/>
                <a:ext cx="799899" cy="48109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3394304" y="826758"/>
                <a:ext cx="1497911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+3&lt;0</m:t>
                      </m:r>
                    </m:oMath>
                  </m:oMathPara>
                </a14:m>
                <a:endParaRPr lang="ru-RU" sz="240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304" y="826758"/>
                <a:ext cx="1497911" cy="369332"/>
              </a:xfrm>
              <a:prstGeom prst="rect">
                <a:avLst/>
              </a:prstGeom>
              <a:blipFill>
                <a:blip r:embed="rId7"/>
                <a:stretch>
                  <a:fillRect l="-2439" t="-1667" r="-4065" b="-6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829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8" grpId="0"/>
      <p:bldP spid="33" grpId="0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Притча: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764704"/>
            <a:ext cx="914400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 Шёл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мудрец, а навстречу ему 3 человека, которые везли под горячим солнцем тележки с камнями для строительства. Мудрец остановился и задал каждому по вопросу.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У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первого спросил «Что ты делал целый день? И тот с ухмылкой ответил, что целый день возил камни.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У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второго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мудрец спросил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«А что ты делал целый день?» и тот ответил «А 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добросовестно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выполнял свою работу».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третий улыбнулся, его лицо засветилось радостью и удовольствием «А я принимал участие в строительстве храма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»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Кто на уроке возил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камни? 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Кто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добросовестно работал? 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Кто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строил храм? </a:t>
            </a:r>
          </a:p>
        </p:txBody>
      </p:sp>
    </p:spTree>
    <p:extLst>
      <p:ext uri="{BB962C8B-B14F-4D97-AF65-F5344CB8AC3E}">
        <p14:creationId xmlns:p14="http://schemas.microsoft.com/office/powerpoint/2010/main" val="8022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10651</TotalTime>
  <Words>448</Words>
  <Application>Microsoft Office PowerPoint</Application>
  <PresentationFormat>Экран (4:3)</PresentationFormat>
  <Paragraphs>107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Arial Black</vt:lpstr>
      <vt:lpstr>Bookman Old Style</vt:lpstr>
      <vt:lpstr>Calibri</vt:lpstr>
      <vt:lpstr>Cambria Math</vt:lpstr>
      <vt:lpstr>Symbol</vt:lpstr>
      <vt:lpstr>Tahoma</vt:lpstr>
      <vt:lpstr>Times New Roman</vt:lpstr>
      <vt:lpstr>Тема Office</vt:lpstr>
      <vt:lpstr>КВАДРАТИЧНАЯ ФУНКЦИЯ</vt:lpstr>
      <vt:lpstr>Цель нашего урока</vt:lpstr>
      <vt:lpstr>Математическая разминка</vt:lpstr>
      <vt:lpstr>Квадратные неравенства </vt:lpstr>
      <vt:lpstr>Квадратные неравенства</vt:lpstr>
      <vt:lpstr>Квадратные неравенства</vt:lpstr>
      <vt:lpstr>Квадратные неравенства</vt:lpstr>
      <vt:lpstr>Квадратные неравенства</vt:lpstr>
      <vt:lpstr>Квадратные неравенства</vt:lpstr>
      <vt:lpstr>Квадратные неравенства</vt:lpstr>
      <vt:lpstr>Притча: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Татьяна Дегтева</cp:lastModifiedBy>
  <cp:revision>1613</cp:revision>
  <dcterms:created xsi:type="dcterms:W3CDTF">2015-06-18T09:54:57Z</dcterms:created>
  <dcterms:modified xsi:type="dcterms:W3CDTF">2021-11-13T12:02:35Z</dcterms:modified>
</cp:coreProperties>
</file>