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2"/>
  </p:notesMasterIdLst>
  <p:sldIdLst>
    <p:sldId id="256" r:id="rId2"/>
    <p:sldId id="362" r:id="rId3"/>
    <p:sldId id="685" r:id="rId4"/>
    <p:sldId id="686" r:id="rId5"/>
    <p:sldId id="687" r:id="rId6"/>
    <p:sldId id="688" r:id="rId7"/>
    <p:sldId id="689" r:id="rId8"/>
    <p:sldId id="690" r:id="rId9"/>
    <p:sldId id="679" r:id="rId10"/>
    <p:sldId id="55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FFFF"/>
    <a:srgbClr val="4D2403"/>
    <a:srgbClr val="CFECCA"/>
    <a:srgbClr val="FFF9EB"/>
    <a:srgbClr val="FFEDB9"/>
    <a:srgbClr val="BFE6B8"/>
    <a:srgbClr val="006600"/>
    <a:srgbClr val="FF603B"/>
    <a:srgbClr val="FF5229"/>
    <a:srgbClr val="FF89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6" autoAdjust="0"/>
    <p:restoredTop sz="94671" autoAdjust="0"/>
  </p:normalViewPr>
  <p:slideViewPr>
    <p:cSldViewPr>
      <p:cViewPr varScale="1">
        <p:scale>
          <a:sx n="65" d="100"/>
          <a:sy n="65" d="100"/>
        </p:scale>
        <p:origin x="67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98811-A731-4BA0-901E-773D873299C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8B569-EB4A-4734-A3DC-2CED7F90C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56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8B569-EB4A-4734-A3DC-2CED7F90C44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678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1484784"/>
            <a:ext cx="9144000" cy="1470025"/>
          </a:xfrm>
        </p:spPr>
        <p:txBody>
          <a:bodyPr/>
          <a:lstStyle>
            <a:lvl1pPr>
              <a:defRPr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7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0" y="6648"/>
            <a:ext cx="913254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24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28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270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10" Type="http://schemas.openxmlformats.org/officeDocument/2006/relationships/image" Target="../media/image14.pn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6.png"/><Relationship Id="rId7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6.png"/><Relationship Id="rId7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8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000" y="540000"/>
            <a:ext cx="3333750" cy="42862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Прямоугольник 5"/>
          <p:cNvSpPr/>
          <p:nvPr userDrawn="1"/>
        </p:nvSpPr>
        <p:spPr>
          <a:xfrm>
            <a:off x="-36000" y="900000"/>
            <a:ext cx="9216000" cy="792000"/>
          </a:xfrm>
          <a:prstGeom prst="rect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7160445" y="6401076"/>
            <a:ext cx="19835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 smtClean="0"/>
              <a:t>Метапредмет – Знак</a:t>
            </a:r>
            <a:endParaRPr lang="ru-RU" sz="1600" dirty="0"/>
          </a:p>
        </p:txBody>
      </p:sp>
      <p:sp>
        <p:nvSpPr>
          <p:cNvPr id="16" name="TextBox 14"/>
          <p:cNvSpPr txBox="1"/>
          <p:nvPr/>
        </p:nvSpPr>
        <p:spPr>
          <a:xfrm>
            <a:off x="10790" y="900000"/>
            <a:ext cx="8978264" cy="461665"/>
          </a:xfrm>
          <a:prstGeom prst="rect">
            <a:avLst/>
          </a:prstGeom>
          <a:solidFill>
            <a:srgbClr val="44A786">
              <a:alpha val="0"/>
            </a:srgb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Arial Black" pitchFamily="34" charset="0"/>
              </a:rPr>
              <a:t>Квадратные неравенства (часть 2)</a:t>
            </a:r>
            <a:endParaRPr lang="ru-RU" sz="3600" dirty="0" smtClean="0">
              <a:solidFill>
                <a:schemeClr val="accent5">
                  <a:lumMod val="50000"/>
                </a:schemeClr>
              </a:solidFill>
              <a:effectLst>
                <a:glow rad="101600">
                  <a:srgbClr val="FFFFFF"/>
                </a:glow>
              </a:effectLst>
              <a:latin typeface="Arial Black" pitchFamily="34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0" y="414133"/>
            <a:ext cx="9144000" cy="5487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КВАДРАТИЧНАЯ ФУНКЦИЯ</a:t>
            </a:r>
            <a:endParaRPr lang="ru-RU" sz="1800" dirty="0">
              <a:ln>
                <a:solidFill>
                  <a:schemeClr val="accent5">
                    <a:lumMod val="75000"/>
                  </a:schemeClr>
                </a:solidFill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81459" y="5112000"/>
            <a:ext cx="878497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Домашнее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задание</a:t>
            </a:r>
          </a:p>
          <a:p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      У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: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п.2.5. домашнее задание в конце презентации</a:t>
            </a:r>
            <a:endParaRPr lang="ru-RU" sz="24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95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81301" y="706848"/>
            <a:ext cx="4680000" cy="4162312"/>
            <a:chOff x="194038" y="2147263"/>
            <a:chExt cx="4680000" cy="4162312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94038" y="2420887"/>
              <a:ext cx="4680000" cy="38886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ru-RU" sz="2000" b="1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Вы узнаете </a:t>
              </a:r>
              <a:endParaRPr lang="ru-RU" sz="2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как решать неравенства с опорой на схематический график квадратичной функции;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как заменять неравенство равносильным ему с положительным коэффициентом при х</a:t>
              </a:r>
              <a:r>
                <a:rPr lang="ru-RU" sz="2000" baseline="30000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ru-RU" sz="2000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;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94038" y="2147263"/>
              <a:ext cx="4680000" cy="27362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004046" y="706848"/>
                <a:ext cx="3960441" cy="2554545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ru-RU" sz="2000" dirty="0"/>
                  <a:t>Анализируя положение графика </a:t>
                </a:r>
                <a:r>
                  <a:rPr lang="ru-RU" sz="2000" dirty="0" smtClean="0"/>
                  <a:t>функции 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y 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= ax</a:t>
                </a:r>
                <a:r>
                  <a:rPr lang="ru-RU" sz="2400" i="1" baseline="30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+ </a:t>
                </a:r>
                <a:r>
                  <a:rPr lang="ru-RU" sz="2400" i="1" dirty="0" err="1">
                    <a:latin typeface="Times New Roman" pitchFamily="18" charset="0"/>
                    <a:cs typeface="Times New Roman" pitchFamily="18" charset="0"/>
                  </a:rPr>
                  <a:t>bx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+ с </a:t>
                </a:r>
                <a:r>
                  <a:rPr lang="ru-RU" sz="2000" dirty="0" smtClean="0"/>
                  <a:t>относительно оси 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х</a:t>
                </a:r>
                <a:r>
                  <a:rPr lang="ru-RU" sz="2000" dirty="0"/>
                  <a:t> мы, по сути, </a:t>
                </a:r>
                <a:r>
                  <a:rPr lang="ru-RU" sz="2000" dirty="0" smtClean="0"/>
                  <a:t>находим </a:t>
                </a:r>
                <a:r>
                  <a:rPr lang="ru-RU" sz="2000" dirty="0"/>
                  <a:t>множества решений неравенств 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ax</a:t>
                </a:r>
                <a:r>
                  <a:rPr lang="ru-RU" sz="2400" i="1" baseline="30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+ </a:t>
                </a:r>
                <a:r>
                  <a:rPr lang="ru-RU" sz="2400" i="1" dirty="0" err="1">
                    <a:latin typeface="Times New Roman" pitchFamily="18" charset="0"/>
                    <a:cs typeface="Times New Roman" pitchFamily="18" charset="0"/>
                  </a:rPr>
                  <a:t>bx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+ с </a:t>
                </a:r>
                <a:r>
                  <a:rPr lang="en-US" sz="2400" i="1" dirty="0" smtClean="0">
                    <a:latin typeface="Times New Roman" pitchFamily="18" charset="0"/>
                    <a:cs typeface="Times New Roman" pitchFamily="18" charset="0"/>
                  </a:rPr>
                  <a:t>&gt; 0</a:t>
                </a:r>
                <a:endParaRPr lang="ru-RU" sz="2400" dirty="0" smtClean="0"/>
              </a:p>
              <a:p>
                <a:r>
                  <a:rPr lang="ru-RU" sz="2000" dirty="0" smtClean="0"/>
                  <a:t>или  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ax</a:t>
                </a:r>
                <a:r>
                  <a:rPr lang="ru-RU" sz="2400" i="1" baseline="30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+ </a:t>
                </a:r>
                <a:r>
                  <a:rPr lang="ru-RU" sz="2400" i="1" dirty="0" err="1">
                    <a:latin typeface="Times New Roman" pitchFamily="18" charset="0"/>
                    <a:cs typeface="Times New Roman" pitchFamily="18" charset="0"/>
                  </a:rPr>
                  <a:t>bx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+ с </a:t>
                </a:r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&lt;</a:t>
                </a:r>
                <a:r>
                  <a:rPr lang="en-US" sz="2400" i="1" dirty="0" smtClean="0">
                    <a:latin typeface="Times New Roman" pitchFamily="18" charset="0"/>
                    <a:cs typeface="Times New Roman" pitchFamily="18" charset="0"/>
                  </a:rPr>
                  <a:t> 0</a:t>
                </a:r>
                <a:r>
                  <a:rPr lang="ru-RU" sz="2000" dirty="0" smtClean="0"/>
                  <a:t>, </a:t>
                </a:r>
              </a:p>
              <a:p>
                <a:r>
                  <a:rPr lang="ru-RU" sz="2000" dirty="0" smtClean="0"/>
                  <a:t>где 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а </a:t>
                </a:r>
                <a14:m>
                  <m:oMath xmlns:m="http://schemas.openxmlformats.org/officeDocument/2006/math">
                    <m:r>
                      <a:rPr lang="ru-RU" sz="24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 0</a:t>
                </a:r>
                <a:r>
                  <a:rPr lang="ru-RU" sz="2000" dirty="0" smtClean="0"/>
                  <a:t>.</a:t>
                </a:r>
                <a:endParaRPr lang="ru-RU" sz="2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6" y="706848"/>
                <a:ext cx="3960441" cy="2554545"/>
              </a:xfrm>
              <a:prstGeom prst="rect">
                <a:avLst/>
              </a:prstGeom>
              <a:blipFill rotWithShape="1">
                <a:blip r:embed="rId2"/>
                <a:stretch>
                  <a:fillRect l="-1690" t="-1190" b="-4286"/>
                </a:stretch>
              </a:blipFill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Цель нашего урока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целеполагание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356992"/>
            <a:ext cx="219075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7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3995936" y="4469607"/>
            <a:ext cx="4032448" cy="1953491"/>
          </a:xfrm>
          <a:prstGeom prst="rect">
            <a:avLst/>
          </a:prstGeom>
          <a:solidFill>
            <a:srgbClr val="F24D1A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  <a:solidFill>
            <a:schemeClr val="accent5">
              <a:lumMod val="75000"/>
            </a:schemeClr>
          </a:solidFill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Квадратные неравенства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8000" y="612000"/>
            <a:ext cx="1439664" cy="3599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 </a:t>
            </a:r>
            <a:endParaRPr lang="ru-RU" sz="2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359358" y="2919477"/>
                <a:ext cx="25695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b="0" i="1" smtClean="0">
                          <a:latin typeface="Cambria Math" panose="02040503050406030204" pitchFamily="18" charset="0"/>
                        </a:rPr>
                        <m:t>(9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)(9+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58" y="2919477"/>
                <a:ext cx="2569550" cy="369332"/>
              </a:xfrm>
              <a:prstGeom prst="rect">
                <a:avLst/>
              </a:prstGeom>
              <a:blipFill>
                <a:blip r:embed="rId2"/>
                <a:stretch>
                  <a:fillRect l="-3800" r="-2375" b="-327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8"/>
              <p:cNvSpPr txBox="1"/>
              <p:nvPr/>
            </p:nvSpPr>
            <p:spPr>
              <a:xfrm>
                <a:off x="297469" y="3723818"/>
                <a:ext cx="2798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;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1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469" y="3723818"/>
                <a:ext cx="2798367" cy="461665"/>
              </a:xfrm>
              <a:prstGeom prst="rect">
                <a:avLst/>
              </a:prstGeom>
              <a:blipFill>
                <a:blip r:embed="rId3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 стрелкой 14"/>
          <p:cNvCxnSpPr/>
          <p:nvPr/>
        </p:nvCxnSpPr>
        <p:spPr>
          <a:xfrm flipV="1">
            <a:off x="3995936" y="4416661"/>
            <a:ext cx="4032448" cy="204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4860032" y="4330616"/>
            <a:ext cx="144016" cy="144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6624228" y="4315119"/>
            <a:ext cx="144016" cy="144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4716015" y="4416661"/>
            <a:ext cx="486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-9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6552220" y="444758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7866365" y="443711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</p:txBody>
      </p:sp>
      <p:pic>
        <p:nvPicPr>
          <p:cNvPr id="29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121949" y="3594318"/>
            <a:ext cx="3384375" cy="17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politerm.com/zuludoc/images/layer_struct_style_filling6.png"/>
          <p:cNvPicPr>
            <a:picLocks noChangeAspect="1" noChangeArrowheads="1"/>
          </p:cNvPicPr>
          <p:nvPr/>
        </p:nvPicPr>
        <p:blipFill rotWithShape="1"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81" t="60102" r="13027" b="33750"/>
          <a:stretch/>
        </p:blipFill>
        <p:spPr bwMode="auto">
          <a:xfrm>
            <a:off x="3995936" y="4451149"/>
            <a:ext cx="936104" cy="9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535126" y="5782410"/>
                <a:ext cx="256429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&lt;−9;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&gt;9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26" y="5782410"/>
                <a:ext cx="2564292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4" descr="https://www.politerm.com/zuludoc/images/layer_struct_style_filling6.png"/>
          <p:cNvPicPr>
            <a:picLocks noChangeAspect="1" noChangeArrowheads="1"/>
          </p:cNvPicPr>
          <p:nvPr/>
        </p:nvPicPr>
        <p:blipFill rotWithShape="1"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0" t="66250" r="24021" b="29921"/>
          <a:stretch/>
        </p:blipFill>
        <p:spPr bwMode="auto">
          <a:xfrm>
            <a:off x="6720854" y="4373980"/>
            <a:ext cx="1361535" cy="11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3093" y="706591"/>
            <a:ext cx="2523555" cy="70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4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1" grpId="0"/>
      <p:bldP spid="22" grpId="0" animBg="1"/>
      <p:bldP spid="25" grpId="0" animBg="1"/>
      <p:bldP spid="23" grpId="0"/>
      <p:bldP spid="27" grpId="0"/>
      <p:bldP spid="28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3981207" y="2449446"/>
            <a:ext cx="4032448" cy="1953491"/>
          </a:xfrm>
          <a:prstGeom prst="rect">
            <a:avLst/>
          </a:prstGeom>
          <a:solidFill>
            <a:srgbClr val="F24D1A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  <a:solidFill>
            <a:schemeClr val="accent5">
              <a:lumMod val="75000"/>
            </a:schemeClr>
          </a:solidFill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Квадратные неравенства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8000" y="612000"/>
            <a:ext cx="1439664" cy="3599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 </a:t>
            </a:r>
            <a:endParaRPr lang="ru-RU" sz="2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500217" y="2049086"/>
                <a:ext cx="220669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+4=0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217" y="2049086"/>
                <a:ext cx="2206693" cy="369332"/>
              </a:xfrm>
              <a:prstGeom prst="rect">
                <a:avLst/>
              </a:prstGeom>
              <a:blipFill>
                <a:blip r:embed="rId2"/>
                <a:stretch>
                  <a:fillRect l="-1381" r="-3039" b="-81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8"/>
              <p:cNvSpPr txBox="1"/>
              <p:nvPr/>
            </p:nvSpPr>
            <p:spPr>
              <a:xfrm>
                <a:off x="301051" y="2582092"/>
                <a:ext cx="2798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1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051" y="2582092"/>
                <a:ext cx="2798367" cy="461665"/>
              </a:xfrm>
              <a:prstGeom prst="rect">
                <a:avLst/>
              </a:prstGeom>
              <a:blipFill>
                <a:blip r:embed="rId3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 стрелкой 14"/>
          <p:cNvCxnSpPr/>
          <p:nvPr/>
        </p:nvCxnSpPr>
        <p:spPr>
          <a:xfrm flipV="1">
            <a:off x="3995936" y="4416661"/>
            <a:ext cx="4032448" cy="204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4860032" y="4330616"/>
            <a:ext cx="144016" cy="144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6624228" y="4315119"/>
            <a:ext cx="144016" cy="144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4716015" y="4416661"/>
            <a:ext cx="486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6552220" y="444758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7866365" y="443711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</p:txBody>
      </p:sp>
      <p:pic>
        <p:nvPicPr>
          <p:cNvPr id="29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957" y="3550956"/>
            <a:ext cx="3384375" cy="17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politerm.com/zuludoc/images/layer_struct_style_filling6.png"/>
          <p:cNvPicPr>
            <a:picLocks noChangeAspect="1" noChangeArrowheads="1"/>
          </p:cNvPicPr>
          <p:nvPr/>
        </p:nvPicPr>
        <p:blipFill rotWithShape="1"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81" t="60102" r="13027" b="33750"/>
          <a:stretch/>
        </p:blipFill>
        <p:spPr bwMode="auto">
          <a:xfrm>
            <a:off x="3995936" y="4344486"/>
            <a:ext cx="936104" cy="9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535126" y="5782410"/>
                <a:ext cx="225811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&lt;1;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&gt;4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26" y="5782410"/>
                <a:ext cx="2258119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4" descr="https://www.politerm.com/zuludoc/images/layer_struct_style_filling6.png"/>
          <p:cNvPicPr>
            <a:picLocks noChangeAspect="1" noChangeArrowheads="1"/>
          </p:cNvPicPr>
          <p:nvPr/>
        </p:nvPicPr>
        <p:blipFill rotWithShape="1"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0" t="66250" r="24021" b="29921"/>
          <a:stretch/>
        </p:blipFill>
        <p:spPr bwMode="auto">
          <a:xfrm>
            <a:off x="6796136" y="4256294"/>
            <a:ext cx="1361535" cy="11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43361" y="699222"/>
            <a:ext cx="2542254" cy="57707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8"/>
              <p:cNvSpPr txBox="1"/>
              <p:nvPr/>
            </p:nvSpPr>
            <p:spPr>
              <a:xfrm>
                <a:off x="418088" y="3095247"/>
                <a:ext cx="2798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5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88" y="3095247"/>
                <a:ext cx="2798367" cy="461665"/>
              </a:xfrm>
              <a:prstGeom prst="rect">
                <a:avLst/>
              </a:prstGeom>
              <a:blipFill>
                <a:blip r:embed="rId9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8"/>
              <p:cNvSpPr txBox="1"/>
              <p:nvPr/>
            </p:nvSpPr>
            <p:spPr>
              <a:xfrm>
                <a:off x="297469" y="3723818"/>
                <a:ext cx="2798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;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6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469" y="3723818"/>
                <a:ext cx="2798367" cy="461665"/>
              </a:xfrm>
              <a:prstGeom prst="rect">
                <a:avLst/>
              </a:prstGeom>
              <a:blipFill>
                <a:blip r:embed="rId10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778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1" grpId="0"/>
      <p:bldP spid="22" grpId="0" animBg="1"/>
      <p:bldP spid="25" grpId="0" animBg="1"/>
      <p:bldP spid="23" grpId="0"/>
      <p:bldP spid="27" grpId="0"/>
      <p:bldP spid="28" grpId="0"/>
      <p:bldP spid="32" grpId="0"/>
      <p:bldP spid="35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4028901" y="2475596"/>
            <a:ext cx="4032448" cy="1953491"/>
          </a:xfrm>
          <a:prstGeom prst="rect">
            <a:avLst/>
          </a:prstGeom>
          <a:solidFill>
            <a:srgbClr val="F24D1A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  <a:solidFill>
            <a:schemeClr val="accent5">
              <a:lumMod val="75000"/>
            </a:schemeClr>
          </a:solidFill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Квадратные неравенства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8000" y="612000"/>
            <a:ext cx="1439664" cy="3599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 </a:t>
            </a:r>
            <a:endParaRPr lang="ru-RU" sz="2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500217" y="2049086"/>
                <a:ext cx="237661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+2=0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217" y="2049086"/>
                <a:ext cx="2376613" cy="369332"/>
              </a:xfrm>
              <a:prstGeom prst="rect">
                <a:avLst/>
              </a:prstGeom>
              <a:blipFill>
                <a:blip r:embed="rId2"/>
                <a:stretch>
                  <a:fillRect l="-2564" r="-2821" b="-65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8"/>
              <p:cNvSpPr txBox="1"/>
              <p:nvPr/>
            </p:nvSpPr>
            <p:spPr>
              <a:xfrm>
                <a:off x="301051" y="2582092"/>
                <a:ext cx="2798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𝐷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1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051" y="2582092"/>
                <a:ext cx="2798367" cy="461665"/>
              </a:xfrm>
              <a:prstGeom prst="rect">
                <a:avLst/>
              </a:prstGeom>
              <a:blipFill>
                <a:blip r:embed="rId3"/>
                <a:stretch>
                  <a:fillRect l="-436" t="-10667" b="-30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 стрелкой 14"/>
          <p:cNvCxnSpPr/>
          <p:nvPr/>
        </p:nvCxnSpPr>
        <p:spPr>
          <a:xfrm flipV="1">
            <a:off x="3995936" y="4416661"/>
            <a:ext cx="4032448" cy="204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5701361" y="430193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5602350" y="4445952"/>
            <a:ext cx="486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7866365" y="443711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535126" y="5782410"/>
                <a:ext cx="234327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𝜖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(−∞;+∞)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26" y="5782410"/>
                <a:ext cx="2343270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8"/>
              <p:cNvSpPr txBox="1"/>
              <p:nvPr/>
            </p:nvSpPr>
            <p:spPr>
              <a:xfrm>
                <a:off x="418088" y="3095247"/>
                <a:ext cx="2798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5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88" y="3095247"/>
                <a:ext cx="279836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403" y="2782544"/>
            <a:ext cx="1942479" cy="17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3075123" y="755937"/>
                <a:ext cx="237661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+2≥0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123" y="755937"/>
                <a:ext cx="2376613" cy="369332"/>
              </a:xfrm>
              <a:prstGeom prst="rect">
                <a:avLst/>
              </a:prstGeom>
              <a:blipFill>
                <a:blip r:embed="rId8"/>
                <a:stretch>
                  <a:fillRect l="-2564" r="-2821" b="-114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685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1" grpId="0"/>
      <p:bldP spid="22" grpId="0" animBg="1"/>
      <p:bldP spid="23" grpId="0"/>
      <p:bldP spid="28" grpId="0"/>
      <p:bldP spid="32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4049941" y="2492248"/>
            <a:ext cx="4032448" cy="1953491"/>
          </a:xfrm>
          <a:prstGeom prst="rect">
            <a:avLst/>
          </a:prstGeom>
          <a:solidFill>
            <a:srgbClr val="F24D1A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  <a:solidFill>
            <a:schemeClr val="accent5">
              <a:lumMod val="75000"/>
            </a:schemeClr>
          </a:solidFill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Квадратные неравенства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8000" y="612000"/>
            <a:ext cx="1439664" cy="3599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 </a:t>
            </a:r>
            <a:endParaRPr lang="ru-RU" sz="2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500217" y="2049086"/>
                <a:ext cx="237661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+2=0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217" y="2049086"/>
                <a:ext cx="2376613" cy="369332"/>
              </a:xfrm>
              <a:prstGeom prst="rect">
                <a:avLst/>
              </a:prstGeom>
              <a:blipFill>
                <a:blip r:embed="rId2"/>
                <a:stretch>
                  <a:fillRect l="-2564" r="-2821" b="-65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8"/>
              <p:cNvSpPr txBox="1"/>
              <p:nvPr/>
            </p:nvSpPr>
            <p:spPr>
              <a:xfrm>
                <a:off x="301051" y="2582092"/>
                <a:ext cx="2798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𝐷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1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051" y="2582092"/>
                <a:ext cx="2798367" cy="461665"/>
              </a:xfrm>
              <a:prstGeom prst="rect">
                <a:avLst/>
              </a:prstGeom>
              <a:blipFill>
                <a:blip r:embed="rId3"/>
                <a:stretch>
                  <a:fillRect l="-436" t="-10667" b="-30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 стрелкой 14"/>
          <p:cNvCxnSpPr/>
          <p:nvPr/>
        </p:nvCxnSpPr>
        <p:spPr>
          <a:xfrm flipV="1">
            <a:off x="3995936" y="4416661"/>
            <a:ext cx="4032448" cy="204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602350" y="4445952"/>
            <a:ext cx="486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7866365" y="443711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535126" y="5782410"/>
                <a:ext cx="378199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𝜖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(−∞;1)∪(1;+∞)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26" y="5782410"/>
                <a:ext cx="3781997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8"/>
              <p:cNvSpPr txBox="1"/>
              <p:nvPr/>
            </p:nvSpPr>
            <p:spPr>
              <a:xfrm>
                <a:off x="335690" y="3043757"/>
                <a:ext cx="2798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5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90" y="3043757"/>
                <a:ext cx="279836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129" y="2788241"/>
            <a:ext cx="1942479" cy="17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3075123" y="755937"/>
                <a:ext cx="317740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+2&gt;0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123" y="755937"/>
                <a:ext cx="3177408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6228184" y="5760934"/>
                <a:ext cx="2248377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или  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5760934"/>
                <a:ext cx="2248377" cy="4924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Овал 21"/>
          <p:cNvSpPr/>
          <p:nvPr/>
        </p:nvSpPr>
        <p:spPr>
          <a:xfrm>
            <a:off x="5701361" y="4301936"/>
            <a:ext cx="144016" cy="144016"/>
          </a:xfrm>
          <a:prstGeom prst="ellipse">
            <a:avLst/>
          </a:prstGeom>
          <a:solidFill>
            <a:srgbClr val="E1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17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1" grpId="0"/>
      <p:bldP spid="23" grpId="0"/>
      <p:bldP spid="28" grpId="0"/>
      <p:bldP spid="32" grpId="0"/>
      <p:bldP spid="35" grpId="0"/>
      <p:bldP spid="24" grpId="0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128" y="2812234"/>
            <a:ext cx="1942479" cy="17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3995936" y="4426886"/>
            <a:ext cx="4032448" cy="1953491"/>
          </a:xfrm>
          <a:prstGeom prst="rect">
            <a:avLst/>
          </a:prstGeom>
          <a:solidFill>
            <a:srgbClr val="F24D1A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  <a:solidFill>
            <a:schemeClr val="accent5">
              <a:lumMod val="75000"/>
            </a:schemeClr>
          </a:solidFill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Квадратные неравенства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8000" y="612000"/>
            <a:ext cx="1439664" cy="3599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 </a:t>
            </a:r>
            <a:endParaRPr lang="ru-RU" sz="2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500217" y="2049086"/>
                <a:ext cx="237661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+2=0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217" y="2049086"/>
                <a:ext cx="2376613" cy="369332"/>
              </a:xfrm>
              <a:prstGeom prst="rect">
                <a:avLst/>
              </a:prstGeom>
              <a:blipFill>
                <a:blip r:embed="rId4"/>
                <a:stretch>
                  <a:fillRect l="-2564" r="-2821" b="-65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8"/>
              <p:cNvSpPr txBox="1"/>
              <p:nvPr/>
            </p:nvSpPr>
            <p:spPr>
              <a:xfrm>
                <a:off x="301051" y="2582092"/>
                <a:ext cx="2798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𝐷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1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051" y="2582092"/>
                <a:ext cx="2798367" cy="461665"/>
              </a:xfrm>
              <a:prstGeom prst="rect">
                <a:avLst/>
              </a:prstGeom>
              <a:blipFill>
                <a:blip r:embed="rId5"/>
                <a:stretch>
                  <a:fillRect l="-436" t="-10667" b="-30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 стрелкой 14"/>
          <p:cNvCxnSpPr/>
          <p:nvPr/>
        </p:nvCxnSpPr>
        <p:spPr>
          <a:xfrm flipV="1">
            <a:off x="3995936" y="4416661"/>
            <a:ext cx="4032448" cy="204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5701360" y="4334179"/>
            <a:ext cx="144016" cy="144016"/>
          </a:xfrm>
          <a:prstGeom prst="ellipse">
            <a:avLst/>
          </a:prstGeom>
          <a:solidFill>
            <a:srgbClr val="E1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5602350" y="4445952"/>
            <a:ext cx="486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7866365" y="443711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535126" y="5782410"/>
                <a:ext cx="83997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𝜖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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26" y="5782410"/>
                <a:ext cx="839974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8"/>
              <p:cNvSpPr txBox="1"/>
              <p:nvPr/>
            </p:nvSpPr>
            <p:spPr>
              <a:xfrm>
                <a:off x="335690" y="3043757"/>
                <a:ext cx="2798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5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90" y="3043757"/>
                <a:ext cx="279836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3075123" y="755937"/>
                <a:ext cx="317740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+2&lt;0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123" y="755937"/>
                <a:ext cx="3177408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969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1" grpId="0"/>
      <p:bldP spid="22" grpId="0" animBg="1"/>
      <p:bldP spid="23" grpId="0"/>
      <p:bldP spid="28" grpId="0"/>
      <p:bldP spid="32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3995936" y="4452341"/>
            <a:ext cx="4032448" cy="1953491"/>
          </a:xfrm>
          <a:prstGeom prst="rect">
            <a:avLst/>
          </a:prstGeom>
          <a:solidFill>
            <a:srgbClr val="F24D1A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  <a:solidFill>
            <a:schemeClr val="accent5">
              <a:lumMod val="75000"/>
            </a:schemeClr>
          </a:solidFill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Квадратные неравенства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8000" y="612000"/>
            <a:ext cx="1439664" cy="3599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 </a:t>
            </a:r>
            <a:endParaRPr lang="ru-RU" sz="2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500217" y="2049086"/>
                <a:ext cx="237661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+2=0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217" y="2049086"/>
                <a:ext cx="2376613" cy="369332"/>
              </a:xfrm>
              <a:prstGeom prst="rect">
                <a:avLst/>
              </a:prstGeom>
              <a:blipFill>
                <a:blip r:embed="rId2"/>
                <a:stretch>
                  <a:fillRect l="-2564" r="-2821" b="-65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8"/>
              <p:cNvSpPr txBox="1"/>
              <p:nvPr/>
            </p:nvSpPr>
            <p:spPr>
              <a:xfrm>
                <a:off x="301051" y="2582092"/>
                <a:ext cx="2798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𝐷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1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051" y="2582092"/>
                <a:ext cx="2798367" cy="461665"/>
              </a:xfrm>
              <a:prstGeom prst="rect">
                <a:avLst/>
              </a:prstGeom>
              <a:blipFill>
                <a:blip r:embed="rId3"/>
                <a:stretch>
                  <a:fillRect l="-436" t="-10667" b="-30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 стрелкой 14"/>
          <p:cNvCxnSpPr/>
          <p:nvPr/>
        </p:nvCxnSpPr>
        <p:spPr>
          <a:xfrm flipV="1">
            <a:off x="3995936" y="4416661"/>
            <a:ext cx="4032448" cy="204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5715127" y="4378165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5602350" y="4445952"/>
            <a:ext cx="486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7866365" y="443711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535126" y="5782410"/>
                <a:ext cx="108523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26" y="5782410"/>
                <a:ext cx="1085232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8"/>
              <p:cNvSpPr txBox="1"/>
              <p:nvPr/>
            </p:nvSpPr>
            <p:spPr>
              <a:xfrm>
                <a:off x="418088" y="3095247"/>
                <a:ext cx="2798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5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88" y="3095247"/>
                <a:ext cx="279836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895" y="2799210"/>
            <a:ext cx="1942479" cy="17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3075123" y="755937"/>
                <a:ext cx="237661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+2≤0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123" y="755937"/>
                <a:ext cx="2376613" cy="369332"/>
              </a:xfrm>
              <a:prstGeom prst="rect">
                <a:avLst/>
              </a:prstGeom>
              <a:blipFill>
                <a:blip r:embed="rId8"/>
                <a:stretch>
                  <a:fillRect l="-2564" r="-2821" b="-114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08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1" grpId="0"/>
      <p:bldP spid="22" grpId="0" animBg="1"/>
      <p:bldP spid="23" grpId="0"/>
      <p:bldP spid="28" grpId="0"/>
      <p:bldP spid="32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Домашнее задание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80163" r="49212" b="-159"/>
          <a:stretch/>
        </p:blipFill>
        <p:spPr>
          <a:xfrm>
            <a:off x="539552" y="1299569"/>
            <a:ext cx="4032448" cy="9361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12" t="70935" b="-1697"/>
          <a:stretch/>
        </p:blipFill>
        <p:spPr>
          <a:xfrm>
            <a:off x="539552" y="2196438"/>
            <a:ext cx="4032448" cy="144016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9609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9144000" cy="5943600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Немного истории…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Подведение итогов, рефлексия,  домашнее задание.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70856" y="1412776"/>
            <a:ext cx="7145560" cy="3416320"/>
          </a:xfrm>
          <a:prstGeom prst="rect">
            <a:avLst/>
          </a:prstGeom>
          <a:effectLst>
            <a:glow rad="63500">
              <a:schemeClr val="accent6">
                <a:lumMod val="50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effectLst>
                  <a:glow rad="101600">
                    <a:srgbClr val="4D2403"/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effectLst>
                  <a:glow rad="101600">
                    <a:srgbClr val="4D2403"/>
                  </a:glow>
                </a:effectLst>
                <a:latin typeface="Arial" pitchFamily="34" charset="0"/>
                <a:cs typeface="Arial" pitchFamily="34" charset="0"/>
              </a:rPr>
              <a:t>Необходимость решать </a:t>
            </a:r>
            <a:r>
              <a:rPr lang="ru-RU" sz="2400" dirty="0" smtClean="0">
                <a:solidFill>
                  <a:schemeClr val="bg1"/>
                </a:solidFill>
                <a:effectLst>
                  <a:glow rad="101600">
                    <a:srgbClr val="4D2403"/>
                  </a:glow>
                </a:effectLst>
                <a:latin typeface="Arial" pitchFamily="34" charset="0"/>
                <a:cs typeface="Arial" pitchFamily="34" charset="0"/>
              </a:rPr>
              <a:t>неравенства </a:t>
            </a:r>
            <a:r>
              <a:rPr lang="ru-RU" sz="2400" dirty="0">
                <a:solidFill>
                  <a:schemeClr val="bg1"/>
                </a:solidFill>
                <a:effectLst>
                  <a:glow rad="101600">
                    <a:srgbClr val="4D2403"/>
                  </a:glow>
                </a:effectLst>
                <a:latin typeface="Arial" pitchFamily="34" charset="0"/>
                <a:cs typeface="Arial" pitchFamily="34" charset="0"/>
              </a:rPr>
              <a:t>не только первой, но </a:t>
            </a:r>
            <a:r>
              <a:rPr lang="ru-RU" sz="2400" dirty="0" smtClean="0">
                <a:solidFill>
                  <a:schemeClr val="bg1"/>
                </a:solidFill>
                <a:effectLst>
                  <a:glow rad="101600">
                    <a:srgbClr val="4D2403"/>
                  </a:glow>
                </a:effectLst>
                <a:latin typeface="Arial" pitchFamily="34" charset="0"/>
                <a:cs typeface="Arial" pitchFamily="34" charset="0"/>
              </a:rPr>
              <a:t>и второй </a:t>
            </a:r>
            <a:r>
              <a:rPr lang="ru-RU" sz="2400" dirty="0">
                <a:solidFill>
                  <a:schemeClr val="bg1"/>
                </a:solidFill>
                <a:effectLst>
                  <a:glow rad="101600">
                    <a:srgbClr val="4D2403"/>
                  </a:glow>
                </a:effectLst>
                <a:latin typeface="Arial" pitchFamily="34" charset="0"/>
                <a:cs typeface="Arial" pitchFamily="34" charset="0"/>
              </a:rPr>
              <a:t>степени еще в древности была вызвана потребностью решать </a:t>
            </a:r>
            <a:r>
              <a:rPr lang="ru-RU" sz="2400" dirty="0" smtClean="0">
                <a:solidFill>
                  <a:schemeClr val="bg1"/>
                </a:solidFill>
                <a:effectLst>
                  <a:glow rad="101600">
                    <a:srgbClr val="4D2403"/>
                  </a:glow>
                </a:effectLst>
                <a:latin typeface="Arial" pitchFamily="34" charset="0"/>
                <a:cs typeface="Arial" pitchFamily="34" charset="0"/>
              </a:rPr>
              <a:t>задачи, связанные </a:t>
            </a:r>
            <a:r>
              <a:rPr lang="ru-RU" sz="2400" dirty="0">
                <a:solidFill>
                  <a:schemeClr val="bg1"/>
                </a:solidFill>
                <a:effectLst>
                  <a:glow rad="101600">
                    <a:srgbClr val="4D2403"/>
                  </a:glow>
                </a:effectLst>
                <a:latin typeface="Arial" pitchFamily="34" charset="0"/>
                <a:cs typeface="Arial" pitchFamily="34" charset="0"/>
              </a:rPr>
              <a:t>с нахождением площадей земельных участков и с </a:t>
            </a:r>
            <a:r>
              <a:rPr lang="ru-RU" sz="2400" dirty="0" smtClean="0">
                <a:solidFill>
                  <a:schemeClr val="bg1"/>
                </a:solidFill>
                <a:effectLst>
                  <a:glow rad="101600">
                    <a:srgbClr val="4D2403"/>
                  </a:glow>
                </a:effectLst>
                <a:latin typeface="Arial" pitchFamily="34" charset="0"/>
                <a:cs typeface="Arial" pitchFamily="34" charset="0"/>
              </a:rPr>
              <a:t>земляными работами </a:t>
            </a:r>
            <a:r>
              <a:rPr lang="ru-RU" sz="2400" dirty="0">
                <a:solidFill>
                  <a:schemeClr val="bg1"/>
                </a:solidFill>
                <a:effectLst>
                  <a:glow rad="101600">
                    <a:srgbClr val="4D2403"/>
                  </a:glow>
                </a:effectLst>
                <a:latin typeface="Arial" pitchFamily="34" charset="0"/>
                <a:cs typeface="Arial" pitchFamily="34" charset="0"/>
              </a:rPr>
              <a:t>военного характера, а также с развитием астрономии и </a:t>
            </a:r>
            <a:r>
              <a:rPr lang="ru-RU" sz="2400" dirty="0" smtClean="0">
                <a:solidFill>
                  <a:schemeClr val="bg1"/>
                </a:solidFill>
                <a:effectLst>
                  <a:glow rad="101600">
                    <a:srgbClr val="4D2403"/>
                  </a:glow>
                </a:effectLst>
                <a:latin typeface="Arial" pitchFamily="34" charset="0"/>
                <a:cs typeface="Arial" pitchFamily="34" charset="0"/>
              </a:rPr>
              <a:t>самой математики.</a:t>
            </a:r>
          </a:p>
          <a:p>
            <a:r>
              <a:rPr lang="ru-RU" sz="2400" dirty="0" smtClean="0">
                <a:solidFill>
                  <a:schemeClr val="bg1"/>
                </a:solidFill>
                <a:effectLst>
                  <a:glow rad="101600">
                    <a:srgbClr val="4D2403"/>
                  </a:glow>
                </a:effectLst>
                <a:latin typeface="Arial" pitchFamily="34" charset="0"/>
                <a:cs typeface="Arial" pitchFamily="34" charset="0"/>
              </a:rPr>
              <a:t>Архимед </a:t>
            </a:r>
            <a:r>
              <a:rPr lang="ru-RU" sz="2400" dirty="0">
                <a:solidFill>
                  <a:schemeClr val="bg1"/>
                </a:solidFill>
                <a:effectLst>
                  <a:glow rad="101600">
                    <a:srgbClr val="4D2403"/>
                  </a:glow>
                </a:effectLst>
                <a:latin typeface="Arial" pitchFamily="34" charset="0"/>
                <a:cs typeface="Arial" pitchFamily="34" charset="0"/>
              </a:rPr>
              <a:t>(III в. до н. э.), </a:t>
            </a:r>
            <a:r>
              <a:rPr lang="ru-RU" sz="2400" dirty="0" smtClean="0">
                <a:solidFill>
                  <a:schemeClr val="bg1"/>
                </a:solidFill>
                <a:effectLst>
                  <a:glow rad="101600">
                    <a:srgbClr val="4D2403"/>
                  </a:glow>
                </a:effectLst>
                <a:latin typeface="Arial" pitchFamily="34" charset="0"/>
                <a:cs typeface="Arial" pitchFamily="34" charset="0"/>
              </a:rPr>
              <a:t>занимаясь вычислением </a:t>
            </a:r>
            <a:r>
              <a:rPr lang="ru-RU" sz="2400" dirty="0">
                <a:solidFill>
                  <a:schemeClr val="bg1"/>
                </a:solidFill>
                <a:effectLst>
                  <a:glow rad="101600">
                    <a:srgbClr val="4D2403"/>
                  </a:glow>
                </a:effectLst>
                <a:latin typeface="Arial" pitchFamily="34" charset="0"/>
                <a:cs typeface="Arial" pitchFamily="34" charset="0"/>
              </a:rPr>
              <a:t>длины окружности, </a:t>
            </a:r>
            <a:r>
              <a:rPr lang="ru-RU" sz="2400" dirty="0" smtClean="0">
                <a:solidFill>
                  <a:schemeClr val="bg1"/>
                </a:solidFill>
                <a:effectLst>
                  <a:glow rad="101600">
                    <a:srgbClr val="4D2403"/>
                  </a:glow>
                </a:effectLst>
                <a:latin typeface="Arial" pitchFamily="34" charset="0"/>
                <a:cs typeface="Arial" pitchFamily="34" charset="0"/>
              </a:rPr>
              <a:t>указал границы </a:t>
            </a:r>
            <a:r>
              <a:rPr lang="ru-RU" sz="2400" dirty="0">
                <a:solidFill>
                  <a:schemeClr val="bg1"/>
                </a:solidFill>
                <a:effectLst>
                  <a:glow rad="101600">
                    <a:srgbClr val="4D2403"/>
                  </a:glow>
                </a:effectLst>
                <a:latin typeface="Arial" pitchFamily="34" charset="0"/>
                <a:cs typeface="Arial" pitchFamily="34" charset="0"/>
              </a:rPr>
              <a:t>числа «пи».</a:t>
            </a:r>
          </a:p>
        </p:txBody>
      </p:sp>
    </p:spTree>
    <p:extLst>
      <p:ext uri="{BB962C8B-B14F-4D97-AF65-F5344CB8AC3E}">
        <p14:creationId xmlns:p14="http://schemas.microsoft.com/office/powerpoint/2010/main" val="80220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10809</TotalTime>
  <Words>290</Words>
  <Application>Microsoft Office PowerPoint</Application>
  <PresentationFormat>Экран (4:3)</PresentationFormat>
  <Paragraphs>81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Calibri</vt:lpstr>
      <vt:lpstr>Cambria Math</vt:lpstr>
      <vt:lpstr>Symbol</vt:lpstr>
      <vt:lpstr>Tahoma</vt:lpstr>
      <vt:lpstr>Times New Roman</vt:lpstr>
      <vt:lpstr>Тема Office</vt:lpstr>
      <vt:lpstr>КВАДРАТИЧНАЯ ФУНКЦИЯ</vt:lpstr>
      <vt:lpstr>Цель нашего урока</vt:lpstr>
      <vt:lpstr>Квадратные неравенства</vt:lpstr>
      <vt:lpstr>Квадратные неравенства</vt:lpstr>
      <vt:lpstr>Квадратные неравенства</vt:lpstr>
      <vt:lpstr>Квадратные неравенства</vt:lpstr>
      <vt:lpstr>Квадратные неравенства</vt:lpstr>
      <vt:lpstr>Квадратные неравенства</vt:lpstr>
      <vt:lpstr>Домашнее задание</vt:lpstr>
      <vt:lpstr>Немного истории…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svg</dc:creator>
  <cp:lastModifiedBy>Татьяна Дегтева</cp:lastModifiedBy>
  <cp:revision>1637</cp:revision>
  <dcterms:created xsi:type="dcterms:W3CDTF">2015-06-18T09:54:57Z</dcterms:created>
  <dcterms:modified xsi:type="dcterms:W3CDTF">2021-11-13T12:29:38Z</dcterms:modified>
</cp:coreProperties>
</file>