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8"/>
  </p:notesMasterIdLst>
  <p:sldIdLst>
    <p:sldId id="256" r:id="rId2"/>
    <p:sldId id="362" r:id="rId3"/>
    <p:sldId id="643" r:id="rId4"/>
    <p:sldId id="644" r:id="rId5"/>
    <p:sldId id="555" r:id="rId6"/>
    <p:sldId id="645" r:id="rId7"/>
    <p:sldId id="646" r:id="rId8"/>
    <p:sldId id="647" r:id="rId9"/>
    <p:sldId id="648" r:id="rId10"/>
    <p:sldId id="649" r:id="rId11"/>
    <p:sldId id="650" r:id="rId12"/>
    <p:sldId id="651" r:id="rId13"/>
    <p:sldId id="640" r:id="rId14"/>
    <p:sldId id="653" r:id="rId15"/>
    <p:sldId id="652" r:id="rId16"/>
    <p:sldId id="55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229"/>
    <a:srgbClr val="E1FFFF"/>
    <a:srgbClr val="FFEDB9"/>
    <a:srgbClr val="CFECCA"/>
    <a:srgbClr val="BFE6B8"/>
    <a:srgbClr val="006600"/>
    <a:srgbClr val="FF603B"/>
    <a:srgbClr val="FF896D"/>
    <a:srgbClr val="2E7047"/>
    <a:srgbClr val="21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49" d="100"/>
          <a:sy n="49" d="100"/>
        </p:scale>
        <p:origin x="48" y="2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14.11.2021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B569-EB4A-4734-A3DC-2CED7F90C44A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67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microsoft.com/office/2007/relationships/hdphoto" Target="../media/hdphoto8.wdp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microsoft.com/office/2007/relationships/hdphoto" Target="../media/hdphoto7.wdp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000" y="540000"/>
            <a:ext cx="3333750" cy="42862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1088840"/>
          </a:xfrm>
          <a:prstGeom prst="rect">
            <a:avLst/>
          </a:prstGeom>
          <a:solidFill>
            <a:schemeClr val="accent5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7160445" y="6401076"/>
            <a:ext cx="19835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Знак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1015663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Сдвиг графика функции </a:t>
            </a:r>
            <a:r>
              <a:rPr lang="en-US" sz="3600" b="1" i="1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Times New Roman" pitchFamily="18" charset="0"/>
                <a:cs typeface="Times New Roman" pitchFamily="18" charset="0"/>
              </a:rPr>
              <a:t>y = ax</a:t>
            </a:r>
            <a:r>
              <a:rPr lang="en-US" sz="3600" b="1" i="1" baseline="300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 </a:t>
            </a:r>
            <a:endParaRPr lang="ru-RU" sz="3600" dirty="0" smtClean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  <a:p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вдоль осей координат</a:t>
            </a:r>
            <a:endParaRPr lang="ru-RU" sz="2400" b="1" i="1" baseline="30000" dirty="0">
              <a:solidFill>
                <a:schemeClr val="accent5">
                  <a:lumMod val="50000"/>
                </a:schemeClr>
              </a:solidFill>
              <a:effectLst>
                <a:glow rad="101600">
                  <a:srgbClr val="FFFFFF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КВАДРАТИЧНАЯ ФУНКЦИЯ</a:t>
            </a:r>
            <a:endParaRPr lang="ru-RU" sz="1800" dirty="0">
              <a:ln>
                <a:solidFill>
                  <a:schemeClr val="accent5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1459" y="5112000"/>
            <a:ext cx="8784976" cy="830997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50000"/>
                  </a:schemeClr>
                </a:solidFill>
              </a:rPr>
              <a:t>Домашнее </a:t>
            </a:r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</a:rPr>
              <a:t>задание</a:t>
            </a:r>
          </a:p>
          <a:p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      У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: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 параграф 2.3, 250(а).</a:t>
            </a: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4162312"/>
            <a:chOff x="194038" y="2147263"/>
            <a:chExt cx="4680000" cy="416231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38886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ru-RU" sz="2000" b="1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Вы узнаете </a:t>
              </a:r>
              <a:endParaRPr lang="ru-RU" sz="2000" b="1" dirty="0" smtClean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 помощью каких сдвигов вдоль координатных осей из графика 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функции y 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= ax</a:t>
              </a:r>
              <a:r>
                <a:rPr lang="ru-RU" sz="2000" baseline="30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можно получить параболу, задаваемую уравнением y = ax</a:t>
              </a:r>
              <a:r>
                <a:rPr lang="ru-RU" sz="2000" baseline="30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+ q 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или </a:t>
              </a:r>
            </a:p>
            <a:p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   y 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= a(x + 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p)</a:t>
              </a:r>
              <a:r>
                <a:rPr lang="ru-RU" sz="2000" baseline="30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2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; 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</a:t>
              </a:r>
              <a:r>
                <a:rPr lang="ru-RU" sz="2000" dirty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 конкретных случаях построить эти параболы или изобразить </a:t>
              </a:r>
              <a:r>
                <a:rPr lang="ru-RU" sz="2000" dirty="0" smtClean="0">
                  <a:solidFill>
                    <a:schemeClr val="accent5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их схематически</a:t>
              </a:r>
              <a:endParaRPr lang="ru-RU" sz="20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4046" y="706848"/>
            <a:ext cx="3960441" cy="1323439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Важно! Умение использовать способы </a:t>
            </a:r>
            <a:r>
              <a:rPr lang="ru-RU" sz="2000" dirty="0"/>
              <a:t>нахождения координат </a:t>
            </a:r>
            <a:r>
              <a:rPr lang="ru-RU" sz="2000" dirty="0" smtClean="0"/>
              <a:t>«главной»</a:t>
            </a:r>
            <a:r>
              <a:rPr lang="ru-RU" sz="2000" dirty="0"/>
              <a:t> </a:t>
            </a:r>
            <a:r>
              <a:rPr lang="ru-RU" sz="2000" dirty="0" smtClean="0"/>
              <a:t>точки </a:t>
            </a:r>
            <a:r>
              <a:rPr lang="ru-RU" sz="2000" dirty="0"/>
              <a:t>параболы — её вершины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448576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2" y="1700808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76470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764704"/>
                <a:ext cx="1759136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2042" y="836712"/>
                <a:ext cx="19579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042" y="836712"/>
                <a:ext cx="195790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119" y="2132856"/>
            <a:ext cx="1440160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002" y="2132856"/>
            <a:ext cx="1067988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821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517" y="1698197"/>
            <a:ext cx="4413239" cy="399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55576" y="764704"/>
                <a:ext cx="175913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764704"/>
                <a:ext cx="1759136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72042" y="836712"/>
                <a:ext cx="195790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0" i="0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2042" y="836712"/>
                <a:ext cx="195790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4864"/>
            <a:ext cx="1440160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7002" y="2132856"/>
            <a:ext cx="1067988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09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3.7037E-6 L 0.00017 -0.084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96296E-6 L -0.00191 0.1155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455239"/>
            <a:ext cx="7740352" cy="23180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0472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56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" y="455239"/>
            <a:ext cx="7740352" cy="231803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0472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76056" y="2852936"/>
                <a:ext cx="3816424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ru-RU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US" b="1" dirty="0" smtClean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2852936"/>
                <a:ext cx="3816424" cy="375552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572000" y="335699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1) </a:t>
            </a:r>
            <a:r>
              <a:rPr lang="ru-RU" dirty="0" smtClean="0"/>
              <a:t>Вершина (-3; 0)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3822605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r>
              <a:rPr lang="en-US" dirty="0" smtClean="0"/>
              <a:t>) </a:t>
            </a:r>
            <a:r>
              <a:rPr lang="ru-RU" dirty="0" smtClean="0"/>
              <a:t>Ось симметрии х=-3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0" y="4293166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r>
              <a:rPr lang="en-US" dirty="0" smtClean="0"/>
              <a:t>) </a:t>
            </a:r>
            <a:r>
              <a:rPr lang="ru-RU" dirty="0" smtClean="0"/>
              <a:t>Ветви </a:t>
            </a:r>
            <a:endParaRPr lang="ru-RU" dirty="0"/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5580112" y="4402508"/>
            <a:ext cx="144016" cy="207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572000" y="4742509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r>
              <a:rPr lang="en-US" dirty="0" smtClean="0"/>
              <a:t>) </a:t>
            </a:r>
            <a:r>
              <a:rPr lang="ru-RU" dirty="0" smtClean="0"/>
              <a:t>Дополнительные точки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10572" y="5354529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</a:t>
            </a:r>
            <a:r>
              <a:rPr lang="ru-RU" dirty="0" smtClean="0"/>
              <a:t>=</a:t>
            </a:r>
            <a:r>
              <a:rPr lang="en-US" dirty="0" smtClean="0"/>
              <a:t> </a:t>
            </a:r>
            <a:r>
              <a:rPr lang="ru-RU" dirty="0" smtClean="0"/>
              <a:t>-2        </a:t>
            </a:r>
            <a:r>
              <a:rPr lang="en-US" dirty="0" smtClean="0"/>
              <a:t>y= -1</a:t>
            </a:r>
            <a:endParaRPr lang="ru-RU" dirty="0"/>
          </a:p>
          <a:p>
            <a:r>
              <a:rPr lang="ru-RU" dirty="0"/>
              <a:t>х</a:t>
            </a:r>
            <a:r>
              <a:rPr lang="ru-RU" dirty="0" smtClean="0"/>
              <a:t>=</a:t>
            </a:r>
            <a:r>
              <a:rPr lang="en-US" dirty="0" smtClean="0"/>
              <a:t> </a:t>
            </a:r>
            <a:r>
              <a:rPr lang="ru-RU" dirty="0" smtClean="0"/>
              <a:t>-</a:t>
            </a:r>
            <a:r>
              <a:rPr lang="ru-RU" dirty="0"/>
              <a:t>4</a:t>
            </a:r>
          </a:p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120172" y="5315747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</a:t>
            </a:r>
            <a:r>
              <a:rPr lang="ru-RU" dirty="0" smtClean="0"/>
              <a:t>=-</a:t>
            </a:r>
            <a:r>
              <a:rPr lang="en-US" dirty="0" smtClean="0"/>
              <a:t>1      y=-4</a:t>
            </a:r>
            <a:endParaRPr lang="ru-RU" dirty="0"/>
          </a:p>
          <a:p>
            <a:r>
              <a:rPr lang="ru-RU" dirty="0"/>
              <a:t>х</a:t>
            </a:r>
            <a:r>
              <a:rPr lang="ru-RU" dirty="0" smtClean="0"/>
              <a:t>=-</a:t>
            </a:r>
            <a:r>
              <a:rPr lang="en-US" dirty="0" smtClean="0"/>
              <a:t>5</a:t>
            </a:r>
            <a:endParaRPr lang="ru-RU" dirty="0"/>
          </a:p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7596336" y="5315747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х=</a:t>
            </a:r>
            <a:r>
              <a:rPr lang="en-US" dirty="0" smtClean="0"/>
              <a:t>0      y=-9</a:t>
            </a:r>
            <a:endParaRPr lang="ru-RU" dirty="0"/>
          </a:p>
          <a:p>
            <a:r>
              <a:rPr lang="ru-RU" dirty="0"/>
              <a:t>х</a:t>
            </a:r>
            <a:r>
              <a:rPr lang="ru-RU" dirty="0" smtClean="0"/>
              <a:t>=-</a:t>
            </a:r>
            <a:r>
              <a:rPr lang="en-US" dirty="0" smtClean="0"/>
              <a:t>6</a:t>
            </a:r>
            <a:endParaRPr lang="ru-RU" dirty="0"/>
          </a:p>
          <a:p>
            <a:endParaRPr lang="ru-RU" dirty="0"/>
          </a:p>
        </p:txBody>
      </p:sp>
      <p:pic>
        <p:nvPicPr>
          <p:cNvPr id="24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23617" y="4590445"/>
            <a:ext cx="1440160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6120172" y="5111841"/>
            <a:ext cx="0" cy="1127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580403" y="5111841"/>
            <a:ext cx="0" cy="1127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5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/>
      <p:bldP spid="18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50"/>
          <a:stretch/>
        </p:blipFill>
        <p:spPr>
          <a:xfrm>
            <a:off x="3448" y="455239"/>
            <a:ext cx="7740352" cy="30946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23238"/>
            <a:ext cx="6120680" cy="554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63688" y="3571701"/>
            <a:ext cx="2304256" cy="328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721496" y="3571701"/>
            <a:ext cx="2304256" cy="328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877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Математическая разминка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prstClr val="black"/>
                </a:solidFill>
              </a:rPr>
              <a:t>Вхождение в тему урока и создание условий для осознанного восприятия нового материала.</a:t>
            </a:r>
            <a:endParaRPr lang="ru-RU" sz="1600" dirty="0">
              <a:solidFill>
                <a:srgbClr val="1F497D">
                  <a:lumMod val="75000"/>
                </a:srgb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50"/>
          <a:stretch/>
        </p:blipFill>
        <p:spPr>
          <a:xfrm>
            <a:off x="3448" y="455239"/>
            <a:ext cx="7740352" cy="30946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23238"/>
            <a:ext cx="6120680" cy="5543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63688" y="3571701"/>
            <a:ext cx="2304256" cy="328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763687" y="3473732"/>
            <a:ext cx="2304256" cy="3286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5200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243 0.01088 L 0.00017 0.010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31141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График </a:t>
            </a:r>
            <a:r>
              <a:rPr lang="ru-RU" dirty="0">
                <a:latin typeface="Arial" pitchFamily="34" charset="0"/>
                <a:cs typeface="Arial" pitchFamily="34" charset="0"/>
              </a:rPr>
              <a:t>функции, заданной формулой вида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у = a(x </a:t>
            </a:r>
            <a:r>
              <a:rPr lang="ru-RU" dirty="0">
                <a:latin typeface="Arial" pitchFamily="34" charset="0"/>
                <a:cs typeface="Arial" pitchFamily="34" charset="0"/>
              </a:rPr>
              <a:t>+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р)</a:t>
            </a:r>
            <a:r>
              <a:rPr lang="ru-RU" i="1" baseline="30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можно получить из параболы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у </a:t>
            </a:r>
            <a:r>
              <a:rPr lang="ru-RU" dirty="0">
                <a:latin typeface="Arial" pitchFamily="34" charset="0"/>
                <a:cs typeface="Arial" pitchFamily="34" charset="0"/>
              </a:rPr>
              <a:t>=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ах</a:t>
            </a:r>
            <a:r>
              <a:rPr lang="ru-RU" i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с помощью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параллельного переноса: </a:t>
            </a:r>
            <a:r>
              <a:rPr lang="ru-RU" dirty="0">
                <a:latin typeface="Arial" pitchFamily="34" charset="0"/>
                <a:cs typeface="Arial" pitchFamily="34" charset="0"/>
              </a:rPr>
              <a:t>вдоль оси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х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|р| единиц — влево или вправо в зависимости от знака числа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р.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Задания: 242 - реш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9330"/>
          <a:stretch/>
        </p:blipFill>
        <p:spPr bwMode="auto">
          <a:xfrm>
            <a:off x="251520" y="954471"/>
            <a:ext cx="8496944" cy="231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61201" y="3355466"/>
                <a:ext cx="5904656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а)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+3)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201" y="3355466"/>
                <a:ext cx="5904656" cy="532966"/>
              </a:xfrm>
              <a:prstGeom prst="rect">
                <a:avLst/>
              </a:prstGeom>
              <a:blipFill>
                <a:blip r:embed="rId4"/>
                <a:stretch>
                  <a:fillRect l="-2064" t="-10227" b="-29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61201" y="3973477"/>
                <a:ext cx="5904656" cy="7007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б)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201" y="3973477"/>
                <a:ext cx="5904656" cy="700705"/>
              </a:xfrm>
              <a:prstGeom prst="rect">
                <a:avLst/>
              </a:prstGeom>
              <a:blipFill>
                <a:blip r:embed="rId5"/>
                <a:stretch>
                  <a:fillRect l="-2064" b="-121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66337" y="4596064"/>
                <a:ext cx="5904656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в)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37" y="4596064"/>
                <a:ext cx="5904656" cy="532966"/>
              </a:xfrm>
              <a:prstGeom prst="rect">
                <a:avLst/>
              </a:prstGeom>
              <a:blipFill>
                <a:blip r:embed="rId6"/>
                <a:stretch>
                  <a:fillRect l="-2064" t="-11494" b="-310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61201" y="5302170"/>
                <a:ext cx="5904656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/>
                  <a:t>г)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=−3</m:t>
                    </m:r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ru-RU" sz="28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ru-RU" sz="28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201" y="5302170"/>
                <a:ext cx="5904656" cy="532966"/>
              </a:xfrm>
              <a:prstGeom prst="rect">
                <a:avLst/>
              </a:prstGeom>
              <a:blipFill>
                <a:blip r:embed="rId7"/>
                <a:stretch>
                  <a:fillRect l="-2064" t="-11494" b="-3103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Прямая соединительная линия 8"/>
          <p:cNvCxnSpPr/>
          <p:nvPr/>
        </p:nvCxnSpPr>
        <p:spPr>
          <a:xfrm>
            <a:off x="1115616" y="1340768"/>
            <a:ext cx="496855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22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Задания: 247 - решение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39"/>
            <a:ext cx="7920880" cy="569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9868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Задания: 246 - решени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43" b="62663"/>
          <a:stretch/>
        </p:blipFill>
        <p:spPr bwMode="auto">
          <a:xfrm>
            <a:off x="323528" y="116632"/>
            <a:ext cx="7043925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92896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492896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924944"/>
            <a:ext cx="1440160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V="1">
            <a:off x="7668344" y="2636912"/>
            <a:ext cx="0" cy="3600400"/>
          </a:xfrm>
          <a:prstGeom prst="straightConnector1">
            <a:avLst/>
          </a:prstGeom>
          <a:ln>
            <a:prstDash val="lgDash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95909" y="245224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y’</a:t>
            </a:r>
            <a:endParaRPr lang="ru-RU" dirty="0"/>
          </a:p>
        </p:txBody>
      </p:sp>
      <p:pic>
        <p:nvPicPr>
          <p:cNvPr id="10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2924944"/>
            <a:ext cx="1440160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Умножение 8"/>
          <p:cNvSpPr/>
          <p:nvPr/>
        </p:nvSpPr>
        <p:spPr>
          <a:xfrm>
            <a:off x="1907704" y="404664"/>
            <a:ext cx="3816424" cy="2416914"/>
          </a:xfrm>
          <a:prstGeom prst="mathMultiply">
            <a:avLst>
              <a:gd name="adj1" fmla="val 3945"/>
            </a:avLst>
          </a:prstGeom>
          <a:solidFill>
            <a:srgbClr val="FF522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86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0.10243 3.703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2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 fontScale="90000"/>
          </a:bodyPr>
          <a:lstStyle/>
          <a:p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Сдвиг графика функции  </a:t>
            </a:r>
            <a:r>
              <a:rPr lang="en-US" sz="3600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y = ax</a:t>
            </a:r>
            <a:r>
              <a:rPr lang="en-US" sz="3600" i="1" baseline="3000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0" dirty="0">
                <a:ln>
                  <a:noFill/>
                </a:ln>
                <a:solidFill>
                  <a:schemeClr val="bg1"/>
                </a:solidFill>
                <a:effectLst/>
              </a:rPr>
              <a:t>вдоль осей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координат</a:t>
            </a:r>
            <a:endParaRPr lang="ru-RU" sz="3600" i="1" baseline="3000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85586"/>
            <a:ext cx="4218550" cy="622149"/>
            <a:chOff x="251520" y="648000"/>
            <a:chExt cx="3602606" cy="622149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1472042" y="648626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0" y="1260000"/>
            <a:ext cx="914400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Используя сдвиги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параболы вдоль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осей координат,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можно строить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 более сложные графики.</a:t>
            </a:r>
            <a:endParaRPr lang="ru-RU" sz="20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2035005"/>
            <a:ext cx="55801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график функции, заданной формулой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вида </a:t>
            </a:r>
            <a:r>
              <a:rPr lang="ru-RU" sz="2000" b="1" i="1" dirty="0" smtClean="0">
                <a:latin typeface="Arial" pitchFamily="34" charset="0"/>
                <a:cs typeface="Arial" pitchFamily="34" charset="0"/>
              </a:rPr>
              <a:t>у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= a(x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+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р)</a:t>
            </a:r>
            <a:r>
              <a:rPr lang="ru-RU" sz="2000" b="1" i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+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q,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можно получить из параболы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у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ах</a:t>
            </a:r>
            <a:r>
              <a:rPr lang="ru-RU" sz="2000" b="1" i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с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помощью двух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параллельных переносов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: вдоль оси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х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на |р| единиц —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влево или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вправо в зависимости от знака числа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р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 вдоль оси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у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\q\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единиц —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вверх или вниз в зависимости от знака числа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q.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Вершиной</a:t>
            </a:r>
          </a:p>
          <a:p>
            <a:r>
              <a:rPr lang="ru-RU" sz="2000" b="1" dirty="0">
                <a:latin typeface="Arial" pitchFamily="34" charset="0"/>
                <a:cs typeface="Arial" pitchFamily="34" charset="0"/>
              </a:rPr>
              <a:t>параболы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у = а(х + р)</a:t>
            </a:r>
            <a:r>
              <a:rPr lang="ru-RU" sz="2000" b="1" i="1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+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q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будет </a:t>
            </a:r>
            <a:endParaRPr lang="ru-RU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точка </a:t>
            </a:r>
            <a:r>
              <a:rPr lang="ru-RU" sz="2000" b="1" i="1" dirty="0">
                <a:latin typeface="Arial" pitchFamily="34" charset="0"/>
                <a:cs typeface="Arial" pitchFamily="34" charset="0"/>
              </a:rPr>
              <a:t>( -р; q).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000" y="2099746"/>
            <a:ext cx="2952000" cy="331685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" name="TextBox 14"/>
          <p:cNvSpPr txBox="1"/>
          <p:nvPr/>
        </p:nvSpPr>
        <p:spPr>
          <a:xfrm>
            <a:off x="5436096" y="2492963"/>
            <a:ext cx="1247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Mistral" pitchFamily="66" charset="0"/>
              </a:rPr>
              <a:t>Пример:</a:t>
            </a:r>
            <a:endParaRPr lang="ru-RU" sz="3200" b="1" i="1" dirty="0">
              <a:solidFill>
                <a:srgbClr val="C00000"/>
              </a:solidFill>
              <a:latin typeface="Mistral" pitchFamily="66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80000"/>
            <a:ext cx="9144000" cy="65261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000" y="727121"/>
            <a:ext cx="2952750" cy="58102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47740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993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 fontScale="90000"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Сдвиг графика функции </a:t>
            </a:r>
            <a:r>
              <a:rPr lang="en-US" sz="3600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y = ax</a:t>
            </a:r>
            <a:r>
              <a:rPr lang="en-US" sz="3600" i="1" baseline="3000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вдоль осей координат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67105" y="3739015"/>
                <a:ext cx="79203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=−2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ru-RU" sz="2000" b="0" i="0" smtClean="0">
                          <a:latin typeface="Cambria Math" panose="02040503050406030204" pitchFamily="18" charset="0"/>
                        </a:rPr>
                        <m:t>на 3 ед         на 1 ед 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105" y="3739015"/>
                <a:ext cx="7920384" cy="40011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>
            <a:off x="8388424" y="3959866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092280" y="3790076"/>
            <a:ext cx="0" cy="297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9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7683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1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993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 fontScale="90000"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Сдвиг графика функции </a:t>
            </a:r>
            <a:r>
              <a:rPr lang="en-US" sz="3600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y = ax</a:t>
            </a:r>
            <a:r>
              <a:rPr lang="en-US" sz="3600" i="1" baseline="3000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вдоль осей координат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67105" y="3739015"/>
                <a:ext cx="79203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=−2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ru-RU" sz="2000" b="0" i="0" smtClean="0">
                          <a:latin typeface="Cambria Math" panose="02040503050406030204" pitchFamily="18" charset="0"/>
                        </a:rPr>
                        <m:t>на 3 ед         на 1 ед 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105" y="3739015"/>
                <a:ext cx="7920384" cy="40011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>
            <a:off x="8388424" y="3959866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092280" y="3790076"/>
            <a:ext cx="0" cy="297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9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7683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64074" y="4887447"/>
            <a:ext cx="1067988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13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59259E-6 L 0.00295 -0.1210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99339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  <a:solidFill>
            <a:schemeClr val="accent5">
              <a:lumMod val="75000"/>
            </a:schemeClr>
          </a:solidFill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grpFill/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 fontScale="90000"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Сдвиг графика функции </a:t>
            </a:r>
            <a:r>
              <a:rPr lang="en-US" sz="3600" i="1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y = ax</a:t>
            </a:r>
            <a:r>
              <a:rPr lang="en-US" sz="3600" i="1" baseline="30000" dirty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6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 </a:t>
            </a:r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вдоль осей координат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8000" y="612000"/>
            <a:ext cx="1439664" cy="3599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 </a:t>
            </a:r>
            <a:endParaRPr lang="ru-RU" sz="2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67105" y="3739015"/>
                <a:ext cx="792038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=−2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ru-RU" sz="2000" b="0" i="0" smtClean="0">
                          <a:latin typeface="Cambria Math" panose="02040503050406030204" pitchFamily="18" charset="0"/>
                        </a:rPr>
                        <m:t>на 3 ед         на 1 ед 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105" y="3739015"/>
                <a:ext cx="7920384" cy="400110"/>
              </a:xfrm>
              <a:prstGeom prst="rect">
                <a:avLst/>
              </a:prstGeom>
              <a:blipFill>
                <a:blip r:embed="rId3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Прямая со стрелкой 13"/>
          <p:cNvCxnSpPr/>
          <p:nvPr/>
        </p:nvCxnSpPr>
        <p:spPr>
          <a:xfrm>
            <a:off x="8388424" y="3959866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7092280" y="3790076"/>
            <a:ext cx="0" cy="2979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9" name="Picture 2" descr="https://ok-t.ru/studopediaru/baza9/1239877131292.files/image00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7683"/>
            <a:ext cx="4327554" cy="391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w7.pngwing.com/pngs/540/275/png-transparent-line-circle-triangle-point-string-angle-text-triangl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74" b="95978" l="8696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547664" y="4082256"/>
            <a:ext cx="1067988" cy="1729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203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6 L 0.0283 -0.0037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Математика в жизни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764704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latin typeface="Arial" pitchFamily="34" charset="0"/>
                <a:cs typeface="Arial" pitchFamily="34" charset="0"/>
              </a:rPr>
              <a:t>Для многих людей математика является  трудной и непонятной, но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если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подробнее изучить математические понятия и применение их в жизни, то математика становится интересной, а наши знания более осмысленными и глубокими.</a:t>
            </a:r>
            <a:endParaRPr lang="ru-RU" sz="2000" dirty="0"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204864"/>
            <a:ext cx="5162550" cy="3810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10080</TotalTime>
  <Words>465</Words>
  <Application>Microsoft Office PowerPoint</Application>
  <PresentationFormat>Экран (4:3)</PresentationFormat>
  <Paragraphs>66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Arial</vt:lpstr>
      <vt:lpstr>Arial Black</vt:lpstr>
      <vt:lpstr>Calibri</vt:lpstr>
      <vt:lpstr>Cambria Math</vt:lpstr>
      <vt:lpstr>Mistral</vt:lpstr>
      <vt:lpstr>Tahoma</vt:lpstr>
      <vt:lpstr>Times New Roman</vt:lpstr>
      <vt:lpstr>Тема Office</vt:lpstr>
      <vt:lpstr>КВАДРАТИЧНАЯ ФУНКЦИЯ</vt:lpstr>
      <vt:lpstr>Цель нашего урока</vt:lpstr>
      <vt:lpstr>Презентация PowerPoint</vt:lpstr>
      <vt:lpstr>Презентация PowerPoint</vt:lpstr>
      <vt:lpstr>Математическая разминка</vt:lpstr>
      <vt:lpstr>Математическая разминка</vt:lpstr>
      <vt:lpstr>Математическая разминка</vt:lpstr>
      <vt:lpstr>Математическая разминка</vt:lpstr>
      <vt:lpstr>Презентация PowerPoint</vt:lpstr>
      <vt:lpstr>Презентация PowerPoint</vt:lpstr>
      <vt:lpstr>Презентация PowerPoint</vt:lpstr>
      <vt:lpstr>Сдвиг графика функции  y = ax2  вдоль осей координат</vt:lpstr>
      <vt:lpstr>Сдвиг графика функции y = ax2 вдоль осей координат</vt:lpstr>
      <vt:lpstr>Сдвиг графика функции y = ax2 вдоль осей координат</vt:lpstr>
      <vt:lpstr>Сдвиг графика функции y = ax2 вдоль осей координат</vt:lpstr>
      <vt:lpstr>Математика в жизни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Дегтева</cp:lastModifiedBy>
  <cp:revision>1481</cp:revision>
  <dcterms:created xsi:type="dcterms:W3CDTF">2015-06-18T09:54:57Z</dcterms:created>
  <dcterms:modified xsi:type="dcterms:W3CDTF">2021-11-14T08:27:16Z</dcterms:modified>
</cp:coreProperties>
</file>